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2">
  <p:sldMasterIdLst>
    <p:sldMasterId id="2147483648" r:id="rId1"/>
    <p:sldMasterId id="2147483672" r:id="rId2"/>
    <p:sldMasterId id="2147483660" r:id="rId3"/>
  </p:sldMasterIdLst>
  <p:sldIdLst>
    <p:sldId id="296" r:id="rId4"/>
    <p:sldId id="260" r:id="rId5"/>
    <p:sldId id="258" r:id="rId6"/>
    <p:sldId id="259" r:id="rId7"/>
    <p:sldId id="261" r:id="rId8"/>
    <p:sldId id="292" r:id="rId9"/>
    <p:sldId id="262" r:id="rId10"/>
    <p:sldId id="264" r:id="rId11"/>
    <p:sldId id="265" r:id="rId12"/>
    <p:sldId id="266" r:id="rId13"/>
    <p:sldId id="270" r:id="rId14"/>
    <p:sldId id="268" r:id="rId15"/>
    <p:sldId id="299" r:id="rId16"/>
    <p:sldId id="271" r:id="rId17"/>
    <p:sldId id="294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95" r:id="rId28"/>
    <p:sldId id="282" r:id="rId29"/>
    <p:sldId id="288" r:id="rId30"/>
    <p:sldId id="289" r:id="rId31"/>
    <p:sldId id="290" r:id="rId3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533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C183-E40C-40F7-9BA3-9C0BA3FD7F36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80" y="5911850"/>
            <a:ext cx="2524125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31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B59F-E4DB-43BC-9468-9E2E96B5FC64}" type="datetimeFigureOut">
              <a:rPr lang="cs-CZ" smtClean="0"/>
              <a:t>22. 6. 2023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C183-E40C-40F7-9BA3-9C0BA3FD7F36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80" y="5911850"/>
            <a:ext cx="2524125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546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B59F-E4DB-43BC-9468-9E2E96B5FC64}" type="datetimeFigureOut">
              <a:rPr lang="cs-CZ" smtClean="0"/>
              <a:t>22. 6. 2023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C183-E40C-40F7-9BA3-9C0BA3FD7F36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80" y="5911850"/>
            <a:ext cx="2524125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80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593-7470-43A0-8ACD-F67C07C1AE9A}" type="datetimeFigureOut">
              <a:rPr lang="cs-CZ" smtClean="0"/>
              <a:t>22. 6. 2023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D52DF-E9B2-45BC-A6BD-B995C03E4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149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593-7470-43A0-8ACD-F67C07C1AE9A}" type="datetimeFigureOut">
              <a:rPr lang="cs-CZ" smtClean="0"/>
              <a:t>22. 6. 2023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D52DF-E9B2-45BC-A6BD-B995C03E4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029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593-7470-43A0-8ACD-F67C07C1AE9A}" type="datetimeFigureOut">
              <a:rPr lang="cs-CZ" smtClean="0"/>
              <a:t>22. 6. 2023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D52DF-E9B2-45BC-A6BD-B995C03E4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185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593-7470-43A0-8ACD-F67C07C1AE9A}" type="datetimeFigureOut">
              <a:rPr lang="cs-CZ" smtClean="0"/>
              <a:t>22. 6. 2023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D52DF-E9B2-45BC-A6BD-B995C03E4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6938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593-7470-43A0-8ACD-F67C07C1AE9A}" type="datetimeFigureOut">
              <a:rPr lang="cs-CZ" smtClean="0"/>
              <a:t>22. 6. 2023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D52DF-E9B2-45BC-A6BD-B995C03E4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2669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593-7470-43A0-8ACD-F67C07C1AE9A}" type="datetimeFigureOut">
              <a:rPr lang="cs-CZ" smtClean="0"/>
              <a:t>22. 6. 2023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D52DF-E9B2-45BC-A6BD-B995C03E4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98312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593-7470-43A0-8ACD-F67C07C1AE9A}" type="datetimeFigureOut">
              <a:rPr lang="cs-CZ" smtClean="0"/>
              <a:t>22. 6. 2023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D52DF-E9B2-45BC-A6BD-B995C03E4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2751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593-7470-43A0-8ACD-F67C07C1AE9A}" type="datetimeFigureOut">
              <a:rPr lang="cs-CZ" smtClean="0"/>
              <a:t>22. 6. 2023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D52DF-E9B2-45BC-A6BD-B995C03E4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124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B59F-E4DB-43BC-9468-9E2E96B5FC64}" type="datetimeFigureOut">
              <a:rPr lang="cs-CZ" smtClean="0"/>
              <a:t>22. 6. 2023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C183-E40C-40F7-9BA3-9C0BA3FD7F36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80" y="5911850"/>
            <a:ext cx="2524125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2101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593-7470-43A0-8ACD-F67C07C1AE9A}" type="datetimeFigureOut">
              <a:rPr lang="cs-CZ" smtClean="0"/>
              <a:t>22. 6. 2023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D52DF-E9B2-45BC-A6BD-B995C03E4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0939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593-7470-43A0-8ACD-F67C07C1AE9A}" type="datetimeFigureOut">
              <a:rPr lang="cs-CZ" smtClean="0"/>
              <a:t>22. 6. 2023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D52DF-E9B2-45BC-A6BD-B995C03E4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2887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593-7470-43A0-8ACD-F67C07C1AE9A}" type="datetimeFigureOut">
              <a:rPr lang="cs-CZ" smtClean="0"/>
              <a:t>22. 6. 2023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D52DF-E9B2-45BC-A6BD-B995C03E4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1768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D03B-C190-4333-98F8-D27D2BFCE117}" type="datetimeFigureOut">
              <a:rPr lang="cs-CZ" smtClean="0"/>
              <a:t>22. 6. 2023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E392-5DA1-4AB1-B028-FA36DB2319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2022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D03B-C190-4333-98F8-D27D2BFCE117}" type="datetimeFigureOut">
              <a:rPr lang="cs-CZ" smtClean="0"/>
              <a:t>22. 6. 2023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E392-5DA1-4AB1-B028-FA36DB2319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0374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D03B-C190-4333-98F8-D27D2BFCE117}" type="datetimeFigureOut">
              <a:rPr lang="cs-CZ" smtClean="0"/>
              <a:t>22. 6. 2023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E392-5DA1-4AB1-B028-FA36DB2319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5271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D03B-C190-4333-98F8-D27D2BFCE117}" type="datetimeFigureOut">
              <a:rPr lang="cs-CZ" smtClean="0"/>
              <a:t>22. 6. 2023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E392-5DA1-4AB1-B028-FA36DB2319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3204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D03B-C190-4333-98F8-D27D2BFCE117}" type="datetimeFigureOut">
              <a:rPr lang="cs-CZ" smtClean="0"/>
              <a:t>22. 6. 2023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E392-5DA1-4AB1-B028-FA36DB2319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5810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D03B-C190-4333-98F8-D27D2BFCE117}" type="datetimeFigureOut">
              <a:rPr lang="cs-CZ" smtClean="0"/>
              <a:t>22. 6. 2023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E392-5DA1-4AB1-B028-FA36DB2319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1419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D03B-C190-4333-98F8-D27D2BFCE117}" type="datetimeFigureOut">
              <a:rPr lang="cs-CZ" smtClean="0"/>
              <a:t>22. 6. 2023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E392-5DA1-4AB1-B028-FA36DB2319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971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B59F-E4DB-43BC-9468-9E2E96B5FC64}" type="datetimeFigureOut">
              <a:rPr lang="cs-CZ" smtClean="0"/>
              <a:t>22. 6. 2023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C183-E40C-40F7-9BA3-9C0BA3FD7F36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80" y="5911850"/>
            <a:ext cx="2524125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0260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D03B-C190-4333-98F8-D27D2BFCE117}" type="datetimeFigureOut">
              <a:rPr lang="cs-CZ" smtClean="0"/>
              <a:t>22. 6. 2023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E392-5DA1-4AB1-B028-FA36DB2319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20701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D03B-C190-4333-98F8-D27D2BFCE117}" type="datetimeFigureOut">
              <a:rPr lang="cs-CZ" smtClean="0"/>
              <a:t>22. 6. 2023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E392-5DA1-4AB1-B028-FA36DB2319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445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D03B-C190-4333-98F8-D27D2BFCE117}" type="datetimeFigureOut">
              <a:rPr lang="cs-CZ" smtClean="0"/>
              <a:t>22. 6. 2023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E392-5DA1-4AB1-B028-FA36DB2319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6399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D03B-C190-4333-98F8-D27D2BFCE117}" type="datetimeFigureOut">
              <a:rPr lang="cs-CZ" smtClean="0"/>
              <a:t>22. 6. 2023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E392-5DA1-4AB1-B028-FA36DB2319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1426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B59F-E4DB-43BC-9468-9E2E96B5FC64}" type="datetimeFigureOut">
              <a:rPr lang="cs-CZ" smtClean="0"/>
              <a:t>22. 6. 2023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C183-E40C-40F7-9BA3-9C0BA3FD7F36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80" y="5911850"/>
            <a:ext cx="2524125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164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B59F-E4DB-43BC-9468-9E2E96B5FC64}" type="datetimeFigureOut">
              <a:rPr lang="cs-CZ" smtClean="0"/>
              <a:t>22. 6. 2023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C183-E40C-40F7-9BA3-9C0BA3FD7F36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80" y="5911850"/>
            <a:ext cx="2524125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676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B59F-E4DB-43BC-9468-9E2E96B5FC64}" type="datetimeFigureOut">
              <a:rPr lang="cs-CZ" smtClean="0"/>
              <a:t>22. 6. 2023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C183-E40C-40F7-9BA3-9C0BA3FD7F36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80" y="5911850"/>
            <a:ext cx="2524125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385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B59F-E4DB-43BC-9468-9E2E96B5FC64}" type="datetimeFigureOut">
              <a:rPr lang="cs-CZ" smtClean="0"/>
              <a:t>22. 6. 2023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C183-E40C-40F7-9BA3-9C0BA3FD7F36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80" y="5911850"/>
            <a:ext cx="2524125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176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B59F-E4DB-43BC-9468-9E2E96B5FC64}" type="datetimeFigureOut">
              <a:rPr lang="cs-CZ" smtClean="0"/>
              <a:t>22. 6. 2023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C183-E40C-40F7-9BA3-9C0BA3FD7F36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80" y="5911850"/>
            <a:ext cx="2524125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05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B59F-E4DB-43BC-9468-9E2E96B5FC64}" type="datetimeFigureOut">
              <a:rPr lang="cs-CZ" smtClean="0"/>
              <a:t>22. 6. 2023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C183-E40C-40F7-9BA3-9C0BA3FD7F36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80" y="5911850"/>
            <a:ext cx="2524125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75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CB59F-E4DB-43BC-9468-9E2E96B5FC64}" type="datetimeFigureOut">
              <a:rPr lang="cs-CZ" smtClean="0"/>
              <a:t>22. 6. 2023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CC183-E40C-40F7-9BA3-9C0BA3FD7F36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80" y="5911850"/>
            <a:ext cx="2524125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692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A9593-7470-43A0-8ACD-F67C07C1AE9A}" type="datetimeFigureOut">
              <a:rPr lang="cs-CZ" smtClean="0"/>
              <a:t>22. 6. 2023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D52DF-E9B2-45BC-A6BD-B995C03E4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641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7D03B-C190-4333-98F8-D27D2BFCE117}" type="datetimeFigureOut">
              <a:rPr lang="cs-CZ" smtClean="0"/>
              <a:t>22. 6. 2023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2E392-5DA1-4AB1-B028-FA36DB2319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476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23083"/>
            <a:ext cx="10515600" cy="308714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cs-CZ" sz="32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cs-CZ" sz="3200" dirty="0"/>
              <a:t>MUDr. David </a:t>
            </a:r>
            <a:r>
              <a:rPr lang="cs-CZ" sz="3200" dirty="0" err="1"/>
              <a:t>Rumpík</a:t>
            </a:r>
            <a:r>
              <a:rPr lang="cs-CZ" sz="3200" dirty="0"/>
              <a:t>, PhD.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3200" dirty="0"/>
              <a:t>MUDr. Taťána </a:t>
            </a:r>
            <a:r>
              <a:rPr lang="cs-CZ" sz="3200" dirty="0" err="1"/>
              <a:t>Rumpíková</a:t>
            </a:r>
            <a:r>
              <a:rPr lang="cs-CZ" sz="3200" dirty="0"/>
              <a:t>, Ph.D.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3200" dirty="0"/>
              <a:t>Prof. MUDr. Pavel Ventruba, DrSc., MBA.</a:t>
            </a: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29960B54-51C3-4A08-B597-8DBE4EFDE87F}"/>
              </a:ext>
            </a:extLst>
          </p:cNvPr>
          <p:cNvCxnSpPr>
            <a:cxnSpLocks/>
          </p:cNvCxnSpPr>
          <p:nvPr/>
        </p:nvCxnSpPr>
        <p:spPr>
          <a:xfrm>
            <a:off x="838200" y="1937857"/>
            <a:ext cx="10327547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838200" y="612294"/>
            <a:ext cx="10515600" cy="1325563"/>
          </a:xfrm>
        </p:spPr>
        <p:txBody>
          <a:bodyPr>
            <a:normAutofit/>
          </a:bodyPr>
          <a:lstStyle/>
          <a:p>
            <a:r>
              <a:rPr lang="cs-CZ" b="1" dirty="0"/>
              <a:t>Analýza největšího souboru náhradního mateřství v České republice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371" y="5769984"/>
            <a:ext cx="2141483" cy="98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645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18115"/>
            <a:ext cx="10515600" cy="880844"/>
          </a:xfrm>
        </p:spPr>
        <p:txBody>
          <a:bodyPr/>
          <a:lstStyle/>
          <a:p>
            <a:pPr algn="ctr"/>
            <a:r>
              <a:rPr lang="cs-CZ" b="1" dirty="0"/>
              <a:t>Výsledky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062315"/>
              </p:ext>
            </p:extLst>
          </p:nvPr>
        </p:nvGraphicFramePr>
        <p:xfrm>
          <a:off x="838200" y="1400966"/>
          <a:ext cx="10515600" cy="399446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95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Přenos embrya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Těhotenství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 n (%)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Porod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n (%)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Abort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n (%)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ET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73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34 (46,57 %)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26 (35,62 %)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8 (10,95 %)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KET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57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23 (40,35 %)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16 (28,07 %)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7 (12,28 %)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Celkem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130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57 (43,85 %)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42 (32,31 %)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15 (11,53 %)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64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chemeClr val="tx1"/>
                          </a:solidFill>
                          <a:effectLst/>
                        </a:rPr>
                        <a:t>odds ratio (95% CI) ET vs. KET</a:t>
                      </a:r>
                      <a:endParaRPr lang="cs-CZ" sz="2000" b="1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 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1,29(0,64;2,60)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1,42(0,67;3)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0,88(0,3;2,59)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p-</a:t>
                      </a:r>
                      <a:r>
                        <a:rPr lang="cs-CZ" sz="2000" b="1" dirty="0" err="1">
                          <a:solidFill>
                            <a:schemeClr val="tx1"/>
                          </a:solidFill>
                          <a:effectLst/>
                        </a:rPr>
                        <a:t>value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 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0,593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0,45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441EA33D-5062-43FE-B918-929F06E63100}"/>
              </a:ext>
            </a:extLst>
          </p:cNvPr>
          <p:cNvCxnSpPr>
            <a:cxnSpLocks/>
          </p:cNvCxnSpPr>
          <p:nvPr/>
        </p:nvCxnSpPr>
        <p:spPr>
          <a:xfrm>
            <a:off x="891474" y="1098959"/>
            <a:ext cx="10327547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371" y="5769984"/>
            <a:ext cx="2141483" cy="98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010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10395"/>
            <a:ext cx="10515600" cy="956343"/>
          </a:xfrm>
        </p:spPr>
        <p:txBody>
          <a:bodyPr/>
          <a:lstStyle/>
          <a:p>
            <a:pPr algn="ctr"/>
            <a:r>
              <a:rPr lang="cs-CZ" b="1" dirty="0"/>
              <a:t>Výsledky – srovnání ET a KET</a:t>
            </a:r>
          </a:p>
        </p:txBody>
      </p:sp>
      <p:pic>
        <p:nvPicPr>
          <p:cNvPr id="4" name="Zástupný symbol pro obsah 3" descr="img0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794" y="1459690"/>
            <a:ext cx="6432412" cy="394281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8DE8B4E9-4D70-45AF-AC09-6172D302734B}"/>
              </a:ext>
            </a:extLst>
          </p:cNvPr>
          <p:cNvCxnSpPr>
            <a:cxnSpLocks/>
          </p:cNvCxnSpPr>
          <p:nvPr/>
        </p:nvCxnSpPr>
        <p:spPr>
          <a:xfrm>
            <a:off x="891474" y="1266738"/>
            <a:ext cx="10327547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371" y="5769984"/>
            <a:ext cx="2141483" cy="98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868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Výsledky – vícečetné gravidity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481942"/>
            <a:ext cx="10515600" cy="2202025"/>
          </a:xfrm>
        </p:spPr>
        <p:txBody>
          <a:bodyPr/>
          <a:lstStyle/>
          <a:p>
            <a:r>
              <a:rPr lang="cs-CZ" dirty="0"/>
              <a:t>velmi malý počet vícečetných těhotenství</a:t>
            </a:r>
          </a:p>
          <a:p>
            <a:r>
              <a:rPr lang="cs-CZ" dirty="0"/>
              <a:t>pouze 2,3 %</a:t>
            </a:r>
          </a:p>
          <a:p>
            <a:r>
              <a:rPr lang="cs-CZ" dirty="0"/>
              <a:t>od roku 2010 jsme v našem programu GS přešli na přenos pouze jednoho embrya (</a:t>
            </a:r>
            <a:r>
              <a:rPr lang="cs-CZ" dirty="0" err="1"/>
              <a:t>eSET</a:t>
            </a:r>
            <a:r>
              <a:rPr lang="cs-CZ" dirty="0"/>
              <a:t>)</a:t>
            </a:r>
          </a:p>
          <a:p>
            <a:endParaRPr lang="cs-CZ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F88638C5-96C3-4F3D-97D8-87ECEE841121}"/>
              </a:ext>
            </a:extLst>
          </p:cNvPr>
          <p:cNvCxnSpPr>
            <a:cxnSpLocks/>
          </p:cNvCxnSpPr>
          <p:nvPr/>
        </p:nvCxnSpPr>
        <p:spPr>
          <a:xfrm>
            <a:off x="838200" y="1937857"/>
            <a:ext cx="10327547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371" y="5769984"/>
            <a:ext cx="2141483" cy="98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285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Výsledky – indikace k léčbě pomocí náhradního mateřství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skupina 1:</a:t>
            </a:r>
            <a:r>
              <a:rPr lang="cs-CZ" sz="2400" dirty="0"/>
              <a:t>  </a:t>
            </a:r>
            <a:r>
              <a:rPr lang="cs-CZ" sz="2400" b="1" u="sng" dirty="0">
                <a:solidFill>
                  <a:srgbClr val="FF0000"/>
                </a:solidFill>
              </a:rPr>
              <a:t>ženy bez dělohy nebo s poškozením dělohy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skupina 2: </a:t>
            </a:r>
            <a:r>
              <a:rPr lang="cs-CZ" sz="2400" b="1" u="sng" dirty="0">
                <a:solidFill>
                  <a:srgbClr val="FF0000"/>
                </a:solidFill>
              </a:rPr>
              <a:t>ženy s onemocněním, pro které je těhotenství kontraindikací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skupina 3: </a:t>
            </a:r>
            <a:r>
              <a:rPr lang="cs-CZ" sz="2400" b="1" u="sng" dirty="0">
                <a:solidFill>
                  <a:srgbClr val="FF0000"/>
                </a:solidFill>
              </a:rPr>
              <a:t>ženy s opakovaným selháním IVF nebo ženy s opakovanými těhotenskými ztrátami</a:t>
            </a:r>
          </a:p>
          <a:p>
            <a:pPr marL="0" indent="0">
              <a:lnSpc>
                <a:spcPct val="150000"/>
              </a:lnSpc>
              <a:buNone/>
            </a:pPr>
            <a:endParaRPr lang="cs-CZ" sz="2400" b="1" u="sng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2400" b="1" u="sng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2400" dirty="0"/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C8268584-C140-4606-9019-9EC08B02AF81}"/>
              </a:ext>
            </a:extLst>
          </p:cNvPr>
          <p:cNvCxnSpPr>
            <a:cxnSpLocks/>
          </p:cNvCxnSpPr>
          <p:nvPr/>
        </p:nvCxnSpPr>
        <p:spPr>
          <a:xfrm>
            <a:off x="891474" y="1706439"/>
            <a:ext cx="10327547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371" y="5769984"/>
            <a:ext cx="2141483" cy="98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08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Výsledky – indikace k léčbě pomocí náhradního mateřství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skupina 1:</a:t>
            </a:r>
            <a:r>
              <a:rPr lang="cs-CZ" sz="2400" dirty="0"/>
              <a:t>  </a:t>
            </a:r>
            <a:r>
              <a:rPr lang="cs-CZ" sz="2400" b="1" u="sng" dirty="0">
                <a:solidFill>
                  <a:srgbClr val="FF0000"/>
                </a:solidFill>
              </a:rPr>
              <a:t>ženy bez dělohy nebo s poškozením dělohy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nejpočetnější indikační skupina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49 pacientek, průměrný věk 35,16 let (SD = 4,46).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provedeno celkem 91 transferů čerstvých nebo rozmrazených embryí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dosaženo 41,8 % klinických těhotenství a 30,8 % porodů na přenos embryí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ani v jednom cyklu nebyly použity </a:t>
            </a:r>
            <a:r>
              <a:rPr lang="cs-CZ" sz="2400" dirty="0" err="1"/>
              <a:t>donorské</a:t>
            </a:r>
            <a:r>
              <a:rPr lang="cs-CZ" sz="2400" dirty="0"/>
              <a:t> </a:t>
            </a:r>
            <a:r>
              <a:rPr lang="cs-CZ" sz="2400" dirty="0" err="1"/>
              <a:t>oocyty</a:t>
            </a:r>
            <a:r>
              <a:rPr lang="cs-CZ" sz="2400" dirty="0"/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2400" dirty="0"/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C8268584-C140-4606-9019-9EC08B02AF81}"/>
              </a:ext>
            </a:extLst>
          </p:cNvPr>
          <p:cNvCxnSpPr>
            <a:cxnSpLocks/>
          </p:cNvCxnSpPr>
          <p:nvPr/>
        </p:nvCxnSpPr>
        <p:spPr>
          <a:xfrm>
            <a:off x="891474" y="1706439"/>
            <a:ext cx="10327547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371" y="5769984"/>
            <a:ext cx="2141483" cy="98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495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02637"/>
            <a:ext cx="10515600" cy="998375"/>
          </a:xfrm>
        </p:spPr>
        <p:txBody>
          <a:bodyPr/>
          <a:lstStyle/>
          <a:p>
            <a:pPr algn="ctr"/>
            <a:r>
              <a:rPr lang="cs-CZ" b="1" dirty="0"/>
              <a:t>Výsledky – indikační skupina 1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2904930"/>
              </p:ext>
            </p:extLst>
          </p:nvPr>
        </p:nvGraphicFramePr>
        <p:xfrm>
          <a:off x="467592" y="987140"/>
          <a:ext cx="10775371" cy="4644731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996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3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0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28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77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44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8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Indikace k náhradnímu mateřství skupina 1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Celkem</a:t>
                      </a:r>
                      <a:b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ET+KET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Klinické</a:t>
                      </a:r>
                      <a:b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těhotenství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Porod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Abort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Mayer-</a:t>
                      </a:r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Rokitansky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Küster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-Hauserův syndrom  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13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27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10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8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2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Hysterectomie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 pro karcinom cervixu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9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17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8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5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3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8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Hysterectomie pro poporodní krvácení</a:t>
                      </a:r>
                      <a:endParaRPr lang="cs-CZ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9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12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5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4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8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Hysterectomie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 pro </a:t>
                      </a:r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hypochromní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 anémii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2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8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Hysterectomie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 pro teratom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08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Hysterectomie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 pro poporodní sepsi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08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Hysterectomie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 pro </a:t>
                      </a:r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hematometru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08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Hysterectomie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 pro </a:t>
                      </a:r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myomatosu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3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7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2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08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Hysterectomie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 pro </a:t>
                      </a:r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pelveoperitonitidu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2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08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Hysterectomie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 pro </a:t>
                      </a:r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adenomyosu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 a </a:t>
                      </a:r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metrorhagii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2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81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Stav po opakovaných císařských řezech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3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7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2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08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Myomatosis gravis</a:t>
                      </a:r>
                      <a:endParaRPr lang="cs-CZ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4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7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5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3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2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08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Ashermanův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 syndrom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2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5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81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Celkem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49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91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38 (41,8 %)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28 (30,8 %)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10 (11,0</a:t>
                      </a:r>
                      <a:r>
                        <a:rPr lang="cs-CZ" sz="1400" b="1" baseline="0" dirty="0">
                          <a:effectLst/>
                        </a:rPr>
                        <a:t> </a:t>
                      </a:r>
                      <a:r>
                        <a:rPr lang="cs-CZ" sz="1400" b="1" dirty="0">
                          <a:effectLst/>
                        </a:rPr>
                        <a:t>%)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371" y="5769984"/>
            <a:ext cx="2141483" cy="98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343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Výsledky – indikace k léčbě pomocí náhradního mateřství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4211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skupina 2: </a:t>
            </a:r>
            <a:r>
              <a:rPr lang="cs-CZ" sz="2400" b="1" u="sng" dirty="0">
                <a:solidFill>
                  <a:srgbClr val="FF0000"/>
                </a:solidFill>
              </a:rPr>
              <a:t>ženy s onemocněním, pro které je těhotenství kontraindikací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17 pacientek; průměrný věk žen v této indikační skupině byl 33,35 let (SD 5,06)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provedeno 27 přenosů embryí 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dosaženo 48,1 % klinických těhotenství a 33,3 % porodů na transfer.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ve dvou případech byly použity </a:t>
            </a:r>
            <a:r>
              <a:rPr lang="cs-CZ" sz="2400" dirty="0" err="1"/>
              <a:t>donorské</a:t>
            </a:r>
            <a:r>
              <a:rPr lang="cs-CZ" sz="2400" dirty="0"/>
              <a:t> </a:t>
            </a:r>
            <a:r>
              <a:rPr lang="cs-CZ" sz="2400" dirty="0" err="1"/>
              <a:t>oocyty</a:t>
            </a:r>
            <a:r>
              <a:rPr lang="cs-CZ" sz="2400" dirty="0"/>
              <a:t>, a to u pacientky po léčbě karcinomu prsu a u pacientky se syndromem testikulární feminizace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12A606B8-04AD-4E75-9760-72EB7C31F28C}"/>
              </a:ext>
            </a:extLst>
          </p:cNvPr>
          <p:cNvCxnSpPr>
            <a:cxnSpLocks/>
          </p:cNvCxnSpPr>
          <p:nvPr/>
        </p:nvCxnSpPr>
        <p:spPr>
          <a:xfrm>
            <a:off x="838200" y="1685932"/>
            <a:ext cx="10327547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371" y="5769984"/>
            <a:ext cx="2141483" cy="98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678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07089"/>
            <a:ext cx="10515600" cy="825971"/>
          </a:xfrm>
        </p:spPr>
        <p:txBody>
          <a:bodyPr/>
          <a:lstStyle/>
          <a:p>
            <a:pPr algn="ctr"/>
            <a:r>
              <a:rPr lang="cs-CZ" b="1" dirty="0"/>
              <a:t>Výsledky – indikační skupina 2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256510"/>
              </p:ext>
            </p:extLst>
          </p:nvPr>
        </p:nvGraphicFramePr>
        <p:xfrm>
          <a:off x="415638" y="886408"/>
          <a:ext cx="10938161" cy="4636583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2340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7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6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6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6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6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51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Indikace k náhradnímu mateřství- skupina 2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Celkem ET+KET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Klinické těhotenství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Porod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Abort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3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Diabetes mellitus 1</a:t>
                      </a:r>
                      <a:endParaRPr lang="cs-CZ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2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4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2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2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1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Stav po transplantaci ledviny</a:t>
                      </a:r>
                      <a:endParaRPr lang="cs-CZ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4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5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2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6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Stav po transplantaci jater</a:t>
                      </a:r>
                      <a:endParaRPr lang="cs-CZ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3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Sclerosis multiplex </a:t>
                      </a:r>
                      <a:endParaRPr lang="cs-CZ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2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1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Chronické onemocnění ledvin </a:t>
                      </a:r>
                      <a:endParaRPr lang="cs-CZ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2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3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Lupus erythematodes  </a:t>
                      </a:r>
                      <a:endParaRPr lang="cs-CZ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2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2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6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Imunologické onemocnění</a:t>
                      </a:r>
                      <a:endParaRPr lang="cs-CZ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3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51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Stav po léčbě karcinomu prsu</a:t>
                      </a:r>
                      <a:endParaRPr lang="cs-CZ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51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Stav po léčbě astrocytomu mozku</a:t>
                      </a:r>
                      <a:endParaRPr lang="cs-CZ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3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76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Dilatační kardiomyopatie</a:t>
                      </a:r>
                      <a:endParaRPr lang="cs-CZ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51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Syndrom testikulární feminizace</a:t>
                      </a:r>
                      <a:endParaRPr lang="cs-CZ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23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solidFill>
                            <a:schemeClr val="tx1"/>
                          </a:solidFill>
                          <a:effectLst/>
                        </a:rPr>
                        <a:t>Rh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 inkompatibilita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2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51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Celkem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17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27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13 (48,1 %)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9 (33,3 %)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4 (14,8 %)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371" y="5769984"/>
            <a:ext cx="2141483" cy="98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8071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09139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Výsledky – indikace k léčbě pomocí náhradního mateřství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7337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sz="2400" b="1" dirty="0"/>
              <a:t>skupina 3: </a:t>
            </a:r>
            <a:r>
              <a:rPr lang="cs-CZ" sz="2400" b="1" u="sng" dirty="0">
                <a:solidFill>
                  <a:srgbClr val="FF0000"/>
                </a:solidFill>
              </a:rPr>
              <a:t>ženy s opakovaným selháním IVF nebo ženy s opakovanými těhotenskými ztrátami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zařazeno pouze 9 pacientek, průměrný věk mnohem vyšší - 38,67 let (SD = 4,03) provedeno 12 přenosů embryí 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dosaženo 50,0 % klinických těhotenství a 41,7 % porodů na transfer,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ve čtyřech případech byly použity darované </a:t>
            </a:r>
            <a:r>
              <a:rPr lang="cs-CZ" sz="2400" dirty="0" err="1"/>
              <a:t>oocyty</a:t>
            </a:r>
            <a:endParaRPr lang="cs-CZ" sz="2400" dirty="0"/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B01BD133-DFD5-4353-889F-B13D65449D4A}"/>
              </a:ext>
            </a:extLst>
          </p:cNvPr>
          <p:cNvCxnSpPr>
            <a:cxnSpLocks/>
          </p:cNvCxnSpPr>
          <p:nvPr/>
        </p:nvCxnSpPr>
        <p:spPr>
          <a:xfrm>
            <a:off x="838200" y="1634702"/>
            <a:ext cx="10327547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371" y="5769984"/>
            <a:ext cx="2141483" cy="98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865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7326"/>
          </a:xfrm>
        </p:spPr>
        <p:txBody>
          <a:bodyPr/>
          <a:lstStyle/>
          <a:p>
            <a:pPr algn="ctr"/>
            <a:r>
              <a:rPr lang="cs-CZ" b="1" dirty="0"/>
              <a:t>Výsledky – indikační skupina 3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5333853"/>
              </p:ext>
            </p:extLst>
          </p:nvPr>
        </p:nvGraphicFramePr>
        <p:xfrm>
          <a:off x="682336" y="1455576"/>
          <a:ext cx="10515600" cy="3704253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863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1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097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</a:rPr>
                        <a:t> Indikační skupina 3</a:t>
                      </a: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</a:rPr>
                        <a:t>Celkově</a:t>
                      </a:r>
                      <a:br>
                        <a:rPr lang="cs-CZ" sz="16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</a:rPr>
                        <a:t>ET+KET</a:t>
                      </a: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</a:rPr>
                        <a:t>Klinické</a:t>
                      </a:r>
                      <a:br>
                        <a:rPr lang="cs-CZ" sz="16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</a:rPr>
                        <a:t>těhotenství</a:t>
                      </a: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</a:rPr>
                        <a:t>Porod</a:t>
                      </a: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</a:rPr>
                        <a:t>Abort</a:t>
                      </a: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7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</a:rPr>
                        <a:t>Neúspěšně opakované IVF</a:t>
                      </a: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2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4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1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1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0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97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</a:rPr>
                        <a:t>Opakované těhotenské ztráty</a:t>
                      </a: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7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8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5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4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1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0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</a:rPr>
                        <a:t>Celkem</a:t>
                      </a: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9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12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6 (50 %)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5 (41,7 %)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1 (8,3 %)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371" y="5769984"/>
            <a:ext cx="2141483" cy="98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839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3509" y="187036"/>
            <a:ext cx="10515600" cy="1138527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Klinika reprodukční medicíny a gynekologie Zlín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35860"/>
            <a:ext cx="10515600" cy="3749872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první pracoviště v ČR, které oficiálně zařadilo náhradní mateřství v indikovaných případech mezi léčebné metody neplodnosti, a to v roce 2004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náhradní mateřství nebylo v té době v ČR právně upraveno, ale nebylo ani zakázáno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doposud však zákonná úprava tohoto medicínského postupu v ČR není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2C9E0582-2AF3-47E0-AB0C-3E1CFE917216}"/>
              </a:ext>
            </a:extLst>
          </p:cNvPr>
          <p:cNvCxnSpPr>
            <a:cxnSpLocks/>
          </p:cNvCxnSpPr>
          <p:nvPr/>
        </p:nvCxnSpPr>
        <p:spPr>
          <a:xfrm>
            <a:off x="838200" y="1400961"/>
            <a:ext cx="10327547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371" y="5769984"/>
            <a:ext cx="2141483" cy="98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049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83396"/>
            <a:ext cx="10515600" cy="786984"/>
          </a:xfrm>
        </p:spPr>
        <p:txBody>
          <a:bodyPr/>
          <a:lstStyle/>
          <a:p>
            <a:pPr algn="ctr"/>
            <a:r>
              <a:rPr lang="cs-CZ" b="1" dirty="0"/>
              <a:t>Výsledky - celkově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1168332"/>
              </p:ext>
            </p:extLst>
          </p:nvPr>
        </p:nvGraphicFramePr>
        <p:xfrm>
          <a:off x="838199" y="970380"/>
          <a:ext cx="10515603" cy="449821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813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Indikace k náhradnímu mateřství 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Celkově </a:t>
                      </a:r>
                      <a:b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ET+KET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Klinické</a:t>
                      </a:r>
                      <a:b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těhotenství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Porod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Abort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p-</a:t>
                      </a:r>
                      <a:r>
                        <a:rPr lang="cs-CZ" sz="1400" b="1" dirty="0" err="1">
                          <a:effectLst/>
                        </a:rPr>
                        <a:t>value</a:t>
                      </a:r>
                      <a:r>
                        <a:rPr lang="cs-CZ" sz="1400" b="1" dirty="0">
                          <a:effectLst/>
                        </a:rPr>
                        <a:t>: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 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 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0,846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0,955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0,748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3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Skupina 1: </a:t>
                      </a:r>
                      <a:endParaRPr lang="cs-CZ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Ženy bez dělohy nebo s poškozením dělohy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49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91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38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28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10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0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Skupina 2: </a:t>
                      </a:r>
                      <a:endParaRPr lang="cs-CZ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Ženy s onemocněním, pro které je těhotenství kontraindikací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17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27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13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9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4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44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Skupina 3: 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Ženy s opakovaným selháním IVF nebo s opakovanými těhotenskými ztrátami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9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12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6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5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1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Celkem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 </a:t>
                      </a:r>
                      <a:endParaRPr lang="cs-CZ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75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130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57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42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15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D5628E34-9885-4D43-94D4-21CD271DDB6C}"/>
              </a:ext>
            </a:extLst>
          </p:cNvPr>
          <p:cNvCxnSpPr>
            <a:cxnSpLocks/>
          </p:cNvCxnSpPr>
          <p:nvPr/>
        </p:nvCxnSpPr>
        <p:spPr>
          <a:xfrm>
            <a:off x="838200" y="1937857"/>
            <a:ext cx="10327547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371" y="5769984"/>
            <a:ext cx="2141483" cy="98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8884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Výsledky celkově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565917"/>
            <a:ext cx="10515600" cy="250060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při porovnání dosažených výsledků mezi jednotlivými skupinami jsme nezjistili statisticky významný rozdíl ani v míře dosažených těhotenství (p=0,846) ani v počtu dosažených porodů (p=0,955) 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6D333E52-482B-4454-9F87-533A91947F5E}"/>
              </a:ext>
            </a:extLst>
          </p:cNvPr>
          <p:cNvCxnSpPr>
            <a:cxnSpLocks/>
          </p:cNvCxnSpPr>
          <p:nvPr/>
        </p:nvCxnSpPr>
        <p:spPr>
          <a:xfrm>
            <a:off x="838200" y="1937857"/>
            <a:ext cx="10327547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371" y="5769984"/>
            <a:ext cx="2141483" cy="98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5654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Výsledky - náhradní matky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9809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z výsledků vyplývá, že náhradní matky jsou převážně mladé, svobodné ženy, s jedním nebo dvěma dětmi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více než polovina žen zařazených do léčby neplodnosti jako náhradní matky byla mladší 30 let (51,2 %)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převládaly ženy svobodné (46,3 %)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v souladu s doporučeními odborné společnosti měly všechny budoucí náhradní matky v naší studii alespoň jedno dítě. Žen s jedním dítětem bylo nejvíc (43,9%), ale početně byly zastoupeny i ženy se dvěma dětmi (39,0 %)</a:t>
            </a:r>
          </a:p>
          <a:p>
            <a:endParaRPr lang="cs-CZ" dirty="0"/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1EB07AA9-5B9E-40EB-9F85-1F0A42737122}"/>
              </a:ext>
            </a:extLst>
          </p:cNvPr>
          <p:cNvCxnSpPr>
            <a:cxnSpLocks/>
          </p:cNvCxnSpPr>
          <p:nvPr/>
        </p:nvCxnSpPr>
        <p:spPr>
          <a:xfrm>
            <a:off x="838200" y="1613133"/>
            <a:ext cx="10327547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371" y="5769984"/>
            <a:ext cx="2141483" cy="98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5914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86612"/>
            <a:ext cx="10515600" cy="129695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Výsledky-sociodemografické charakteristiky náhradních matek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984711"/>
              </p:ext>
            </p:extLst>
          </p:nvPr>
        </p:nvGraphicFramePr>
        <p:xfrm>
          <a:off x="891473" y="1690685"/>
          <a:ext cx="10327548" cy="357177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074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1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0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06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44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Charakteristika SM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Skupiny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19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Stav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Svobodné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38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46,3 %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1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Vdané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33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40,2 %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46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Rozvedené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11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13,4 %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19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Děti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 dítě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36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43,9 %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1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 děti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32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39,0 %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46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3 a více dětí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14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17,1 %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19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Věk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do 30 let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42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51,2 %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1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30 – 35 let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21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25,6 %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446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nad 35 let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19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23,1 %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034FA730-DAB6-4E6A-84BF-12DAC4FEAF46}"/>
              </a:ext>
            </a:extLst>
          </p:cNvPr>
          <p:cNvCxnSpPr>
            <a:cxnSpLocks/>
          </p:cNvCxnSpPr>
          <p:nvPr/>
        </p:nvCxnSpPr>
        <p:spPr>
          <a:xfrm>
            <a:off x="891474" y="1480658"/>
            <a:ext cx="10327547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371" y="5769984"/>
            <a:ext cx="2141483" cy="98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0256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Diskuze – výsledky léčby GSM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2345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200" dirty="0"/>
              <a:t>léčba pomocí náhradního mateřství je metoda poměrně úspěšná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200" dirty="0"/>
              <a:t>v programech GS se procento klinických těhotenství v různých studiích pohybuje v rozmezí 19 až 33 %, přičemž 30 až 70 % párů se díky této metodě stalo rodiči            </a:t>
            </a:r>
            <a:r>
              <a:rPr lang="cs-CZ" sz="1800" i="1" dirty="0"/>
              <a:t>(</a:t>
            </a:r>
            <a:r>
              <a:rPr lang="cs-CZ" sz="1800" i="1" dirty="0" err="1"/>
              <a:t>Meniru</a:t>
            </a:r>
            <a:r>
              <a:rPr lang="cs-CZ" sz="1800" i="1" dirty="0"/>
              <a:t>, 1997; </a:t>
            </a:r>
            <a:r>
              <a:rPr lang="cs-CZ" sz="1800" i="1" dirty="0" err="1"/>
              <a:t>Corson</a:t>
            </a:r>
            <a:r>
              <a:rPr lang="cs-CZ" sz="1800" i="1" dirty="0"/>
              <a:t>, 1998; Parkinson, 1998; </a:t>
            </a:r>
            <a:r>
              <a:rPr lang="cs-CZ" sz="1800" i="1" dirty="0" err="1"/>
              <a:t>Wood</a:t>
            </a:r>
            <a:r>
              <a:rPr lang="cs-CZ" sz="1800" i="1" dirty="0"/>
              <a:t>, 1999; </a:t>
            </a:r>
            <a:r>
              <a:rPr lang="cs-CZ" sz="1800" i="1" dirty="0" err="1"/>
              <a:t>Beski</a:t>
            </a:r>
            <a:r>
              <a:rPr lang="cs-CZ" sz="1800" i="1" dirty="0"/>
              <a:t>, 2000; </a:t>
            </a:r>
            <a:r>
              <a:rPr lang="cs-CZ" sz="1800" i="1" dirty="0" err="1"/>
              <a:t>Brinsden</a:t>
            </a:r>
            <a:r>
              <a:rPr lang="cs-CZ" sz="1800" i="1" dirty="0"/>
              <a:t>, 2000; </a:t>
            </a:r>
            <a:r>
              <a:rPr lang="cs-CZ" sz="1800" i="1" dirty="0" err="1"/>
              <a:t>Goldfarb</a:t>
            </a:r>
            <a:r>
              <a:rPr lang="cs-CZ" sz="1800" i="1" dirty="0"/>
              <a:t>, 2000; </a:t>
            </a:r>
            <a:r>
              <a:rPr lang="cs-CZ" sz="1800" i="1" dirty="0" err="1"/>
              <a:t>Raziel</a:t>
            </a:r>
            <a:r>
              <a:rPr lang="cs-CZ" sz="1800" i="1" dirty="0"/>
              <a:t>, 2005; Dar, 2015; </a:t>
            </a:r>
            <a:r>
              <a:rPr lang="cs-CZ" sz="1800" i="1" dirty="0" err="1"/>
              <a:t>Söderström</a:t>
            </a:r>
            <a:r>
              <a:rPr lang="cs-CZ" sz="1800" i="1" dirty="0"/>
              <a:t> -</a:t>
            </a:r>
            <a:r>
              <a:rPr lang="cs-CZ" sz="1800" i="1" dirty="0" err="1"/>
              <a:t>Anttila</a:t>
            </a:r>
            <a:r>
              <a:rPr lang="cs-CZ" sz="1800" i="1" dirty="0"/>
              <a:t>, 2016)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200" dirty="0"/>
              <a:t>v naší studii bylo procento klinických těhotenství </a:t>
            </a:r>
            <a:r>
              <a:rPr lang="cs-CZ" sz="2200" dirty="0">
                <a:solidFill>
                  <a:srgbClr val="FF0000"/>
                </a:solidFill>
              </a:rPr>
              <a:t>43,9 %</a:t>
            </a:r>
            <a:r>
              <a:rPr lang="cs-CZ" sz="2200" dirty="0"/>
              <a:t> na embryotransfer a                </a:t>
            </a:r>
            <a:r>
              <a:rPr lang="cs-CZ" sz="2200" dirty="0">
                <a:solidFill>
                  <a:srgbClr val="FF0000"/>
                </a:solidFill>
              </a:rPr>
              <a:t> 56,0 % </a:t>
            </a:r>
            <a:r>
              <a:rPr lang="cs-CZ" sz="2200" dirty="0"/>
              <a:t>žadatelských párů se s využitím této léčby stalo rodiči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93A6E5CE-217F-458A-B557-175B217BD808}"/>
              </a:ext>
            </a:extLst>
          </p:cNvPr>
          <p:cNvCxnSpPr>
            <a:cxnSpLocks/>
          </p:cNvCxnSpPr>
          <p:nvPr/>
        </p:nvCxnSpPr>
        <p:spPr>
          <a:xfrm>
            <a:off x="932226" y="1564632"/>
            <a:ext cx="10327547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371" y="5769984"/>
            <a:ext cx="2141483" cy="98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8230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Diskuze – výsledky léčby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výsledky jsou naprosto srovnatelné s konvenčními IVF cykly </a:t>
            </a:r>
            <a:r>
              <a:rPr lang="en-GB" sz="1800" i="1" dirty="0"/>
              <a:t>(Goldfarb, 2000</a:t>
            </a:r>
            <a:r>
              <a:rPr lang="en-GB" sz="2400" i="1" dirty="0"/>
              <a:t>) </a:t>
            </a:r>
            <a:endParaRPr lang="cs-CZ" sz="2400" i="1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nejnovější retrospektivní </a:t>
            </a:r>
            <a:r>
              <a:rPr lang="cs-CZ" sz="2400" dirty="0" err="1"/>
              <a:t>kohortní</a:t>
            </a:r>
            <a:r>
              <a:rPr lang="cs-CZ" sz="2400" dirty="0"/>
              <a:t> studie porovnávala klinické výsledky IVF cyklů s využitím GS (n=24,269) a běžných IVF cyklů (n=1,313,452)</a:t>
            </a:r>
            <a:r>
              <a:rPr lang="en-GB" sz="2400" i="1" dirty="0"/>
              <a:t> (</a:t>
            </a:r>
            <a:r>
              <a:rPr lang="en-GB" sz="2400" i="1" dirty="0" err="1"/>
              <a:t>Marugappan</a:t>
            </a:r>
            <a:r>
              <a:rPr lang="en-GB" sz="2400" i="1" dirty="0"/>
              <a:t>, 2018) </a:t>
            </a:r>
            <a:endParaRPr lang="cs-CZ" sz="24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nejvyšší procento narozených dětí bylo ve skupině žen, u kterých byl indikací pro GS děložní faktor neplodnosti </a:t>
            </a:r>
            <a:r>
              <a:rPr lang="en-GB" sz="1800" i="1" dirty="0"/>
              <a:t>(</a:t>
            </a:r>
            <a:r>
              <a:rPr lang="en-GB" sz="1800" i="1" dirty="0" err="1"/>
              <a:t>Marugappan</a:t>
            </a:r>
            <a:r>
              <a:rPr lang="en-GB" sz="1800" i="1" dirty="0"/>
              <a:t>, 2018) </a:t>
            </a:r>
            <a:endParaRPr lang="cs-CZ" sz="1800" i="1" dirty="0"/>
          </a:p>
          <a:p>
            <a:pPr>
              <a:lnSpc>
                <a:spcPct val="150000"/>
              </a:lnSpc>
            </a:pPr>
            <a:endParaRPr lang="cs-CZ" sz="2400" dirty="0"/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733251AC-CF88-4A6D-A0B3-9DFCC970AF34}"/>
              </a:ext>
            </a:extLst>
          </p:cNvPr>
          <p:cNvCxnSpPr>
            <a:cxnSpLocks/>
          </p:cNvCxnSpPr>
          <p:nvPr/>
        </p:nvCxnSpPr>
        <p:spPr>
          <a:xfrm>
            <a:off x="891474" y="1690688"/>
            <a:ext cx="10327547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371" y="5769984"/>
            <a:ext cx="2141483" cy="98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7019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Diskuze – děložní faktor neplodnosti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67340"/>
            <a:ext cx="10515600" cy="265280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nejfrekventovanějším důvodem, proč je pár nucen absolvovat léčbu neplodnosti pomocí náhradního mateřství 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prevalence přibližně u 3 % až 5 % celkové populace žen.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v naší studii 49 biologických matek z celkového počtu 75 biologických matek (65,3 %) podstoupilo léčbu GS právě kvůli děložnímu faktoru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61CA9705-F576-4F98-B6A2-81F5FDA3B1D6}"/>
              </a:ext>
            </a:extLst>
          </p:cNvPr>
          <p:cNvCxnSpPr>
            <a:cxnSpLocks/>
          </p:cNvCxnSpPr>
          <p:nvPr/>
        </p:nvCxnSpPr>
        <p:spPr>
          <a:xfrm>
            <a:off x="838200" y="1937857"/>
            <a:ext cx="10327547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371" y="5769984"/>
            <a:ext cx="2141483" cy="98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3599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4508"/>
          </a:xfrm>
        </p:spPr>
        <p:txBody>
          <a:bodyPr/>
          <a:lstStyle/>
          <a:p>
            <a:pPr algn="ctr"/>
            <a:r>
              <a:rPr lang="cs-CZ" b="1" dirty="0"/>
              <a:t>Diskuze – jaká je ideální náhradní matka?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26171"/>
            <a:ext cx="10515600" cy="3744475"/>
          </a:xfrm>
        </p:spPr>
        <p:txBody>
          <a:bodyPr>
            <a:normAutofit/>
          </a:bodyPr>
          <a:lstStyle/>
          <a:p>
            <a:r>
              <a:rPr lang="cs-CZ" sz="2400" dirty="0"/>
              <a:t>náhradní matka by měla být ve věku od 21 do 35 let a měla by mít alespoň jedno dítě </a:t>
            </a:r>
            <a:r>
              <a:rPr lang="cs-CZ" sz="1800" i="1" dirty="0"/>
              <a:t>(</a:t>
            </a:r>
            <a:r>
              <a:rPr lang="cs-CZ" sz="1800" i="1" dirty="0" err="1"/>
              <a:t>Rumpík</a:t>
            </a:r>
            <a:r>
              <a:rPr lang="cs-CZ" sz="1800" i="1" dirty="0"/>
              <a:t>, 2016)</a:t>
            </a:r>
          </a:p>
          <a:p>
            <a:r>
              <a:rPr lang="cs-CZ" sz="2400" dirty="0"/>
              <a:t>její předchozí těhotenství a porod nebo porody by neměli být zatížené žádnými komplikacemi</a:t>
            </a:r>
            <a:r>
              <a:rPr lang="cs-CZ" dirty="0"/>
              <a:t> </a:t>
            </a:r>
          </a:p>
          <a:p>
            <a:r>
              <a:rPr lang="cs-CZ" sz="2400" dirty="0"/>
              <a:t>porodnická anamnéza náhradní matky má daleko vyšší prediktivní hodnotu z hlediska možných těhotenských a porodnických komplikací než její věk            </a:t>
            </a:r>
            <a:r>
              <a:rPr lang="cs-CZ" sz="1800" i="1" dirty="0"/>
              <a:t>(</a:t>
            </a:r>
            <a:r>
              <a:rPr lang="cs-CZ" sz="1800" i="1" dirty="0" err="1"/>
              <a:t>Duffy</a:t>
            </a:r>
            <a:r>
              <a:rPr lang="cs-CZ" sz="1800" i="1" dirty="0"/>
              <a:t> et al., 2005)</a:t>
            </a:r>
            <a:endParaRPr lang="cs-CZ" dirty="0"/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9FFE9C13-D68A-47B0-82BB-60C830F82609}"/>
              </a:ext>
            </a:extLst>
          </p:cNvPr>
          <p:cNvCxnSpPr>
            <a:cxnSpLocks/>
          </p:cNvCxnSpPr>
          <p:nvPr/>
        </p:nvCxnSpPr>
        <p:spPr>
          <a:xfrm>
            <a:off x="891474" y="1387351"/>
            <a:ext cx="10327547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371" y="5769984"/>
            <a:ext cx="2141483" cy="98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150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9112"/>
          </a:xfrm>
        </p:spPr>
        <p:txBody>
          <a:bodyPr/>
          <a:lstStyle/>
          <a:p>
            <a:pPr algn="ctr"/>
            <a:r>
              <a:rPr lang="cs-CZ" b="1" dirty="0"/>
              <a:t>Diskuze – komplikace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42188"/>
            <a:ext cx="10515600" cy="3965511"/>
          </a:xfrm>
        </p:spPr>
        <p:txBody>
          <a:bodyPr>
            <a:normAutofit/>
          </a:bodyPr>
          <a:lstStyle/>
          <a:p>
            <a:r>
              <a:rPr lang="cs-CZ" sz="2400" dirty="0"/>
              <a:t>neměli jsme hlášeny žádné závažné těhotenské komplikace ani závažné komplikace při porodu</a:t>
            </a:r>
          </a:p>
          <a:p>
            <a:r>
              <a:rPr lang="cs-CZ" sz="2400" dirty="0"/>
              <a:t>naše výsledky byly v naprostém souladu s několika jinými studiemi, které rovněž potvrdily velmi nízkou incidenci mateřských a porodnických komplikací u </a:t>
            </a:r>
            <a:r>
              <a:rPr lang="cs-CZ" sz="2400" dirty="0" err="1"/>
              <a:t>surogátních</a:t>
            </a:r>
            <a:r>
              <a:rPr lang="cs-CZ" sz="2400" dirty="0"/>
              <a:t> matek </a:t>
            </a:r>
            <a:r>
              <a:rPr lang="cs-CZ" sz="1800" i="1" dirty="0"/>
              <a:t>(Parkinson, 1998; Dar, 2015; </a:t>
            </a:r>
            <a:r>
              <a:rPr lang="cs-CZ" sz="1800" i="1" dirty="0" err="1"/>
              <a:t>Söderström</a:t>
            </a:r>
            <a:r>
              <a:rPr lang="cs-CZ" sz="1800" i="1" dirty="0"/>
              <a:t> -</a:t>
            </a:r>
            <a:r>
              <a:rPr lang="cs-CZ" sz="1800" i="1" dirty="0" err="1"/>
              <a:t>Anttila</a:t>
            </a:r>
            <a:r>
              <a:rPr lang="cs-CZ" sz="1800" i="1" dirty="0"/>
              <a:t>, 2016)</a:t>
            </a:r>
          </a:p>
          <a:p>
            <a:r>
              <a:rPr lang="cs-CZ" sz="2400" dirty="0"/>
              <a:t>velmi dobré perinatální výsledky odpovídaly skutečnosti, že všechny náhradní matky byly zdravé </a:t>
            </a:r>
            <a:r>
              <a:rPr lang="cs-CZ" sz="2400" dirty="0" err="1"/>
              <a:t>multipary</a:t>
            </a:r>
            <a:r>
              <a:rPr lang="cs-CZ" sz="2400" dirty="0"/>
              <a:t> a v předchozích těhotenstvích neměly významné komplikace </a:t>
            </a:r>
            <a:r>
              <a:rPr lang="cs-CZ" sz="1800" i="1" dirty="0"/>
              <a:t>(Dar, 2015) </a:t>
            </a:r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8550CEF2-2F28-4DB9-902A-4C9FDEB4F149}"/>
              </a:ext>
            </a:extLst>
          </p:cNvPr>
          <p:cNvCxnSpPr>
            <a:cxnSpLocks/>
          </p:cNvCxnSpPr>
          <p:nvPr/>
        </p:nvCxnSpPr>
        <p:spPr>
          <a:xfrm>
            <a:off x="891474" y="1387351"/>
            <a:ext cx="10327547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371" y="5769984"/>
            <a:ext cx="2141483" cy="98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4362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3684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400" dirty="0"/>
              <a:t>v indikovaných případech je náhradní mateřství metodou volby při léčbě neplodnosti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jedná se však o eticky a právně komplikovanou metodu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je nezbytné dodržovat veškerá doporučení odborné společnosti SAR ČGPS ČLS JEP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zásadně nedoporučuji improvizace a vlastní modifikace doporučených postupů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bez spolupráce se zkušeným právníkem nedoporučuji léčbu provádět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908ED37-B3E1-430E-A1B9-5FA97941EDDE}"/>
              </a:ext>
            </a:extLst>
          </p:cNvPr>
          <p:cNvSpPr txBox="1"/>
          <p:nvPr/>
        </p:nvSpPr>
        <p:spPr>
          <a:xfrm>
            <a:off x="6920917" y="5872293"/>
            <a:ext cx="4298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b="1" dirty="0">
              <a:solidFill>
                <a:schemeClr val="bg1"/>
              </a:solidFill>
            </a:endParaRPr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7488B27B-E050-46D1-92EF-01F56D373CB4}"/>
              </a:ext>
            </a:extLst>
          </p:cNvPr>
          <p:cNvCxnSpPr>
            <a:cxnSpLocks/>
          </p:cNvCxnSpPr>
          <p:nvPr/>
        </p:nvCxnSpPr>
        <p:spPr>
          <a:xfrm>
            <a:off x="891474" y="1387351"/>
            <a:ext cx="10327547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371" y="5769984"/>
            <a:ext cx="2141483" cy="98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577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Právní aspekty náhradního mateřství </a:t>
            </a:r>
            <a:br>
              <a:rPr lang="cs-CZ" b="1" dirty="0"/>
            </a:br>
            <a:r>
              <a:rPr lang="cs-CZ" b="1" dirty="0"/>
              <a:t>v České republice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23083"/>
            <a:ext cx="10515600" cy="308714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SM není v ČR zakázáno, je tedy dovoleným jednáním – viz. čl. 2. odst. 3 usnesení o vyhlášení Listiny základních práv a svobod jako součást ústavního pořádku ČR čl. 2/1993 Sb., podle kterého: „Každý může činit, co není zákonem zakázáno a nikdo nesmí být nucen činit, co zákon neukládá.</a:t>
            </a: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29960B54-51C3-4A08-B597-8DBE4EFDE87F}"/>
              </a:ext>
            </a:extLst>
          </p:cNvPr>
          <p:cNvCxnSpPr>
            <a:cxnSpLocks/>
          </p:cNvCxnSpPr>
          <p:nvPr/>
        </p:nvCxnSpPr>
        <p:spPr>
          <a:xfrm>
            <a:off x="838200" y="1937857"/>
            <a:ext cx="10327547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371" y="5769984"/>
            <a:ext cx="2141483" cy="98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957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Právní aspekty náhradního mateřství </a:t>
            </a:r>
            <a:br>
              <a:rPr lang="cs-CZ" b="1" dirty="0"/>
            </a:br>
            <a:r>
              <a:rPr lang="cs-CZ" b="1" dirty="0"/>
              <a:t>v České republice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37857"/>
            <a:ext cx="10515600" cy="411326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soulad rodičovství genetického a rodičovství v právním smyslu – byl uskutečněn určením rodičovství nebo osvojením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1. ledna 2014 – zákon č. 98/2012 Sb., občanský zákoník (NOZ)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NOZ výslovně SM zmiňuje v paragrafu 804: „Osvojení je vyloučeno mezi osobami spolu příbuznými v přímé linii a mezi sourozenci. To neplatí v případě náhradního mateřství.“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Zákon ČR jej tedy zná a shledává je zákonným</a:t>
            </a:r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268CE9A7-C94D-425C-B120-163964DE49F7}"/>
              </a:ext>
            </a:extLst>
          </p:cNvPr>
          <p:cNvCxnSpPr>
            <a:cxnSpLocks/>
          </p:cNvCxnSpPr>
          <p:nvPr/>
        </p:nvCxnSpPr>
        <p:spPr>
          <a:xfrm>
            <a:off x="838200" y="1937857"/>
            <a:ext cx="10327547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áze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371" y="5769984"/>
            <a:ext cx="2141483" cy="98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950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Materiál a metodika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3560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2004-2017 provedeno 130 cyklů gestačního náhradního mateřství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73 transferů čerstvých embryí a 57 transferů </a:t>
            </a:r>
            <a:r>
              <a:rPr lang="cs-CZ" sz="2400" dirty="0" err="1"/>
              <a:t>kryokonzervovaných</a:t>
            </a:r>
            <a:r>
              <a:rPr lang="cs-CZ" sz="2400" dirty="0"/>
              <a:t> embryí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doposud největší program náhradního mateřství v ČR 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75 biologických matek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82 náhradních matek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69AFB4F-5FD5-4959-98F0-946310B21B30}"/>
              </a:ext>
            </a:extLst>
          </p:cNvPr>
          <p:cNvSpPr txBox="1"/>
          <p:nvPr/>
        </p:nvSpPr>
        <p:spPr>
          <a:xfrm>
            <a:off x="6920917" y="5872293"/>
            <a:ext cx="4298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b="1" dirty="0">
              <a:solidFill>
                <a:schemeClr val="bg1"/>
              </a:solidFill>
            </a:endParaRP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A16D6863-6D1B-498C-9F59-9034EC5CB523}"/>
              </a:ext>
            </a:extLst>
          </p:cNvPr>
          <p:cNvCxnSpPr>
            <a:cxnSpLocks/>
          </p:cNvCxnSpPr>
          <p:nvPr/>
        </p:nvCxnSpPr>
        <p:spPr>
          <a:xfrm>
            <a:off x="891474" y="1610686"/>
            <a:ext cx="10327547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371" y="5769984"/>
            <a:ext cx="2141483" cy="98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812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Výběr náhradní matky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936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za výběr náhradních matek byly vždy odpovědné páry, které žádali o zařazení do léčby pomocí gestačního </a:t>
            </a:r>
            <a:r>
              <a:rPr lang="cs-CZ" sz="2400" dirty="0" err="1"/>
              <a:t>surogátního</a:t>
            </a:r>
            <a:r>
              <a:rPr lang="cs-CZ" sz="2400" dirty="0"/>
              <a:t> mateřství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klinika IVF se nikdy nepodílela na tomto procesu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jen ve čtyřech případech v našem souboru byly náhradními matkami sestry biologických matek</a:t>
            </a:r>
          </a:p>
          <a:p>
            <a:endParaRPr lang="cs-CZ" dirty="0"/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E1A003D1-5D10-4B3B-A112-32085E1392B2}"/>
              </a:ext>
            </a:extLst>
          </p:cNvPr>
          <p:cNvCxnSpPr>
            <a:cxnSpLocks/>
          </p:cNvCxnSpPr>
          <p:nvPr/>
        </p:nvCxnSpPr>
        <p:spPr>
          <a:xfrm>
            <a:off x="891474" y="1619075"/>
            <a:ext cx="10327547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371" y="5769984"/>
            <a:ext cx="2141483" cy="98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755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 </a:t>
            </a:r>
            <a:r>
              <a:rPr lang="cs-CZ" b="1" dirty="0"/>
              <a:t>Kritéria pro výběr náhradní matky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41067"/>
            <a:ext cx="10515600" cy="337554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volba náhradní matky - nejdůležitější faktor pro úspěšný výsledek léčby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doporučení Sekce asistované reprodukce ČGPS ČLS JEP z roku 2016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tato kritéria vychází z nejnovějších doporučení ESHRE, ASRM a FIGO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cílem je minimalizovat medicínská rizika pro náhradní matku</a:t>
            </a: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8AC18B6C-F604-4888-906F-26B9EBD09BC2}"/>
              </a:ext>
            </a:extLst>
          </p:cNvPr>
          <p:cNvCxnSpPr>
            <a:cxnSpLocks/>
          </p:cNvCxnSpPr>
          <p:nvPr/>
        </p:nvCxnSpPr>
        <p:spPr>
          <a:xfrm>
            <a:off x="891474" y="1526796"/>
            <a:ext cx="10327547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371" y="5769984"/>
            <a:ext cx="2141483" cy="98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628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Příprava SM před transferem čerstvých embryí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340529"/>
            <a:ext cx="10515600" cy="3214453"/>
          </a:xfrm>
        </p:spPr>
        <p:txBody>
          <a:bodyPr>
            <a:normAutofit/>
          </a:bodyPr>
          <a:lstStyle/>
          <a:p>
            <a:r>
              <a:rPr lang="cs-CZ" sz="2400" dirty="0"/>
              <a:t>nutné časové sladění menstruačních cyklů biologické a náhradní matky. </a:t>
            </a:r>
          </a:p>
          <a:p>
            <a:r>
              <a:rPr lang="cs-CZ" sz="2400" dirty="0"/>
              <a:t>náhradní matce byl aplikován depotní analog </a:t>
            </a:r>
            <a:r>
              <a:rPr lang="cs-CZ" sz="2400" dirty="0" err="1"/>
              <a:t>GnRH</a:t>
            </a:r>
            <a:r>
              <a:rPr lang="cs-CZ" sz="2400" dirty="0"/>
              <a:t>, pro přípravu endometria použita perorální forma estradiolu, receptivita endometria podpořena progesteronem podávaným vaginální cestou </a:t>
            </a:r>
          </a:p>
          <a:p>
            <a:r>
              <a:rPr lang="cs-CZ" sz="2400" dirty="0"/>
              <a:t>biologické matky byly stimulovány pomocí krátkého stimulačního protokolu s rekombinantním FSH a antagonisty </a:t>
            </a:r>
            <a:r>
              <a:rPr lang="cs-CZ" sz="2400" dirty="0" err="1"/>
              <a:t>GnRH</a:t>
            </a:r>
            <a:endParaRPr lang="cs-CZ" sz="2400" dirty="0"/>
          </a:p>
          <a:p>
            <a:r>
              <a:rPr lang="cs-CZ" sz="2400" dirty="0"/>
              <a:t>transfer embrya ve stádiu blastocysty, tedy 5 den po získání </a:t>
            </a:r>
            <a:r>
              <a:rPr lang="cs-CZ" sz="2400" dirty="0" err="1"/>
              <a:t>oocytů</a:t>
            </a:r>
            <a:endParaRPr lang="cs-CZ" sz="2400" dirty="0"/>
          </a:p>
          <a:p>
            <a:endParaRPr lang="cs-CZ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3B1990BA-17F3-4841-A757-36A460D9CE5B}"/>
              </a:ext>
            </a:extLst>
          </p:cNvPr>
          <p:cNvCxnSpPr>
            <a:cxnSpLocks/>
          </p:cNvCxnSpPr>
          <p:nvPr/>
        </p:nvCxnSpPr>
        <p:spPr>
          <a:xfrm>
            <a:off x="838200" y="1937857"/>
            <a:ext cx="10327547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371" y="5769984"/>
            <a:ext cx="2141483" cy="98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386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Příprava SM před transferem </a:t>
            </a:r>
            <a:r>
              <a:rPr lang="cs-CZ" b="1" dirty="0" err="1"/>
              <a:t>kryokonzervovaných</a:t>
            </a:r>
            <a:r>
              <a:rPr lang="cs-CZ" b="1" dirty="0"/>
              <a:t> embryí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020037"/>
            <a:ext cx="10515600" cy="1635853"/>
          </a:xfrm>
        </p:spPr>
        <p:txBody>
          <a:bodyPr/>
          <a:lstStyle/>
          <a:p>
            <a:r>
              <a:rPr lang="cs-CZ" dirty="0"/>
              <a:t>u náhradních matek byl použit pro přípravu endometria vzestupný protokol s perorální formou estradiolu a receptivita endometria podpořena vaginálně podávaným progesteronem</a:t>
            </a:r>
          </a:p>
          <a:p>
            <a:endParaRPr lang="cs-CZ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56405E2A-79EC-447A-9FF6-3307F3DEEAD3}"/>
              </a:ext>
            </a:extLst>
          </p:cNvPr>
          <p:cNvCxnSpPr>
            <a:cxnSpLocks/>
          </p:cNvCxnSpPr>
          <p:nvPr/>
        </p:nvCxnSpPr>
        <p:spPr>
          <a:xfrm>
            <a:off x="838200" y="1937857"/>
            <a:ext cx="10327547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371" y="5769984"/>
            <a:ext cx="2141483" cy="98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6748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1829</Words>
  <Application>Microsoft Office PowerPoint</Application>
  <PresentationFormat>Širokoúhlá obrazovka</PresentationFormat>
  <Paragraphs>447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29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Wingdings</vt:lpstr>
      <vt:lpstr>Motiv Office</vt:lpstr>
      <vt:lpstr>1_Vlastní návrh</vt:lpstr>
      <vt:lpstr>Vlastní návrh</vt:lpstr>
      <vt:lpstr>Analýza největšího souboru náhradního mateřství v České republice</vt:lpstr>
      <vt:lpstr>Klinika reprodukční medicíny a gynekologie Zlín</vt:lpstr>
      <vt:lpstr>Právní aspekty náhradního mateřství  v České republice</vt:lpstr>
      <vt:lpstr>Právní aspekty náhradního mateřství  v České republice</vt:lpstr>
      <vt:lpstr>Materiál a metodika</vt:lpstr>
      <vt:lpstr>Výběr náhradní matky</vt:lpstr>
      <vt:lpstr> Kritéria pro výběr náhradní matky </vt:lpstr>
      <vt:lpstr>Příprava SM před transferem čerstvých embryí</vt:lpstr>
      <vt:lpstr>Příprava SM před transferem kryokonzervovaných embryí</vt:lpstr>
      <vt:lpstr>Výsledky</vt:lpstr>
      <vt:lpstr>Výsledky – srovnání ET a KET</vt:lpstr>
      <vt:lpstr>Výsledky – vícečetné gravidity</vt:lpstr>
      <vt:lpstr>Výsledky – indikace k léčbě pomocí náhradního mateřství</vt:lpstr>
      <vt:lpstr>Výsledky – indikace k léčbě pomocí náhradního mateřství</vt:lpstr>
      <vt:lpstr>Výsledky – indikační skupina 1</vt:lpstr>
      <vt:lpstr>Výsledky – indikace k léčbě pomocí náhradního mateřství</vt:lpstr>
      <vt:lpstr>Výsledky – indikační skupina 2</vt:lpstr>
      <vt:lpstr>Výsledky – indikace k léčbě pomocí náhradního mateřství</vt:lpstr>
      <vt:lpstr>Výsledky – indikační skupina 3</vt:lpstr>
      <vt:lpstr>Výsledky - celkově</vt:lpstr>
      <vt:lpstr>Výsledky celkově</vt:lpstr>
      <vt:lpstr>Výsledky - náhradní matky</vt:lpstr>
      <vt:lpstr>Výsledky-sociodemografické charakteristiky náhradních matek</vt:lpstr>
      <vt:lpstr>Diskuze – výsledky léčby GSM </vt:lpstr>
      <vt:lpstr>Diskuze – výsledky léčby </vt:lpstr>
      <vt:lpstr>Diskuze – děložní faktor neplodnosti</vt:lpstr>
      <vt:lpstr>Diskuze – jaká je ideální náhradní matka? </vt:lpstr>
      <vt:lpstr>Diskuze – komplikace 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Rumpikova, Tatana</dc:creator>
  <cp:lastModifiedBy>Rumpik, David</cp:lastModifiedBy>
  <cp:revision>57</cp:revision>
  <dcterms:created xsi:type="dcterms:W3CDTF">2018-06-07T12:21:05Z</dcterms:created>
  <dcterms:modified xsi:type="dcterms:W3CDTF">2023-06-22T09:11:36Z</dcterms:modified>
</cp:coreProperties>
</file>