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33" r:id="rId3"/>
  </p:sldMasterIdLst>
  <p:notesMasterIdLst>
    <p:notesMasterId r:id="rId17"/>
  </p:notesMasterIdLst>
  <p:handoutMasterIdLst>
    <p:handoutMasterId r:id="rId18"/>
  </p:handoutMasterIdLst>
  <p:sldIdLst>
    <p:sldId id="734" r:id="rId4"/>
    <p:sldId id="805" r:id="rId5"/>
    <p:sldId id="815" r:id="rId6"/>
    <p:sldId id="846" r:id="rId7"/>
    <p:sldId id="847" r:id="rId8"/>
    <p:sldId id="845" r:id="rId9"/>
    <p:sldId id="849" r:id="rId10"/>
    <p:sldId id="851" r:id="rId11"/>
    <p:sldId id="852" r:id="rId12"/>
    <p:sldId id="853" r:id="rId13"/>
    <p:sldId id="854" r:id="rId14"/>
    <p:sldId id="855" r:id="rId15"/>
    <p:sldId id="84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1" clrIdx="0">
    <p:extLst>
      <p:ext uri="{19B8F6BF-5375-455C-9EA6-DF929625EA0E}">
        <p15:presenceInfo xmlns:p15="http://schemas.microsoft.com/office/powerpoint/2012/main" userId="Uživatel systému Windows" providerId="None"/>
      </p:ext>
    </p:extLst>
  </p:cmAuthor>
  <p:cmAuthor id="2" name="Klára Benešová" initials="KB" lastIdx="1" clrIdx="1">
    <p:extLst>
      <p:ext uri="{19B8F6BF-5375-455C-9EA6-DF929625EA0E}">
        <p15:presenceInfo xmlns:p15="http://schemas.microsoft.com/office/powerpoint/2012/main" userId="Klára Beneš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8E8"/>
    <a:srgbClr val="D9D9D9"/>
    <a:srgbClr val="6BAFD6"/>
    <a:srgbClr val="E7B13D"/>
    <a:srgbClr val="FF0000"/>
    <a:srgbClr val="FF8585"/>
    <a:srgbClr val="296AA2"/>
    <a:srgbClr val="9E0000"/>
    <a:srgbClr val="C0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00" autoAdjust="0"/>
  </p:normalViewPr>
  <p:slideViewPr>
    <p:cSldViewPr snapToGrid="0">
      <p:cViewPr varScale="1">
        <p:scale>
          <a:sx n="84" d="100"/>
          <a:sy n="84" d="100"/>
        </p:scale>
        <p:origin x="128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72"/>
      </p:cViewPr>
      <p:guideLst>
        <p:guide orient="horz" pos="2880"/>
        <p:guide pos="2160"/>
      </p:guideLst>
    </p:cSldViewPr>
  </p:notesViewPr>
  <p:gridSpacing cx="144001" cy="144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A38B69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 formatCode="#,##0">
                  <c:v>25246</c:v>
                </c:pt>
                <c:pt idx="1">
                  <c:v>29186</c:v>
                </c:pt>
                <c:pt idx="2">
                  <c:v>31253</c:v>
                </c:pt>
                <c:pt idx="3">
                  <c:v>33547</c:v>
                </c:pt>
                <c:pt idx="4">
                  <c:v>36472</c:v>
                </c:pt>
                <c:pt idx="5">
                  <c:v>40686</c:v>
                </c:pt>
                <c:pt idx="6">
                  <c:v>46226</c:v>
                </c:pt>
                <c:pt idx="7">
                  <c:v>52640</c:v>
                </c:pt>
                <c:pt idx="8">
                  <c:v>57905</c:v>
                </c:pt>
                <c:pt idx="9" formatCode="#,##0">
                  <c:v>63611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B-4448-84D1-C2EED5940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23"/>
        <c:axId val="595169328"/>
        <c:axId val="595171288"/>
      </c:barChart>
      <c:catAx>
        <c:axId val="59516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71288"/>
        <c:crosses val="autoZero"/>
        <c:auto val="1"/>
        <c:lblAlgn val="ctr"/>
        <c:lblOffset val="100"/>
        <c:noMultiLvlLbl val="0"/>
      </c:catAx>
      <c:valAx>
        <c:axId val="59517128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6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367B9A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 formatCode="#,##0">
                  <c:v>7630186</c:v>
                </c:pt>
                <c:pt idx="1">
                  <c:v>8451085</c:v>
                </c:pt>
                <c:pt idx="2" formatCode="#,##0">
                  <c:v>8707233</c:v>
                </c:pt>
                <c:pt idx="3" formatCode="#,##0">
                  <c:v>9345772</c:v>
                </c:pt>
                <c:pt idx="4" formatCode="#,##0">
                  <c:v>10380672</c:v>
                </c:pt>
                <c:pt idx="5" formatCode="#,##0">
                  <c:v>11717662</c:v>
                </c:pt>
                <c:pt idx="6" formatCode="#,##0">
                  <c:v>13047267</c:v>
                </c:pt>
                <c:pt idx="7" formatCode="#,##0">
                  <c:v>14884307</c:v>
                </c:pt>
                <c:pt idx="8" formatCode="#,##0">
                  <c:v>15722003</c:v>
                </c:pt>
                <c:pt idx="9" formatCode="#,##0">
                  <c:v>17029580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4E-483F-96BB-A894E2D95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23"/>
        <c:axId val="595166192"/>
        <c:axId val="595171680"/>
      </c:barChart>
      <c:catAx>
        <c:axId val="59516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71680"/>
        <c:crosses val="autoZero"/>
        <c:auto val="1"/>
        <c:lblAlgn val="ctr"/>
        <c:lblOffset val="100"/>
        <c:noMultiLvlLbl val="0"/>
      </c:catAx>
      <c:valAx>
        <c:axId val="59517168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51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98039215686275"/>
          <c:y val="0.115"/>
          <c:w val="0.77704981727082223"/>
          <c:h val="0.66"/>
        </c:manualLayout>
      </c:layout>
      <c:barChart>
        <c:barDir val="col"/>
        <c:grouping val="clustered"/>
        <c:varyColors val="0"/>
        <c:ser>
          <c:idx val="0"/>
          <c:order val="1"/>
          <c:tx>
            <c:strRef>
              <c:f>Sheet1!$A$4</c:f>
              <c:strCache>
                <c:ptCount val="1"/>
                <c:pt idx="0">
                  <c:v>Náklady v tis.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>
                    <a:solidFill>
                      <a:schemeClr val="tx1"/>
                    </a:solidFill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Sheet1!$C$1:$J$1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Sheet1!$C$4:$J$4</c:f>
              <c:numCache>
                <c:formatCode>#,##0.00</c:formatCode>
                <c:ptCount val="8"/>
                <c:pt idx="0">
                  <c:v>1.0303094809719699</c:v>
                </c:pt>
                <c:pt idx="1">
                  <c:v>1.1058665248308353</c:v>
                </c:pt>
                <c:pt idx="2">
                  <c:v>1.2283241737599373</c:v>
                </c:pt>
                <c:pt idx="3">
                  <c:v>1.3865275287137686</c:v>
                </c:pt>
                <c:pt idx="4">
                  <c:v>1.5438570029765408</c:v>
                </c:pt>
                <c:pt idx="5">
                  <c:v>1.761230303564572</c:v>
                </c:pt>
                <c:pt idx="6">
                  <c:v>1.8603531972521872</c:v>
                </c:pt>
                <c:pt idx="7">
                  <c:v>2.0245306584160496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BD-4553-9A66-159FA3F54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2583544"/>
        <c:axId val="312583152"/>
      </c:barChar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Prevalence</c:v>
                </c:pt>
              </c:strCache>
            </c:strRef>
          </c:tx>
          <c:spPr>
            <a:ln w="25399">
              <a:solidFill>
                <a:srgbClr val="E7B13D">
                  <a:lumMod val="50000"/>
                </a:srgbClr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E7B13D">
                  <a:lumMod val="50000"/>
                </a:srgb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E9-439B-A9FF-0931032995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E9-439B-A9FF-0931032995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E9-439B-A9FF-0931032995A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E9-439B-A9FF-0931032995A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E9-439B-A9FF-0931032995A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AE-44D4-B8C1-6B259D5D23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45-4846-A935-9CC551EEE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rgbClr val="825E10"/>
                    </a:solidFill>
                  </a:defRPr>
                </a:pPr>
                <a:endParaRPr lang="cs-CZ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Sheet1!$C$1:$J$1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Sheet1!$C$3:$J$3</c:f>
              <c:numCache>
                <c:formatCode>#,##0.00</c:formatCode>
                <c:ptCount val="8"/>
                <c:pt idx="0">
                  <c:v>1.0708216268073734</c:v>
                </c:pt>
                <c:pt idx="1">
                  <c:v>1.1494209552525183</c:v>
                </c:pt>
                <c:pt idx="2">
                  <c:v>1.2496402384704997</c:v>
                </c:pt>
                <c:pt idx="3">
                  <c:v>1.3940245323100116</c:v>
                </c:pt>
                <c:pt idx="4">
                  <c:v>1.5838415678750086</c:v>
                </c:pt>
                <c:pt idx="5">
                  <c:v>1.8036044678955663</c:v>
                </c:pt>
                <c:pt idx="6">
                  <c:v>1.9839991776879327</c:v>
                </c:pt>
                <c:pt idx="7">
                  <c:v>2.1800000000000002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BE-42C8-A8C8-9F8A83A0C0C0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Paciento-měsíc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E9-439B-A9FF-0931032995A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E9-439B-A9FF-0931032995A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AE-44D4-B8C1-6B259D5D23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AE-44D4-B8C1-6B259D5D23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AE-44D4-B8C1-6B259D5D23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E9-439B-A9FF-0931032995A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45-4846-A935-9CC551EEE03F}"/>
                </c:ext>
              </c:extLst>
            </c:dLbl>
            <c:dLbl>
              <c:idx val="7"/>
              <c:layout>
                <c:manualLayout>
                  <c:x val="-1.5378797602914256E-2"/>
                  <c:y val="-3.79791016682181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69-40B2-B483-5F0743871C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rgbClr val="C00000"/>
                    </a:solidFill>
                  </a:defRPr>
                </a:pPr>
                <a:endParaRPr lang="cs-CZ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Sheet1!$C$1:$J$1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Sheet1!$C$5:$J$5</c:f>
              <c:numCache>
                <c:formatCode>#,##0.00</c:formatCode>
                <c:ptCount val="8"/>
                <c:pt idx="0">
                  <c:v>1.1506814620903261</c:v>
                </c:pt>
                <c:pt idx="1">
                  <c:v>1.2789206526862555</c:v>
                </c:pt>
                <c:pt idx="2">
                  <c:v>1.387512652415837</c:v>
                </c:pt>
                <c:pt idx="3">
                  <c:v>1.5440380856756606</c:v>
                </c:pt>
                <c:pt idx="4">
                  <c:v>1.7103687943173622</c:v>
                </c:pt>
                <c:pt idx="5">
                  <c:v>1.845117737628071</c:v>
                </c:pt>
                <c:pt idx="6">
                  <c:v>2.088201466854374</c:v>
                </c:pt>
                <c:pt idx="7">
                  <c:v>2.2599999999999998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BD-4553-9A66-159FA3F54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583544"/>
        <c:axId val="312583152"/>
      </c:lineChart>
      <c:catAx>
        <c:axId val="312583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31258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2583152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312583544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339622641509435"/>
          <c:y val="0.11057692307692307"/>
          <c:w val="0.80660377358490565"/>
          <c:h val="0.67307692307692313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</c:strCache>
            </c:strRef>
          </c:tx>
          <c:spPr>
            <a:ln w="24677">
              <a:solidFill>
                <a:srgbClr val="9C7236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F7A5C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1277</c:v>
                </c:pt>
                <c:pt idx="1">
                  <c:v>1479</c:v>
                </c:pt>
                <c:pt idx="2">
                  <c:v>1655</c:v>
                </c:pt>
                <c:pt idx="3">
                  <c:v>1870</c:v>
                </c:pt>
                <c:pt idx="4">
                  <c:v>2165</c:v>
                </c:pt>
                <c:pt idx="5">
                  <c:v>2475</c:v>
                </c:pt>
                <c:pt idx="6">
                  <c:v>2979</c:v>
                </c:pt>
                <c:pt idx="7">
                  <c:v>3806</c:v>
                </c:pt>
                <c:pt idx="8">
                  <c:v>4652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1C-4FAB-B302-B6C3B094CF54}"/>
            </c:ext>
          </c:extLst>
        </c:ser>
        <c:ser>
          <c:idx val="0"/>
          <c:order val="1"/>
          <c:tx>
            <c:strRef>
              <c:f>Sheet1!$A$4</c:f>
              <c:strCache>
                <c:ptCount val="1"/>
              </c:strCache>
            </c:strRef>
          </c:tx>
          <c:marker>
            <c:symbol val="circle"/>
            <c:size val="5"/>
            <c:spPr>
              <a:solidFill>
                <a:srgbClr val="A38B69"/>
              </a:solidFill>
              <a:ln>
                <a:solidFill>
                  <a:schemeClr val="bg2"/>
                </a:solidFill>
              </a:ln>
            </c:spPr>
          </c:marker>
          <c:dPt>
            <c:idx val="9"/>
            <c:marker>
              <c:spPr>
                <a:solidFill>
                  <a:srgbClr val="00FF00"/>
                </a:solidFill>
                <a:ln>
                  <a:solidFill>
                    <a:schemeClr val="bg2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B1C-4FAB-B302-B6C3B094CF54}"/>
              </c:ext>
            </c:extLst>
          </c:dPt>
          <c:cat>
            <c:numRef>
              <c:f>Sheet1!$B$1:$K$1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8">
                  <c:v>4652</c:v>
                </c:pt>
                <c:pt idx="9">
                  <c:v>5273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1C-4FAB-B302-B6C3B094C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288440"/>
        <c:axId val="406289616"/>
      </c:lineChart>
      <c:catAx>
        <c:axId val="406288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8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06289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6289616"/>
        <c:scaling>
          <c:orientation val="minMax"/>
          <c:max val="6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0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406288440"/>
        <c:crosses val="autoZero"/>
        <c:crossBetween val="between"/>
        <c:majorUnit val="2000"/>
        <c:minorUnit val="24"/>
      </c:valAx>
      <c:spPr>
        <a:noFill/>
        <a:ln w="246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45283018867924"/>
          <c:y val="0.11057692307692307"/>
          <c:w val="0.70754716981132071"/>
          <c:h val="0.67307692307692313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Infekce</c:v>
                </c:pt>
              </c:strCache>
            </c:strRef>
          </c:tx>
          <c:spPr>
            <a:ln w="25399">
              <a:solidFill>
                <a:schemeClr val="accent2">
                  <a:lumMod val="50000"/>
                </a:schemeClr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2">
                  <a:lumMod val="50000"/>
                </a:scheme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Sheet1!$B$3:$K$3</c:f>
              <c:numCache>
                <c:formatCode>#,##0</c:formatCode>
                <c:ptCount val="10"/>
                <c:pt idx="0">
                  <c:v>199153</c:v>
                </c:pt>
                <c:pt idx="1">
                  <c:v>220785</c:v>
                </c:pt>
                <c:pt idx="2">
                  <c:v>251247</c:v>
                </c:pt>
                <c:pt idx="3">
                  <c:v>304925</c:v>
                </c:pt>
                <c:pt idx="4">
                  <c:v>348220</c:v>
                </c:pt>
                <c:pt idx="5">
                  <c:v>389694</c:v>
                </c:pt>
                <c:pt idx="6" formatCode="General">
                  <c:v>445608.45874001685</c:v>
                </c:pt>
                <c:pt idx="7">
                  <c:v>910959</c:v>
                </c:pt>
                <c:pt idx="8">
                  <c:v>1341955.8945185686</c:v>
                </c:pt>
                <c:pt idx="9" formatCode="General">
                  <c:v>1586940.1843074411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2-4CCC-A568-E86BC8A67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8534184"/>
        <c:axId val="608535752"/>
      </c:lineChart>
      <c:catAx>
        <c:axId val="608534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08535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8535752"/>
        <c:scaling>
          <c:orientation val="minMax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608534184"/>
        <c:crosses val="autoZero"/>
        <c:crossBetween val="between"/>
        <c:majorUnit val="400000"/>
        <c:minorUnit val="2400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94773-82F1-4BC9-B24E-8DBBCD5ABB8A}" type="datetimeFigureOut">
              <a:rPr lang="cs-CZ" smtClean="0"/>
              <a:t>17.06.2019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C540-E3D6-482F-AB74-01051757B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7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80A7-C12C-4720-BC26-6A2B901DB1EA}" type="datetimeFigureOut">
              <a:rPr lang="cs-CZ" smtClean="0"/>
              <a:t>17.06.2019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F5C0A-D15A-40B7-9AD0-1092460FC3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 userDrawn="1"/>
        </p:nvSpPr>
        <p:spPr>
          <a:xfrm>
            <a:off x="-2" y="-30228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27407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87350" y="3673798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599" y="4739938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" name="Obdélník 23"/>
          <p:cNvSpPr/>
          <p:nvPr userDrawn="1"/>
        </p:nvSpPr>
        <p:spPr>
          <a:xfrm>
            <a:off x="10077" y="5922000"/>
            <a:ext cx="9143998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-2" y="0"/>
            <a:ext cx="9144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 userDrawn="1"/>
        </p:nvSpPr>
        <p:spPr>
          <a:xfrm>
            <a:off x="0" y="5879929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20" name="Obdélník 19"/>
          <p:cNvSpPr/>
          <p:nvPr userDrawn="1"/>
        </p:nvSpPr>
        <p:spPr>
          <a:xfrm>
            <a:off x="10077" y="5922000"/>
            <a:ext cx="9143998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 userDrawn="1"/>
        </p:nvSpPr>
        <p:spPr>
          <a:xfrm>
            <a:off x="0" y="5879929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sp>
        <p:nvSpPr>
          <p:cNvPr id="23" name="TextovéPole 22"/>
          <p:cNvSpPr txBox="1"/>
          <p:nvPr userDrawn="1"/>
        </p:nvSpPr>
        <p:spPr>
          <a:xfrm>
            <a:off x="3560113" y="6230735"/>
            <a:ext cx="3315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accent2"/>
                </a:solidFill>
              </a:rPr>
              <a:t>Ústav zdravotnických informací a statistiky České republiky</a:t>
            </a:r>
          </a:p>
          <a:p>
            <a:r>
              <a:rPr lang="cs-CZ" sz="900" i="1" dirty="0">
                <a:solidFill>
                  <a:schemeClr val="accent2"/>
                </a:solidFill>
              </a:rPr>
              <a:t>Institute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Health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Information</a:t>
            </a:r>
            <a:r>
              <a:rPr lang="cs-CZ" sz="900" i="1" dirty="0">
                <a:solidFill>
                  <a:schemeClr val="accent2"/>
                </a:solidFill>
              </a:rPr>
              <a:t> and </a:t>
            </a:r>
            <a:r>
              <a:rPr lang="cs-CZ" sz="900" i="1" dirty="0" err="1">
                <a:solidFill>
                  <a:schemeClr val="accent2"/>
                </a:solidFill>
              </a:rPr>
              <a:t>Statistics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the</a:t>
            </a:r>
            <a:r>
              <a:rPr lang="cs-CZ" sz="900" i="1" dirty="0">
                <a:solidFill>
                  <a:schemeClr val="accent2"/>
                </a:solidFill>
              </a:rPr>
              <a:t> Czech Republic</a:t>
            </a:r>
          </a:p>
        </p:txBody>
      </p:sp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513" y="6158211"/>
            <a:ext cx="643350" cy="432000"/>
          </a:xfrm>
          <a:prstGeom prst="rect">
            <a:avLst/>
          </a:prstGeom>
        </p:spPr>
      </p:pic>
      <p:sp>
        <p:nvSpPr>
          <p:cNvPr id="105" name="Obdélník 104"/>
          <p:cNvSpPr/>
          <p:nvPr userDrawn="1"/>
        </p:nvSpPr>
        <p:spPr>
          <a:xfrm>
            <a:off x="-2" y="689910"/>
            <a:ext cx="9144000" cy="1080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 userDrawn="1"/>
        </p:nvSpPr>
        <p:spPr>
          <a:xfrm>
            <a:off x="-2" y="-8238"/>
            <a:ext cx="9144000" cy="689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7" name="TextovéPole 16"/>
          <p:cNvSpPr txBox="1"/>
          <p:nvPr userDrawn="1"/>
        </p:nvSpPr>
        <p:spPr>
          <a:xfrm>
            <a:off x="54587" y="135686"/>
            <a:ext cx="8837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dirty="0">
                <a:solidFill>
                  <a:srgbClr val="002060"/>
                </a:solidFill>
              </a:rPr>
              <a:t>Národní zdravotnický informační systém (NZIS)</a:t>
            </a:r>
          </a:p>
        </p:txBody>
      </p:sp>
    </p:spTree>
    <p:extLst>
      <p:ext uri="{BB962C8B-B14F-4D97-AF65-F5344CB8AC3E}">
        <p14:creationId xmlns:p14="http://schemas.microsoft.com/office/powerpoint/2010/main" val="1681252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pos="548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97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67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10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77826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174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418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878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66700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-2" y="-30228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274073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1588" y="5921375"/>
            <a:ext cx="9144000" cy="93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0"/>
            <a:ext cx="9144000" cy="6905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5880100"/>
            <a:ext cx="9144000" cy="46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8" name="Skupina 23"/>
          <p:cNvGrpSpPr>
            <a:grpSpLocks/>
          </p:cNvGrpSpPr>
          <p:nvPr userDrawn="1"/>
        </p:nvGrpSpPr>
        <p:grpSpPr bwMode="auto">
          <a:xfrm>
            <a:off x="7142163" y="6192838"/>
            <a:ext cx="1554162" cy="368300"/>
            <a:chOff x="7195518" y="6393157"/>
            <a:chExt cx="1552946" cy="368215"/>
          </a:xfrm>
        </p:grpSpPr>
        <p:pic>
          <p:nvPicPr>
            <p:cNvPr id="9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IBA MU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Skupina 26"/>
          <p:cNvGrpSpPr>
            <a:grpSpLocks/>
          </p:cNvGrpSpPr>
          <p:nvPr userDrawn="1"/>
        </p:nvGrpSpPr>
        <p:grpSpPr bwMode="auto">
          <a:xfrm>
            <a:off x="439738" y="6199188"/>
            <a:ext cx="2265362" cy="420687"/>
            <a:chOff x="-1238301" y="3808742"/>
            <a:chExt cx="2266057" cy="421394"/>
          </a:xfrm>
        </p:grpSpPr>
        <p:pic>
          <p:nvPicPr>
            <p:cNvPr id="12" name="Obrázek 2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>
              <a:fillRect/>
            </a:stretch>
          </p:blipFill>
          <p:spPr bwMode="auto">
            <a:xfrm>
              <a:off x="-1238301" y="3808742"/>
              <a:ext cx="612000" cy="41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ovéPole 28"/>
            <p:cNvSpPr txBox="1">
              <a:spLocks noChangeArrowheads="1"/>
            </p:cNvSpPr>
            <p:nvPr userDrawn="1"/>
          </p:nvSpPr>
          <p:spPr bwMode="auto">
            <a:xfrm>
              <a:off x="-685682" y="3815103"/>
              <a:ext cx="1713438" cy="415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Evropská unie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Evropský sociální fond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Operační program Zaměstnanost</a:t>
              </a: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742444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75708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8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0943-C43A-4F3D-B9FF-EB866087C42F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1789-3D5E-4074-9475-D98068DB31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7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9450"/>
            <a:ext cx="8229600" cy="4965816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212709" y="170706"/>
            <a:ext cx="8863833" cy="454720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931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8F76-34C8-4AFD-B2D1-29BCB08F2530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3F19-FDD0-4B1C-B487-9EDA08E0D85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388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919D-B6D0-47D5-9ACD-099B65724C45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D528-CA4E-4651-8249-66BD59D226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443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AEBFC-5269-4F20-8D44-307BD1CB8016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1C3E-EDD9-4CD5-9759-D6FBD5CC45F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81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428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C30B-D55D-4FC5-B3C8-4E033B997356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A078-1337-4485-97C2-3FA86B4060F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750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965-48CD-4E01-B045-EB08507F51E6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36BB-4106-49FD-8FD9-22FF3B3825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957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A6E9-239E-43E6-A1E3-FDD4EC010EA5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CFBC-6700-46C6-BD37-9CF5478C1D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2699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51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9450"/>
            <a:ext cx="8229600" cy="4965816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212709" y="170706"/>
            <a:ext cx="8863833" cy="454720"/>
          </a:xfrm>
          <a:prstGeom prst="rect">
            <a:avLst/>
          </a:prstGeom>
        </p:spPr>
        <p:txBody>
          <a:bodyPr anchor="ctr"/>
          <a:lstStyle>
            <a:lvl1pPr algn="l">
              <a:defRPr sz="2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Obdélník 1"/>
          <p:cNvSpPr/>
          <p:nvPr userDrawn="1"/>
        </p:nvSpPr>
        <p:spPr>
          <a:xfrm>
            <a:off x="6482993" y="6349428"/>
            <a:ext cx="2661007" cy="498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8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66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88640"/>
            <a:ext cx="8208912" cy="648072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116632"/>
            <a:ext cx="8208912" cy="432048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2662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 userDrawn="1"/>
        </p:nvSpPr>
        <p:spPr>
          <a:xfrm>
            <a:off x="-2" y="-30228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27407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3742444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75708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" name="Obdélník 23"/>
          <p:cNvSpPr/>
          <p:nvPr userDrawn="1"/>
        </p:nvSpPr>
        <p:spPr>
          <a:xfrm>
            <a:off x="1610" y="5922000"/>
            <a:ext cx="9143998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-2" y="0"/>
            <a:ext cx="9144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 userDrawn="1"/>
        </p:nvSpPr>
        <p:spPr>
          <a:xfrm>
            <a:off x="0" y="5879929"/>
            <a:ext cx="91440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7142619" y="6193132"/>
            <a:ext cx="1552946" cy="368215"/>
            <a:chOff x="7195518" y="6393157"/>
            <a:chExt cx="1552946" cy="368215"/>
          </a:xfrm>
        </p:grpSpPr>
        <p:pic>
          <p:nvPicPr>
            <p:cNvPr id="18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IBA MU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Skupina 19"/>
          <p:cNvGrpSpPr/>
          <p:nvPr userDrawn="1"/>
        </p:nvGrpSpPr>
        <p:grpSpPr>
          <a:xfrm>
            <a:off x="439357" y="6199124"/>
            <a:ext cx="2266057" cy="421394"/>
            <a:chOff x="-1238301" y="3808742"/>
            <a:chExt cx="2266057" cy="421394"/>
          </a:xfrm>
        </p:grpSpPr>
        <p:pic>
          <p:nvPicPr>
            <p:cNvPr id="21" name="Obrázek 20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22" name="TextovéPole 21"/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541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178">
          <p15:clr>
            <a:srgbClr val="FBAE40"/>
          </p15:clr>
        </p15:guide>
        <p15:guide id="2" pos="548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61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Obdélník 22"/>
          <p:cNvSpPr/>
          <p:nvPr userDrawn="1"/>
        </p:nvSpPr>
        <p:spPr>
          <a:xfrm>
            <a:off x="0" y="6272893"/>
            <a:ext cx="914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pic>
        <p:nvPicPr>
          <p:cNvPr id="32" name="Obrázek 3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675" y="6384535"/>
            <a:ext cx="5361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34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2239" y="6070625"/>
            <a:ext cx="9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17.06.2019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936" y="6068291"/>
            <a:ext cx="6302558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6406" y="6065804"/>
            <a:ext cx="9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272893"/>
            <a:ext cx="914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13" name="Skupina 12"/>
          <p:cNvGrpSpPr/>
          <p:nvPr userDrawn="1"/>
        </p:nvGrpSpPr>
        <p:grpSpPr>
          <a:xfrm>
            <a:off x="7142619" y="6393157"/>
            <a:ext cx="1552946" cy="368215"/>
            <a:chOff x="7195518" y="6393157"/>
            <a:chExt cx="1552946" cy="368215"/>
          </a:xfrm>
        </p:grpSpPr>
        <p:pic>
          <p:nvPicPr>
            <p:cNvPr id="17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IBA MU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Skupina 18"/>
          <p:cNvGrpSpPr/>
          <p:nvPr userDrawn="1"/>
        </p:nvGrpSpPr>
        <p:grpSpPr>
          <a:xfrm>
            <a:off x="439357" y="6370574"/>
            <a:ext cx="2266057" cy="421394"/>
            <a:chOff x="-1238301" y="3808742"/>
            <a:chExt cx="2266057" cy="421394"/>
          </a:xfrm>
        </p:grpSpPr>
        <p:pic>
          <p:nvPicPr>
            <p:cNvPr id="20" name="Obrázek 19"/>
            <p:cNvPicPr>
              <a:picLocks noChangeAspect="1"/>
            </p:cNvPicPr>
            <p:nvPr userDrawn="1"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21" name="TextovéPole 20"/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94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>
          <p15:clr>
            <a:srgbClr val="F26B43"/>
          </p15:clr>
        </p15:guide>
        <p15:guide id="2" pos="272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765175"/>
            <a:ext cx="82296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1950" y="6070600"/>
            <a:ext cx="900113" cy="203200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pPr>
              <a:defRPr/>
            </a:pPr>
            <a:fld id="{BD33B8A3-4515-424E-85B2-224A37F34904}" type="datetimeFigureOut">
              <a:rPr lang="cs-CZ"/>
              <a:pPr>
                <a:defRPr/>
              </a:pPr>
              <a:t>17.06.2019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82713" y="6069013"/>
            <a:ext cx="6302375" cy="192087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805738" y="6065838"/>
            <a:ext cx="900112" cy="211137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pPr>
              <a:defRPr/>
            </a:pPr>
            <a:fld id="{B4077F61-6DAF-4B67-A13E-6B4F8D510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272213"/>
            <a:ext cx="9144000" cy="19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2"/>
              </a:solidFill>
            </a:endParaRPr>
          </a:p>
        </p:txBody>
      </p:sp>
      <p:grpSp>
        <p:nvGrpSpPr>
          <p:cNvPr id="9223" name="Skupina 12"/>
          <p:cNvGrpSpPr>
            <a:grpSpLocks/>
          </p:cNvGrpSpPr>
          <p:nvPr userDrawn="1"/>
        </p:nvGrpSpPr>
        <p:grpSpPr bwMode="auto">
          <a:xfrm>
            <a:off x="7142163" y="6392863"/>
            <a:ext cx="1554162" cy="368300"/>
            <a:chOff x="7195518" y="6393157"/>
            <a:chExt cx="1552946" cy="368215"/>
          </a:xfrm>
        </p:grpSpPr>
        <p:pic>
          <p:nvPicPr>
            <p:cNvPr id="9227" name="Picture 2" descr="ÚZIS &amp;Ccaron;R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5518" y="6393157"/>
              <a:ext cx="499720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4" descr="IBA MU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5597" y="6393157"/>
              <a:ext cx="832867" cy="36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Skupina 18"/>
          <p:cNvGrpSpPr>
            <a:grpSpLocks/>
          </p:cNvGrpSpPr>
          <p:nvPr userDrawn="1"/>
        </p:nvGrpSpPr>
        <p:grpSpPr bwMode="auto">
          <a:xfrm>
            <a:off x="439738" y="6370638"/>
            <a:ext cx="2265362" cy="420687"/>
            <a:chOff x="-1238301" y="3808742"/>
            <a:chExt cx="2266057" cy="421394"/>
          </a:xfrm>
        </p:grpSpPr>
        <p:pic>
          <p:nvPicPr>
            <p:cNvPr id="9225" name="Obrázek 19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>
              <a:fillRect/>
            </a:stretch>
          </p:blipFill>
          <p:spPr bwMode="auto">
            <a:xfrm>
              <a:off x="-1238301" y="3808742"/>
              <a:ext cx="612000" cy="410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6" name="TextovéPole 20"/>
            <p:cNvSpPr txBox="1">
              <a:spLocks noChangeArrowheads="1"/>
            </p:cNvSpPr>
            <p:nvPr userDrawn="1"/>
          </p:nvSpPr>
          <p:spPr bwMode="auto">
            <a:xfrm>
              <a:off x="-685682" y="3815103"/>
              <a:ext cx="1713438" cy="415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Evropská unie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Evropský sociální fond</a:t>
              </a:r>
            </a:p>
            <a:p>
              <a:pPr>
                <a:defRPr/>
              </a:pPr>
              <a:r>
                <a:rPr lang="cs-CZ" altLang="cs-CZ" sz="700">
                  <a:solidFill>
                    <a:srgbClr val="181818"/>
                  </a:solidFill>
                </a:rPr>
                <a:t>Operační program Zaměstnanost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84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3" y="1537427"/>
            <a:ext cx="8814345" cy="891530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Moderní léčba c</a:t>
            </a:r>
            <a:r>
              <a:rPr lang="en-US" dirty="0" err="1" smtClean="0">
                <a:solidFill>
                  <a:srgbClr val="C00000"/>
                </a:solidFill>
              </a:rPr>
              <a:t>hronick</a:t>
            </a:r>
            <a:r>
              <a:rPr lang="cs-CZ" dirty="0" smtClean="0">
                <a:solidFill>
                  <a:srgbClr val="C00000"/>
                </a:solidFill>
              </a:rPr>
              <a:t>é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virov</a:t>
            </a:r>
            <a:r>
              <a:rPr lang="cs-CZ" dirty="0" smtClean="0">
                <a:solidFill>
                  <a:srgbClr val="C00000"/>
                </a:solidFill>
              </a:rPr>
              <a:t>é </a:t>
            </a:r>
            <a:r>
              <a:rPr lang="en-US" dirty="0" err="1" smtClean="0">
                <a:solidFill>
                  <a:srgbClr val="C00000"/>
                </a:solidFill>
              </a:rPr>
              <a:t>hepatitid</a:t>
            </a:r>
            <a:r>
              <a:rPr lang="cs-CZ" dirty="0" smtClean="0">
                <a:solidFill>
                  <a:srgbClr val="C00000"/>
                </a:solidFill>
              </a:rPr>
              <a:t>y</a:t>
            </a:r>
            <a:r>
              <a:rPr lang="en-US" dirty="0" smtClean="0">
                <a:solidFill>
                  <a:srgbClr val="C00000"/>
                </a:solidFill>
              </a:rPr>
              <a:t> C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/>
              <a:t>v datech Národního zdravotnického informačního systému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254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 smtClean="0">
                <a:solidFill>
                  <a:srgbClr val="0070C0"/>
                </a:solidFill>
                <a:cs typeface="Arial" pitchFamily="34" charset="0"/>
              </a:rPr>
              <a:t>Léčivé přípravky (LP):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V letech 2014 – 2018 byly distribuovány všechny LP v níže uvedených finančních objemech v celkovém finančním objemu 2,180 mld. Kč podle hlášení DIS-13, uvedené ceny jsou ceny původce bez obchodní přirážky a DPH, také není známa případná výše bonusů pro odebírající zdravotnická zařízení</a:t>
            </a:r>
          </a:p>
          <a:p>
            <a:pPr algn="just">
              <a:spcAft>
                <a:spcPts val="1200"/>
              </a:spcAft>
              <a:buSzPct val="150000"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70C0"/>
                </a:solidFill>
              </a:rPr>
              <a:t>Chronická virová hepatitida C – MKM-10  B12.2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73" y="2740469"/>
            <a:ext cx="3148893" cy="188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738910"/>
            <a:ext cx="8229600" cy="50663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        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70C0"/>
                </a:solidFill>
              </a:rPr>
              <a:t>Chronická virová hepatitida C – MKM-10  B12.2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2" y="812800"/>
            <a:ext cx="8774545" cy="536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3" y="1537427"/>
            <a:ext cx="8814345" cy="89153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III. 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Vývoj a predikce vývoje </a:t>
            </a:r>
            <a:r>
              <a:rPr lang="cs-CZ" dirty="0" err="1" smtClean="0">
                <a:solidFill>
                  <a:srgbClr val="002060"/>
                </a:solidFill>
              </a:rPr>
              <a:t>centrové</a:t>
            </a:r>
            <a:r>
              <a:rPr lang="cs-CZ" dirty="0" smtClean="0">
                <a:solidFill>
                  <a:srgbClr val="002060"/>
                </a:solidFill>
              </a:rPr>
              <a:t> léčby u infekčních chorob celkem 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44752" y="4736592"/>
            <a:ext cx="6355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 smtClean="0"/>
              <a:t>Léčivé přípravky s limitací „S“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197227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663" y="86727"/>
            <a:ext cx="8863833" cy="656668"/>
          </a:xfrm>
        </p:spPr>
        <p:txBody>
          <a:bodyPr/>
          <a:lstStyle/>
          <a:p>
            <a:r>
              <a:rPr lang="cs-CZ" dirty="0" err="1" smtClean="0"/>
              <a:t>Centrová</a:t>
            </a:r>
            <a:r>
              <a:rPr lang="cs-CZ" dirty="0" smtClean="0"/>
              <a:t> léčba 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 err="1" smtClean="0"/>
              <a:t>vyvoj</a:t>
            </a:r>
            <a:r>
              <a:rPr lang="cs-CZ" dirty="0" smtClean="0"/>
              <a:t> počtů léčených pacientů a nákladů v segmentu Infekce </a:t>
            </a:r>
            <a:endParaRPr lang="en-US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004614"/>
              </p:ext>
            </p:extLst>
          </p:nvPr>
        </p:nvGraphicFramePr>
        <p:xfrm>
          <a:off x="1335033" y="1442187"/>
          <a:ext cx="2093967" cy="211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ovéPole 7"/>
          <p:cNvSpPr txBox="1">
            <a:spLocks noChangeArrowheads="1"/>
          </p:cNvSpPr>
          <p:nvPr/>
        </p:nvSpPr>
        <p:spPr bwMode="auto">
          <a:xfrm>
            <a:off x="4384322" y="976042"/>
            <a:ext cx="215363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cs-CZ" sz="1400" b="1" i="1" dirty="0">
                <a:solidFill>
                  <a:srgbClr val="000000"/>
                </a:solidFill>
                <a:latin typeface="Arial"/>
              </a:rPr>
              <a:t>Vynaložené náklady </a:t>
            </a:r>
            <a:endParaRPr lang="cs-CZ" sz="1400" b="1" i="1" dirty="0" smtClean="0">
              <a:solidFill>
                <a:srgbClr val="000000"/>
              </a:solidFill>
              <a:latin typeface="Arial"/>
            </a:endParaRPr>
          </a:p>
          <a:p>
            <a:pPr algn="ctr">
              <a:defRPr/>
            </a:pPr>
            <a:r>
              <a:rPr lang="cs-CZ" sz="1400" b="1" i="1" dirty="0" smtClean="0">
                <a:solidFill>
                  <a:srgbClr val="000000"/>
                </a:solidFill>
                <a:latin typeface="Arial"/>
              </a:rPr>
              <a:t>v tisících</a:t>
            </a:r>
            <a:endParaRPr lang="cs-CZ" sz="1400" b="1" i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139024"/>
              </p:ext>
            </p:extLst>
          </p:nvPr>
        </p:nvGraphicFramePr>
        <p:xfrm>
          <a:off x="4216485" y="1442187"/>
          <a:ext cx="2266611" cy="213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ovéPole 7"/>
          <p:cNvSpPr txBox="1">
            <a:spLocks noChangeArrowheads="1"/>
          </p:cNvSpPr>
          <p:nvPr/>
        </p:nvSpPr>
        <p:spPr bwMode="auto">
          <a:xfrm>
            <a:off x="1510058" y="957754"/>
            <a:ext cx="215363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cs-CZ" sz="1400" b="1" i="1" dirty="0" smtClean="0">
                <a:solidFill>
                  <a:srgbClr val="000000"/>
                </a:solidFill>
                <a:latin typeface="Arial"/>
              </a:rPr>
              <a:t>Prevalence léčených pacientů </a:t>
            </a:r>
            <a:endParaRPr lang="cs-CZ" sz="1400" b="1" i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171203"/>
              </p:ext>
            </p:extLst>
          </p:nvPr>
        </p:nvGraphicFramePr>
        <p:xfrm>
          <a:off x="369674" y="4290027"/>
          <a:ext cx="8373809" cy="1175282"/>
        </p:xfrm>
        <a:graphic>
          <a:graphicData uri="http://schemas.openxmlformats.org/drawingml/2006/table">
            <a:tbl>
              <a:tblPr/>
              <a:tblGrid>
                <a:gridCol w="1268922">
                  <a:extLst>
                    <a:ext uri="{9D8B030D-6E8A-4147-A177-3AD203B41FA5}">
                      <a16:colId xmlns:a16="http://schemas.microsoft.com/office/drawing/2014/main" val="2713997048"/>
                    </a:ext>
                  </a:extLst>
                </a:gridCol>
                <a:gridCol w="957031">
                  <a:extLst>
                    <a:ext uri="{9D8B030D-6E8A-4147-A177-3AD203B41FA5}">
                      <a16:colId xmlns:a16="http://schemas.microsoft.com/office/drawing/2014/main" val="2134759062"/>
                    </a:ext>
                  </a:extLst>
                </a:gridCol>
                <a:gridCol w="993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6418">
                  <a:extLst>
                    <a:ext uri="{9D8B030D-6E8A-4147-A177-3AD203B41FA5}">
                      <a16:colId xmlns:a16="http://schemas.microsoft.com/office/drawing/2014/main" val="1701107134"/>
                    </a:ext>
                  </a:extLst>
                </a:gridCol>
                <a:gridCol w="1094350">
                  <a:extLst>
                    <a:ext uri="{9D8B030D-6E8A-4147-A177-3AD203B41FA5}">
                      <a16:colId xmlns:a16="http://schemas.microsoft.com/office/drawing/2014/main" val="2028059657"/>
                    </a:ext>
                  </a:extLst>
                </a:gridCol>
                <a:gridCol w="1478486">
                  <a:extLst>
                    <a:ext uri="{9D8B030D-6E8A-4147-A177-3AD203B41FA5}">
                      <a16:colId xmlns:a16="http://schemas.microsoft.com/office/drawing/2014/main" val="2291986507"/>
                    </a:ext>
                  </a:extLst>
                </a:gridCol>
                <a:gridCol w="12952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32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Segment;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Náklady (tis. Kč)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854070"/>
                  </a:ext>
                </a:extLst>
              </a:tr>
              <a:tr h="554797">
                <a:tc v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cs-CZ" sz="11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Reálné náklady 2017 </a:t>
                      </a:r>
                      <a:r>
                        <a:rPr lang="cs-CZ" sz="1100" b="1" u="none" strike="noStrike" baseline="300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(1)</a:t>
                      </a:r>
                      <a:endParaRPr lang="cs-CZ" sz="11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Průměrná</a:t>
                      </a:r>
                      <a:r>
                        <a:rPr lang="cs-CZ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procentická</a:t>
                      </a:r>
                      <a:endParaRPr lang="cs-CZ" sz="11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změna</a:t>
                      </a:r>
                      <a:r>
                        <a:rPr lang="cs-CZ" sz="1100" b="1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(1)</a:t>
                      </a:r>
                      <a:endParaRPr lang="cs-CZ" sz="1100" b="1" i="0" u="none" strike="noStrike" kern="12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Horizon</a:t>
                      </a:r>
                      <a:r>
                        <a:rPr lang="cs-CZ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scaning</a:t>
                      </a:r>
                      <a:r>
                        <a:rPr lang="cs-CZ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2019</a:t>
                      </a:r>
                      <a:endParaRPr lang="cs-CZ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Generifikace</a:t>
                      </a:r>
                      <a:r>
                        <a:rPr lang="cs-CZ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2019</a:t>
                      </a:r>
                      <a:endParaRPr lang="cs-CZ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Predikce</a:t>
                      </a:r>
                      <a:r>
                        <a:rPr lang="cs-CZ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1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nákladů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 </a:t>
                      </a:r>
                      <a:r>
                        <a:rPr lang="cs-CZ" sz="11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rok </a:t>
                      </a:r>
                      <a:r>
                        <a:rPr lang="cs-CZ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cs-CZ" sz="1100" b="1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(2)</a:t>
                      </a:r>
                      <a:endParaRPr lang="cs-CZ" sz="1100" b="1" i="0" u="none" strike="noStrike" kern="12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Predikovaná relativní změna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vs. 20</a:t>
                      </a: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6000" marR="36000" marT="3600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13965"/>
                  </a:ext>
                </a:extLst>
              </a:tr>
              <a:tr h="226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Infekce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1 403 570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cs-CZ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cs-CZ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800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-19 741</a:t>
                      </a:r>
                      <a:endParaRPr lang="cs-CZ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1 762 851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1,256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929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72311"/>
                  </a:ext>
                </a:extLst>
              </a:tr>
            </a:tbl>
          </a:graphicData>
        </a:graphic>
      </p:graphicFrame>
      <p:sp>
        <p:nvSpPr>
          <p:cNvPr id="31" name="TextovéPole 8">
            <a:extLst>
              <a:ext uri="{FF2B5EF4-FFF2-40B4-BE49-F238E27FC236}">
                <a16:creationId xmlns:a16="http://schemas.microsoft.com/office/drawing/2014/main" id="{9959D659-E830-4F49-A20A-282E209B4954}"/>
              </a:ext>
            </a:extLst>
          </p:cNvPr>
          <p:cNvSpPr txBox="1"/>
          <p:nvPr/>
        </p:nvSpPr>
        <p:spPr>
          <a:xfrm>
            <a:off x="146679" y="5480212"/>
            <a:ext cx="881979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8600" marR="0" lvl="0" indent="-2286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cs-CZ" sz="1000" i="0" u="none" strike="noStrike" kern="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itchFamily="34" charset="0"/>
              </a:rPr>
              <a:t>Procentuální nárůst je indexem</a:t>
            </a:r>
            <a:r>
              <a:rPr kumimoji="0" lang="cs-CZ" sz="1000" i="0" u="none" strike="noStrike" kern="0" cap="none" spc="0" normalizeH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itchFamily="34" charset="0"/>
              </a:rPr>
              <a:t> integrujícím průměrný roční vývoj prevalence léčených, cen léčiv i vstup nových preparátů a indikací. Hodnota je korigována i dle dostupných dat roku 2018 (v Národním registru hrazených zdravotních služeb dostupné 3 kvartály 2018). Celková suma nákladů za rok 2017 vychází z Národního registru hrazených zdravotních služeb a nezahrnuje </a:t>
            </a:r>
            <a:r>
              <a:rPr kumimoji="0" lang="cs-CZ" sz="1000" i="0" u="none" strike="noStrike" kern="0" cap="none" spc="0" normalizeH="0" noProof="0" dirty="0" err="1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itchFamily="34" charset="0"/>
              </a:rPr>
              <a:t>položk</a:t>
            </a:r>
            <a:r>
              <a:rPr lang="cs-CZ" sz="1000" kern="0" dirty="0" smtClean="0">
                <a:solidFill>
                  <a:srgbClr val="292929"/>
                </a:solidFill>
                <a:latin typeface="Arial" pitchFamily="34" charset="0"/>
              </a:rPr>
              <a:t>y proplácené na </a:t>
            </a:r>
            <a:r>
              <a:rPr lang="en-US" sz="1000" kern="0" dirty="0" smtClean="0">
                <a:solidFill>
                  <a:srgbClr val="292929"/>
                </a:solidFill>
                <a:latin typeface="Arial" pitchFamily="34" charset="0"/>
              </a:rPr>
              <a:t>$16. </a:t>
            </a:r>
            <a:endParaRPr kumimoji="0" lang="cs-CZ" sz="1000" i="0" u="none" strike="noStrike" kern="0" cap="none" spc="0" normalizeH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itchFamily="34" charset="0"/>
            </a:endParaRPr>
          </a:p>
          <a:p>
            <a:pPr marL="228600" marR="0" lvl="0" indent="-2286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cs-CZ" sz="1000" kern="0" baseline="0" dirty="0" smtClean="0">
                <a:solidFill>
                  <a:srgbClr val="292929"/>
                </a:solidFill>
                <a:latin typeface="Arial" pitchFamily="34" charset="0"/>
              </a:rPr>
              <a:t>Predikce zahrnuje vývoj prevalence léčených, korekci na jednotkové ceny léčiv,</a:t>
            </a:r>
            <a:r>
              <a:rPr lang="cs-CZ" sz="1000" kern="0" dirty="0" smtClean="0">
                <a:solidFill>
                  <a:srgbClr val="292929"/>
                </a:solidFill>
                <a:latin typeface="Arial" pitchFamily="34" charset="0"/>
              </a:rPr>
              <a:t> </a:t>
            </a:r>
            <a:r>
              <a:rPr lang="cs-CZ" sz="1000" kern="0" baseline="0" dirty="0" smtClean="0">
                <a:solidFill>
                  <a:srgbClr val="292929"/>
                </a:solidFill>
                <a:latin typeface="Arial" pitchFamily="34" charset="0"/>
              </a:rPr>
              <a:t>dopady</a:t>
            </a:r>
            <a:r>
              <a:rPr lang="cs-CZ" sz="1000" kern="0" dirty="0" smtClean="0">
                <a:solidFill>
                  <a:srgbClr val="292929"/>
                </a:solidFill>
                <a:latin typeface="Arial" pitchFamily="34" charset="0"/>
              </a:rPr>
              <a:t> nástupu nových preparátů (indikací) a vliv </a:t>
            </a:r>
            <a:r>
              <a:rPr lang="cs-CZ" sz="1000" kern="0" dirty="0" err="1" smtClean="0">
                <a:solidFill>
                  <a:srgbClr val="292929"/>
                </a:solidFill>
                <a:latin typeface="Arial" pitchFamily="34" charset="0"/>
              </a:rPr>
              <a:t>generifikace</a:t>
            </a:r>
            <a:r>
              <a:rPr lang="cs-CZ" sz="1000" kern="0" dirty="0" smtClean="0">
                <a:solidFill>
                  <a:srgbClr val="292929"/>
                </a:solidFill>
                <a:latin typeface="Arial" pitchFamily="34" charset="0"/>
              </a:rPr>
              <a:t> léků. Validováno proti datům vybraných poskytovatelů a ověřeno pravděpodobnostními klinickými modely. </a:t>
            </a:r>
            <a:endParaRPr kumimoji="0" lang="cs-CZ" sz="1000" i="0" u="none" strike="noStrike" kern="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752" y="3692054"/>
            <a:ext cx="546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SOUHRNNÁ </a:t>
            </a:r>
            <a:r>
              <a:rPr lang="en-US" b="1" dirty="0" err="1">
                <a:solidFill>
                  <a:srgbClr val="0070C0"/>
                </a:solidFill>
              </a:rPr>
              <a:t>predikce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nákladů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centrovou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léčbu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/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en-US" b="1" dirty="0" err="1">
                <a:solidFill>
                  <a:srgbClr val="0070C0"/>
                </a:solidFill>
              </a:rPr>
              <a:t>Kumulativní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model</a:t>
            </a:r>
            <a:r>
              <a:rPr lang="en-US" b="1" dirty="0">
                <a:solidFill>
                  <a:srgbClr val="0070C0"/>
                </a:solidFill>
              </a:rPr>
              <a:t> 2017 -&gt; 2018 -&gt; 2019</a:t>
            </a:r>
          </a:p>
        </p:txBody>
      </p:sp>
    </p:spTree>
    <p:extLst>
      <p:ext uri="{BB962C8B-B14F-4D97-AF65-F5344CB8AC3E}">
        <p14:creationId xmlns:p14="http://schemas.microsoft.com/office/powerpoint/2010/main" val="3202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3464" y="921746"/>
            <a:ext cx="8403336" cy="49658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0000"/>
                </a:solidFill>
                <a:cs typeface="Arial" pitchFamily="34" charset="0"/>
              </a:rPr>
              <a:t>Analýza se opírá o data spravovaná Ústavem zdravotnických informací a statistiky ČR (ÚZIS ČR), která jsou sbírána v rámci Národního zdravotnického informačního systému (NZIS) a národních zdravotních registrů. Sběr dat probíhá na základě platnosti zákona č. 372/2011 sb., ve znění pozdějších předpisů. </a:t>
            </a: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000000"/>
                </a:solidFill>
                <a:cs typeface="Arial" pitchFamily="34" charset="0"/>
              </a:rPr>
              <a:t>Data jsou analyzována v nevratně anonymizované a agregované podobě, bez jakékoli identifikace či ztotožnění konkrétní osoby. </a:t>
            </a: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>
                <a:solidFill>
                  <a:srgbClr val="C00000"/>
                </a:solidFill>
                <a:cs typeface="Arial" pitchFamily="34" charset="0"/>
              </a:rPr>
              <a:t>Národní registr hrazených zdravotních služeb (</a:t>
            </a:r>
            <a:r>
              <a:rPr lang="cs-CZ" altLang="cs-CZ" sz="1800" u="sng" dirty="0">
                <a:solidFill>
                  <a:srgbClr val="C00000"/>
                </a:solidFill>
                <a:cs typeface="Arial" pitchFamily="34" charset="0"/>
              </a:rPr>
              <a:t>NRHZS</a:t>
            </a:r>
            <a:r>
              <a:rPr lang="cs-CZ" altLang="cs-CZ" sz="1800" dirty="0">
                <a:solidFill>
                  <a:srgbClr val="C00000"/>
                </a:solidFill>
                <a:cs typeface="Arial" pitchFamily="34" charset="0"/>
              </a:rPr>
              <a:t>) </a:t>
            </a:r>
            <a:r>
              <a:rPr lang="cs-CZ" altLang="cs-CZ" sz="1800" b="0" dirty="0">
                <a:solidFill>
                  <a:srgbClr val="000000"/>
                </a:solidFill>
                <a:cs typeface="Arial" pitchFamily="34" charset="0"/>
              </a:rPr>
              <a:t>– obsahuje data hlášená od zdravotních pojišťoven v hospitalizační i ambulantní oblasti včetně kompletních dat o vykázaných diagnózách, procedurách a léčbě; v současnosti jsou kompletní data k dispozici za období </a:t>
            </a:r>
            <a:r>
              <a:rPr lang="cs-CZ" altLang="cs-CZ" sz="1800" b="0" dirty="0" smtClean="0">
                <a:solidFill>
                  <a:srgbClr val="000000"/>
                </a:solidFill>
                <a:cs typeface="Arial" pitchFamily="34" charset="0"/>
              </a:rPr>
              <a:t>2010–2018. </a:t>
            </a:r>
            <a:endParaRPr lang="cs-CZ" altLang="cs-CZ" sz="1800" b="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sz="1800" dirty="0">
                <a:solidFill>
                  <a:srgbClr val="C00000"/>
                </a:solidFill>
                <a:cs typeface="Arial" pitchFamily="34" charset="0"/>
              </a:rPr>
              <a:t>Informační systém infekčních nemocí (</a:t>
            </a:r>
            <a:r>
              <a:rPr lang="cs-CZ" sz="1800" u="sng" dirty="0" smtClean="0">
                <a:solidFill>
                  <a:srgbClr val="C00000"/>
                </a:solidFill>
                <a:cs typeface="Arial" pitchFamily="34" charset="0"/>
              </a:rPr>
              <a:t>ISIN</a:t>
            </a:r>
            <a:r>
              <a:rPr lang="cs-CZ" sz="1800" dirty="0" smtClean="0">
                <a:solidFill>
                  <a:srgbClr val="C00000"/>
                </a:solidFill>
                <a:cs typeface="Arial" pitchFamily="34" charset="0"/>
              </a:rPr>
              <a:t>) </a:t>
            </a:r>
            <a:r>
              <a:rPr lang="cs-CZ" sz="1800" b="0" dirty="0">
                <a:solidFill>
                  <a:schemeClr val="tx1"/>
                </a:solidFill>
                <a:cs typeface="Arial" pitchFamily="34" charset="0"/>
              </a:rPr>
              <a:t>– cílem sledování jsou infekční nemoci s výjimkou některých závažných infekčních onemocnění sledovaných samostatnými registry. Jedná se o onemocnění tuberkulózou (dg. A15–A19), infekce přenášené převážně sexuálním stykem (dg. A50–A64) a onemocnění virem lidské imunodeficience HIV (dg. B20–B24). Samostatný informační systém mají také akutní respirační infekce (ARI) a chřipce podobná onemocnění (ILI</a:t>
            </a:r>
            <a:r>
              <a:rPr lang="cs-CZ" sz="1800" b="0" dirty="0" smtClean="0">
                <a:solidFill>
                  <a:schemeClr val="tx1"/>
                </a:solidFill>
                <a:cs typeface="Arial" pitchFamily="34" charset="0"/>
              </a:rPr>
              <a:t>). V</a:t>
            </a:r>
            <a:r>
              <a:rPr lang="cs-CZ" altLang="cs-CZ" sz="1800" b="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1800" b="0" dirty="0">
                <a:solidFill>
                  <a:srgbClr val="000000"/>
                </a:solidFill>
                <a:cs typeface="Arial" pitchFamily="34" charset="0"/>
              </a:rPr>
              <a:t>současnosti jsou kompletní data k dispozici za období </a:t>
            </a:r>
            <a:r>
              <a:rPr lang="cs-CZ" altLang="cs-CZ" sz="1800" b="0" dirty="0" smtClean="0">
                <a:solidFill>
                  <a:srgbClr val="000000"/>
                </a:solidFill>
                <a:cs typeface="Arial" pitchFamily="34" charset="0"/>
              </a:rPr>
              <a:t>2005–2017. </a:t>
            </a:r>
            <a:endParaRPr lang="cs-CZ" altLang="cs-CZ" sz="1800" b="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Použité zdroje dat: Národní zdravotnický informační systém (NZIS)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7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709" y="1035393"/>
            <a:ext cx="8403336" cy="496581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SzPct val="150000"/>
              <a:buNone/>
            </a:pPr>
            <a:r>
              <a:rPr lang="cs-CZ" altLang="cs-CZ" sz="1800" b="0" dirty="0">
                <a:solidFill>
                  <a:srgbClr val="000000"/>
                </a:solidFill>
                <a:cs typeface="Arial" pitchFamily="34" charset="0"/>
              </a:rPr>
              <a:t>Záznamy (doklady o vykázané zdravotní péči) vstupující do analýzy jsou identifikovány </a:t>
            </a:r>
            <a:r>
              <a:rPr lang="cs-CZ" altLang="cs-CZ" sz="1800" dirty="0">
                <a:solidFill>
                  <a:srgbClr val="000000"/>
                </a:solidFill>
                <a:cs typeface="Arial" pitchFamily="34" charset="0"/>
              </a:rPr>
              <a:t>pomocí vykázaného MKN-10 kódu  </a:t>
            </a:r>
            <a:r>
              <a:rPr lang="cs-CZ" altLang="cs-CZ" sz="1800" dirty="0" smtClean="0">
                <a:solidFill>
                  <a:srgbClr val="000000"/>
                </a:solidFill>
                <a:cs typeface="Arial" pitchFamily="34" charset="0"/>
              </a:rPr>
              <a:t>B18.2</a:t>
            </a:r>
            <a:r>
              <a:rPr lang="cs-CZ" altLang="cs-CZ" sz="1800" dirty="0">
                <a:solidFill>
                  <a:srgbClr val="000000"/>
                </a:solidFill>
                <a:cs typeface="Arial" pitchFamily="34" charset="0"/>
              </a:rPr>
              <a:t>: Chronická virová hepatitida C</a:t>
            </a:r>
            <a:r>
              <a:rPr lang="cs-CZ" altLang="cs-CZ" sz="1800" b="0" dirty="0" smtClean="0">
                <a:solidFill>
                  <a:srgbClr val="000000"/>
                </a:solidFill>
                <a:cs typeface="Arial" pitchFamily="34" charset="0"/>
              </a:rPr>
              <a:t>. </a:t>
            </a:r>
            <a:endParaRPr lang="cs-CZ" altLang="cs-CZ" sz="1800" b="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Aft>
                <a:spcPts val="1200"/>
              </a:spcAft>
              <a:buSzPct val="150000"/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C00000"/>
                </a:solidFill>
                <a:cs typeface="Arial" pitchFamily="34" charset="0"/>
              </a:rPr>
              <a:t>V datech NRHZS jsou identifikováni pacienti s B18.2 vykázanou na pozici hlavní diagnózy. Takto identifikovaní pacienti jsou zařazeni do prevalence léčených.</a:t>
            </a:r>
          </a:p>
          <a:p>
            <a:pPr>
              <a:spcAft>
                <a:spcPts val="1200"/>
              </a:spcAft>
              <a:buSzPct val="150000"/>
              <a:buFont typeface="Wingdings" panose="05000000000000000000" pitchFamily="2" charset="2"/>
              <a:buChar char="q"/>
            </a:pPr>
            <a:r>
              <a:rPr lang="cs-CZ" altLang="cs-CZ" sz="1800" dirty="0" smtClean="0">
                <a:solidFill>
                  <a:srgbClr val="C00000"/>
                </a:solidFill>
                <a:cs typeface="Arial" pitchFamily="34" charset="0"/>
              </a:rPr>
              <a:t>V datech ISIN jde o záznamy s vykázanou diagnózou </a:t>
            </a:r>
            <a:r>
              <a:rPr lang="cs-CZ" altLang="cs-CZ" sz="1800" dirty="0">
                <a:solidFill>
                  <a:srgbClr val="C00000"/>
                </a:solidFill>
                <a:cs typeface="Arial" pitchFamily="34" charset="0"/>
              </a:rPr>
              <a:t>B18.2 </a:t>
            </a:r>
            <a:r>
              <a:rPr lang="cs-CZ" altLang="cs-CZ" sz="1800" dirty="0" smtClean="0">
                <a:solidFill>
                  <a:srgbClr val="C00000"/>
                </a:solidFill>
                <a:cs typeface="Arial" pitchFamily="34" charset="0"/>
              </a:rPr>
              <a:t>, takto identifikovaní pacienti jsou zařazeni do incidence pacientů se sledovaným onemocněním.</a:t>
            </a:r>
            <a:endParaRPr lang="cs-CZ" altLang="cs-CZ" sz="1800" dirty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spcAft>
                <a:spcPts val="1200"/>
              </a:spcAft>
              <a:buSzPct val="150000"/>
              <a:buNone/>
            </a:pPr>
            <a:endParaRPr lang="cs-CZ" altLang="cs-CZ" sz="1800" b="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Identifikace onemocnění v datech NZIS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9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3" y="1537427"/>
            <a:ext cx="8814345" cy="89153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I. 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Přehled vývoje segmentu </a:t>
            </a:r>
            <a:r>
              <a:rPr lang="cs-CZ" dirty="0" err="1" smtClean="0">
                <a:solidFill>
                  <a:srgbClr val="002060"/>
                </a:solidFill>
              </a:rPr>
              <a:t>centrové</a:t>
            </a:r>
            <a:r>
              <a:rPr lang="cs-CZ" dirty="0" smtClean="0">
                <a:solidFill>
                  <a:srgbClr val="002060"/>
                </a:solidFill>
              </a:rPr>
              <a:t> léčby celkem 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6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663" y="86727"/>
            <a:ext cx="8863833" cy="656668"/>
          </a:xfrm>
        </p:spPr>
        <p:txBody>
          <a:bodyPr/>
          <a:lstStyle/>
          <a:p>
            <a:r>
              <a:rPr lang="cs-CZ" dirty="0" smtClean="0"/>
              <a:t>Vývoj segmentu </a:t>
            </a:r>
            <a:r>
              <a:rPr lang="cs-CZ" dirty="0" err="1" smtClean="0"/>
              <a:t>centrové</a:t>
            </a:r>
            <a:r>
              <a:rPr lang="cs-CZ" dirty="0" smtClean="0"/>
              <a:t> léčby – počet léčených pacientů celkem </a:t>
            </a:r>
            <a:endParaRPr lang="en-US" dirty="0"/>
          </a:p>
        </p:txBody>
      </p:sp>
      <p:sp>
        <p:nvSpPr>
          <p:cNvPr id="12" name="TextovéPole 6"/>
          <p:cNvSpPr txBox="1"/>
          <p:nvPr/>
        </p:nvSpPr>
        <p:spPr>
          <a:xfrm>
            <a:off x="1600343" y="806481"/>
            <a:ext cx="248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Prevalence léčených</a:t>
            </a:r>
          </a:p>
          <a:p>
            <a:r>
              <a:rPr lang="cs-CZ" b="1" dirty="0" smtClean="0"/>
              <a:t>– celý segment</a:t>
            </a:r>
            <a:endParaRPr lang="en-US" b="1" dirty="0"/>
          </a:p>
        </p:txBody>
      </p:sp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2529118389"/>
              </p:ext>
            </p:extLst>
          </p:nvPr>
        </p:nvGraphicFramePr>
        <p:xfrm>
          <a:off x="511743" y="1019292"/>
          <a:ext cx="5331490" cy="268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ovéPole 1"/>
          <p:cNvSpPr txBox="1"/>
          <p:nvPr/>
        </p:nvSpPr>
        <p:spPr>
          <a:xfrm rot="16200000">
            <a:off x="-535422" y="2011765"/>
            <a:ext cx="1847546" cy="246785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 smtClean="0"/>
              <a:t>Počet léčených pacientů</a:t>
            </a:r>
            <a:endParaRPr lang="cs-CZ" sz="1200" i="1" dirty="0"/>
          </a:p>
        </p:txBody>
      </p:sp>
      <p:sp>
        <p:nvSpPr>
          <p:cNvPr id="15" name="TextovéPole 4"/>
          <p:cNvSpPr txBox="1"/>
          <p:nvPr/>
        </p:nvSpPr>
        <p:spPr>
          <a:xfrm>
            <a:off x="1652088" y="3888676"/>
            <a:ext cx="2487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Finanční objem </a:t>
            </a:r>
          </a:p>
          <a:p>
            <a:r>
              <a:rPr lang="cs-CZ" b="1" dirty="0" smtClean="0"/>
              <a:t>– celý segment</a:t>
            </a:r>
            <a:endParaRPr lang="en-US" b="1" dirty="0"/>
          </a:p>
        </p:txBody>
      </p:sp>
      <p:graphicFrame>
        <p:nvGraphicFramePr>
          <p:cNvPr id="16" name="Graf 15"/>
          <p:cNvGraphicFramePr/>
          <p:nvPr>
            <p:extLst>
              <p:ext uri="{D42A27DB-BD31-4B8C-83A1-F6EECF244321}">
                <p14:modId xmlns:p14="http://schemas.microsoft.com/office/powerpoint/2010/main" val="2027817673"/>
              </p:ext>
            </p:extLst>
          </p:nvPr>
        </p:nvGraphicFramePr>
        <p:xfrm>
          <a:off x="458683" y="3955862"/>
          <a:ext cx="5331490" cy="268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ovéPole 14"/>
          <p:cNvSpPr txBox="1"/>
          <p:nvPr/>
        </p:nvSpPr>
        <p:spPr>
          <a:xfrm>
            <a:off x="1823472" y="4748974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+11%</a:t>
            </a:r>
            <a:endParaRPr lang="cs-CZ" sz="800" dirty="0"/>
          </a:p>
        </p:txBody>
      </p:sp>
      <p:sp>
        <p:nvSpPr>
          <p:cNvPr id="18" name="TextovéPole 15"/>
          <p:cNvSpPr txBox="1"/>
          <p:nvPr/>
        </p:nvSpPr>
        <p:spPr>
          <a:xfrm>
            <a:off x="2190717" y="4697144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+3%</a:t>
            </a:r>
            <a:endParaRPr lang="cs-CZ" sz="800" dirty="0"/>
          </a:p>
        </p:txBody>
      </p:sp>
      <p:sp>
        <p:nvSpPr>
          <p:cNvPr id="19" name="TextovéPole 16"/>
          <p:cNvSpPr txBox="1"/>
          <p:nvPr/>
        </p:nvSpPr>
        <p:spPr>
          <a:xfrm>
            <a:off x="2625848" y="4605606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+7%</a:t>
            </a:r>
            <a:endParaRPr lang="cs-CZ" sz="800" dirty="0"/>
          </a:p>
        </p:txBody>
      </p:sp>
      <p:sp>
        <p:nvSpPr>
          <p:cNvPr id="20" name="TextovéPole 17"/>
          <p:cNvSpPr txBox="1"/>
          <p:nvPr/>
        </p:nvSpPr>
        <p:spPr>
          <a:xfrm>
            <a:off x="3075707" y="4483765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+11%</a:t>
            </a:r>
            <a:endParaRPr lang="cs-CZ" sz="800" dirty="0"/>
          </a:p>
        </p:txBody>
      </p:sp>
      <p:sp>
        <p:nvSpPr>
          <p:cNvPr id="21" name="TextovéPole 18"/>
          <p:cNvSpPr txBox="1"/>
          <p:nvPr/>
        </p:nvSpPr>
        <p:spPr>
          <a:xfrm>
            <a:off x="3441487" y="4314488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+13%</a:t>
            </a:r>
            <a:endParaRPr lang="cs-CZ" sz="800" dirty="0"/>
          </a:p>
        </p:txBody>
      </p:sp>
      <p:sp>
        <p:nvSpPr>
          <p:cNvPr id="22" name="TextovéPole 19"/>
          <p:cNvSpPr txBox="1"/>
          <p:nvPr/>
        </p:nvSpPr>
        <p:spPr>
          <a:xfrm>
            <a:off x="3891089" y="4170832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+11%</a:t>
            </a:r>
            <a:endParaRPr lang="cs-CZ" sz="800" dirty="0"/>
          </a:p>
        </p:txBody>
      </p:sp>
      <p:sp>
        <p:nvSpPr>
          <p:cNvPr id="23" name="TextovéPole 20"/>
          <p:cNvSpPr txBox="1"/>
          <p:nvPr/>
        </p:nvSpPr>
        <p:spPr>
          <a:xfrm>
            <a:off x="4343635" y="3963104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+14%</a:t>
            </a:r>
            <a:endParaRPr lang="cs-CZ" sz="800" dirty="0"/>
          </a:p>
        </p:txBody>
      </p:sp>
      <p:sp>
        <p:nvSpPr>
          <p:cNvPr id="24" name="TextovéPole 21"/>
          <p:cNvSpPr txBox="1"/>
          <p:nvPr/>
        </p:nvSpPr>
        <p:spPr>
          <a:xfrm>
            <a:off x="4760319" y="3793827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+5%</a:t>
            </a:r>
            <a:endParaRPr lang="cs-CZ" sz="800" dirty="0"/>
          </a:p>
        </p:txBody>
      </p:sp>
      <p:sp>
        <p:nvSpPr>
          <p:cNvPr id="25" name="TextovéPole 22"/>
          <p:cNvSpPr txBox="1"/>
          <p:nvPr/>
        </p:nvSpPr>
        <p:spPr>
          <a:xfrm>
            <a:off x="5224832" y="3676362"/>
            <a:ext cx="408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" dirty="0" smtClean="0"/>
              <a:t>∆: </a:t>
            </a:r>
          </a:p>
          <a:p>
            <a:pPr algn="ctr"/>
            <a:r>
              <a:rPr lang="cs-CZ" sz="800" dirty="0" smtClean="0"/>
              <a:t>+8%</a:t>
            </a:r>
            <a:endParaRPr lang="cs-CZ" sz="800" dirty="0"/>
          </a:p>
        </p:txBody>
      </p:sp>
      <p:sp>
        <p:nvSpPr>
          <p:cNvPr id="26" name="TextovéPole 1"/>
          <p:cNvSpPr txBox="1"/>
          <p:nvPr/>
        </p:nvSpPr>
        <p:spPr>
          <a:xfrm rot="16200000">
            <a:off x="-613990" y="4965308"/>
            <a:ext cx="1986093" cy="265373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 smtClean="0"/>
              <a:t>Vynaložené náklady v tisících</a:t>
            </a:r>
            <a:endParaRPr lang="cs-CZ" sz="1200" i="1" dirty="0"/>
          </a:p>
        </p:txBody>
      </p:sp>
      <p:sp>
        <p:nvSpPr>
          <p:cNvPr id="27" name="TextovéPole 1"/>
          <p:cNvSpPr txBox="1"/>
          <p:nvPr/>
        </p:nvSpPr>
        <p:spPr>
          <a:xfrm>
            <a:off x="3034639" y="6508306"/>
            <a:ext cx="2687183" cy="283961"/>
          </a:xfrm>
          <a:prstGeom prst="rect">
            <a:avLst/>
          </a:prstGeom>
        </p:spPr>
        <p:txBody>
          <a:bodyPr wrap="square" rtlCol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i="1" dirty="0" smtClean="0"/>
              <a:t>Rok léčby</a:t>
            </a:r>
            <a:endParaRPr lang="cs-CZ" sz="1200" i="1" dirty="0"/>
          </a:p>
        </p:txBody>
      </p:sp>
      <p:sp>
        <p:nvSpPr>
          <p:cNvPr id="28" name="TextBox 7"/>
          <p:cNvSpPr txBox="1"/>
          <p:nvPr/>
        </p:nvSpPr>
        <p:spPr>
          <a:xfrm>
            <a:off x="5963905" y="1347989"/>
            <a:ext cx="3010484" cy="46596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Segment vysoce inovativní léčby a inovativních technologií představuje nejrychleji rostoucí nákladovou položku pro systém veřejného zdravotního pojištění. Pouze samotný „</a:t>
            </a:r>
            <a:r>
              <a:rPr lang="cs-CZ" sz="1400" dirty="0" err="1" smtClean="0">
                <a:solidFill>
                  <a:srgbClr val="002060"/>
                </a:solidFill>
              </a:rPr>
              <a:t>pozaďový</a:t>
            </a:r>
            <a:r>
              <a:rPr lang="cs-CZ" sz="1400" dirty="0" smtClean="0">
                <a:solidFill>
                  <a:srgbClr val="002060"/>
                </a:solidFill>
              </a:rPr>
              <a:t>“ růst (kalkulovaný na základě prevalence léčených) představuje +10% objem ročně. Růst v počtu léčených pacientů je přitom nutné vnímat pozitivně, a to ze dvou principiálních důvodů:</a:t>
            </a:r>
          </a:p>
          <a:p>
            <a:pPr marL="342900" indent="-342900">
              <a:buAutoNum type="alphaLcParenR"/>
            </a:pPr>
            <a:r>
              <a:rPr lang="cs-CZ" sz="1400" dirty="0" smtClean="0">
                <a:solidFill>
                  <a:srgbClr val="002060"/>
                </a:solidFill>
              </a:rPr>
              <a:t>roste dostupnost vysoce specializované péče </a:t>
            </a:r>
          </a:p>
          <a:p>
            <a:pPr marL="342900" indent="-342900">
              <a:buAutoNum type="alphaLcParenR"/>
            </a:pPr>
            <a:r>
              <a:rPr lang="cs-CZ" sz="1400" dirty="0" smtClean="0">
                <a:solidFill>
                  <a:srgbClr val="002060"/>
                </a:solidFill>
              </a:rPr>
              <a:t>léčba je účinná a tudíž na ní setrvává delší dobu více pacientů (prodlužuje se přežití, apod.). </a:t>
            </a:r>
          </a:p>
          <a:p>
            <a:endParaRPr lang="cs-CZ" sz="1400" dirty="0">
              <a:solidFill>
                <a:srgbClr val="002060"/>
              </a:solidFill>
            </a:endParaRPr>
          </a:p>
          <a:p>
            <a:r>
              <a:rPr lang="cs-CZ" sz="1400" dirty="0" smtClean="0">
                <a:solidFill>
                  <a:srgbClr val="002060"/>
                </a:solidFill>
              </a:rPr>
              <a:t>Pro další období je nevyhnutelné kalkulovat s dalším růstem potřebných finančních prostředků – nástup nových léčebných postupů, nových léků. </a:t>
            </a:r>
          </a:p>
          <a:p>
            <a:pPr marL="342900" indent="-342900">
              <a:buAutoNum type="alphaLcParenR"/>
            </a:pP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6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663" y="86727"/>
            <a:ext cx="8863833" cy="656668"/>
          </a:xfrm>
        </p:spPr>
        <p:txBody>
          <a:bodyPr/>
          <a:lstStyle/>
          <a:p>
            <a:r>
              <a:rPr lang="cs-CZ" dirty="0"/>
              <a:t>Index růstu </a:t>
            </a:r>
            <a:r>
              <a:rPr lang="cs-CZ" dirty="0" err="1"/>
              <a:t>centrové</a:t>
            </a:r>
            <a:r>
              <a:rPr lang="cs-CZ" dirty="0"/>
              <a:t> léčby vzhledem k roku </a:t>
            </a:r>
            <a:r>
              <a:rPr lang="cs-CZ" dirty="0" smtClean="0"/>
              <a:t>2010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Analýza </a:t>
            </a:r>
            <a:r>
              <a:rPr lang="cs-CZ" dirty="0" smtClean="0"/>
              <a:t>celého segmentu </a:t>
            </a:r>
            <a:r>
              <a:rPr lang="cs-CZ" dirty="0" err="1" smtClean="0"/>
              <a:t>centrové</a:t>
            </a:r>
            <a:r>
              <a:rPr lang="cs-CZ" dirty="0" smtClean="0"/>
              <a:t> léčby</a:t>
            </a:r>
            <a:endParaRPr lang="en-US" dirty="0"/>
          </a:p>
        </p:txBody>
      </p:sp>
      <p:graphicFrame>
        <p:nvGraphicFramePr>
          <p:cNvPr id="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970078"/>
              </p:ext>
            </p:extLst>
          </p:nvPr>
        </p:nvGraphicFramePr>
        <p:xfrm>
          <a:off x="-124706" y="743395"/>
          <a:ext cx="5780686" cy="468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" name="TextovéPole 7"/>
          <p:cNvSpPr txBox="1">
            <a:spLocks noChangeArrowheads="1"/>
          </p:cNvSpPr>
          <p:nvPr/>
        </p:nvSpPr>
        <p:spPr bwMode="auto">
          <a:xfrm rot="16200000">
            <a:off x="-685443" y="2430942"/>
            <a:ext cx="2120931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defRPr/>
            </a:pPr>
            <a:r>
              <a:rPr lang="cs-CZ" sz="1200" i="1" dirty="0">
                <a:solidFill>
                  <a:srgbClr val="000000"/>
                </a:solidFill>
                <a:latin typeface="Arial"/>
              </a:rPr>
              <a:t>Index nárůst k roku 2010</a:t>
            </a:r>
          </a:p>
        </p:txBody>
      </p:sp>
      <p:sp>
        <p:nvSpPr>
          <p:cNvPr id="74" name="TextovéPole 7">
            <a:extLst>
              <a:ext uri="{FF2B5EF4-FFF2-40B4-BE49-F238E27FC236}">
                <a16:creationId xmlns:a16="http://schemas.microsoft.com/office/drawing/2014/main" id="{189ECC3C-8C14-4B0D-81C7-EBDEE6843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066" y="1100822"/>
            <a:ext cx="1692275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cs-CZ" sz="1200" b="1" dirty="0">
                <a:solidFill>
                  <a:srgbClr val="000000"/>
                </a:solidFill>
                <a:latin typeface="Arial"/>
              </a:rPr>
              <a:t>Celkem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31A2B136-E723-4924-A480-CB2842154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625514"/>
              </p:ext>
            </p:extLst>
          </p:nvPr>
        </p:nvGraphicFramePr>
        <p:xfrm>
          <a:off x="1136582" y="5017735"/>
          <a:ext cx="6839997" cy="1135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4875">
                  <a:extLst>
                    <a:ext uri="{9D8B030D-6E8A-4147-A177-3AD203B41FA5}">
                      <a16:colId xmlns:a16="http://schemas.microsoft.com/office/drawing/2014/main" val="1049843375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1846234084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3544964540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3202109978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2083052137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2171342236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21873216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2419877170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796865671"/>
                    </a:ext>
                  </a:extLst>
                </a:gridCol>
                <a:gridCol w="619458">
                  <a:extLst>
                    <a:ext uri="{9D8B030D-6E8A-4147-A177-3AD203B41FA5}">
                      <a16:colId xmlns:a16="http://schemas.microsoft.com/office/drawing/2014/main" val="2180085721"/>
                    </a:ext>
                  </a:extLst>
                </a:gridCol>
              </a:tblGrid>
              <a:tr h="283845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dirty="0"/>
                        <a:t>Rok 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2010</a:t>
                      </a:r>
                      <a:endParaRPr lang="cs-CZ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2011</a:t>
                      </a:r>
                      <a:endParaRPr lang="cs-CZ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2012</a:t>
                      </a:r>
                      <a:endParaRPr lang="cs-CZ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2013</a:t>
                      </a:r>
                      <a:endParaRPr lang="cs-CZ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2014</a:t>
                      </a:r>
                      <a:endParaRPr lang="cs-CZ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2015</a:t>
                      </a:r>
                      <a:endParaRPr lang="cs-CZ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/>
                        <a:t>2016</a:t>
                      </a:r>
                      <a:endParaRPr lang="cs-CZ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latin typeface="+mn-lt"/>
                        </a:rPr>
                        <a:t>2017</a:t>
                      </a:r>
                      <a:endParaRPr lang="cs-CZ" sz="1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1" dirty="0">
                          <a:latin typeface="+mn-lt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13741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r"/>
                      <a:r>
                        <a:rPr lang="cs-CZ" sz="1000" b="1" dirty="0">
                          <a:latin typeface="+mn-lt"/>
                          <a:cs typeface="Arial" panose="020B0604020202020204" pitchFamily="34" charset="0"/>
                        </a:rPr>
                        <a:t>Unikátní pacienti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36 472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57 905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63 611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086819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r"/>
                      <a:r>
                        <a:rPr lang="cs-CZ" sz="1000" b="1" dirty="0">
                          <a:latin typeface="+mn-lt"/>
                          <a:cs typeface="Arial" panose="020B0604020202020204" pitchFamily="34" charset="0"/>
                        </a:rPr>
                        <a:t>Náklady </a:t>
                      </a:r>
                      <a:r>
                        <a:rPr lang="cs-CZ" sz="1000" b="1" i="1" dirty="0">
                          <a:latin typeface="+mn-lt"/>
                          <a:cs typeface="Arial" panose="020B0604020202020204" pitchFamily="34" charset="0"/>
                        </a:rPr>
                        <a:t>v tis.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8 451 085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8 707 233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9 345 772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10 380 672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11 717 662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13 047 267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14 884 307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15 722 003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17 029 580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5018267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r"/>
                      <a:r>
                        <a:rPr lang="cs-CZ" sz="1000" b="1" dirty="0" err="1">
                          <a:latin typeface="+mn-lt"/>
                          <a:cs typeface="Arial" panose="020B0604020202020204" pitchFamily="34" charset="0"/>
                        </a:rPr>
                        <a:t>Paciento</a:t>
                      </a:r>
                      <a:r>
                        <a:rPr lang="cs-CZ" sz="1000" b="1" dirty="0">
                          <a:latin typeface="+mn-lt"/>
                          <a:cs typeface="Arial" panose="020B0604020202020204" pitchFamily="34" charset="0"/>
                        </a:rPr>
                        <a:t>-měsíc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239 628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275 736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306 465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332 487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409 853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442 142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500 392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546 392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839776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12709" y="5386647"/>
            <a:ext cx="751567" cy="0"/>
          </a:xfrm>
          <a:prstGeom prst="line">
            <a:avLst/>
          </a:prstGeom>
          <a:ln w="28575">
            <a:solidFill>
              <a:srgbClr val="825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2709" y="6018415"/>
            <a:ext cx="75156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2709" y="5644342"/>
            <a:ext cx="751567" cy="14962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5856419" y="1285488"/>
            <a:ext cx="30531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Je evidentní, že celkové náklady na segment </a:t>
            </a:r>
            <a:r>
              <a:rPr lang="cs-CZ" sz="1600" dirty="0" err="1" smtClean="0"/>
              <a:t>centrové</a:t>
            </a:r>
            <a:r>
              <a:rPr lang="cs-CZ" sz="1600" dirty="0" smtClean="0"/>
              <a:t> péče rostou pomaleji než počet léčených unikátních pacientů. Jde o pozitivní efekt klesajících jednotkových cen léčby. Tento trend potvrzuje zvyšující se dostupnost této péče pro české pacienty. </a:t>
            </a:r>
          </a:p>
          <a:p>
            <a:r>
              <a:rPr lang="cs-CZ" sz="1600" dirty="0" smtClean="0"/>
              <a:t>Trend je potvrzen i růstem počtu </a:t>
            </a:r>
            <a:r>
              <a:rPr lang="cs-CZ" sz="1600" dirty="0" err="1" smtClean="0"/>
              <a:t>člověko</a:t>
            </a:r>
            <a:r>
              <a:rPr lang="cs-CZ" sz="1600" dirty="0" smtClean="0"/>
              <a:t>-měsíců na léčbě (zde jde pro rok 2018 o odhad extrapolací; data nejsou zcela uzavřena).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650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63" y="1537427"/>
            <a:ext cx="8814345" cy="89153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II. 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Vývoj a dostupnost </a:t>
            </a:r>
            <a:r>
              <a:rPr lang="cs-CZ" dirty="0" err="1" smtClean="0">
                <a:solidFill>
                  <a:srgbClr val="002060"/>
                </a:solidFill>
              </a:rPr>
              <a:t>centrové</a:t>
            </a:r>
            <a:r>
              <a:rPr lang="cs-CZ" dirty="0" smtClean="0">
                <a:solidFill>
                  <a:srgbClr val="002060"/>
                </a:solidFill>
              </a:rPr>
              <a:t> léčby 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u virové hepatitidy C 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44752" y="4736592"/>
            <a:ext cx="6355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i="1" dirty="0" smtClean="0"/>
              <a:t>Léčivé přípravky s limitací „S“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79063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347472" y="912602"/>
            <a:ext cx="8229600" cy="496581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 smtClean="0">
                <a:solidFill>
                  <a:srgbClr val="0070C0"/>
                </a:solidFill>
                <a:cs typeface="Arial" pitchFamily="34" charset="0"/>
              </a:rPr>
              <a:t>Léčivé přípravky (LP):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Všechny LP registrovány centralizovaným procesem, prvním lékem byl LP </a:t>
            </a:r>
            <a:r>
              <a:rPr lang="cs-CZ" altLang="cs-CZ" sz="1800" dirty="0" err="1" smtClean="0">
                <a:solidFill>
                  <a:schemeClr val="tx1"/>
                </a:solidFill>
                <a:cs typeface="Arial" pitchFamily="34" charset="0"/>
              </a:rPr>
              <a:t>Sovaldi</a:t>
            </a: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 zaregistrovaný v lednu 2014 (EMA)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V ČR bylo/je používáno 9 LP, vzhledem k centralizované proceduře, lze předpokládat, že stejné preparáty jsou i v ostatních zemích EU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Všechny LP jsou originální přípravky biologické léčby, patentově chráněny, na trhu nejsou </a:t>
            </a:r>
            <a:r>
              <a:rPr lang="cs-CZ" altLang="cs-CZ" sz="1800" dirty="0" err="1" smtClean="0">
                <a:solidFill>
                  <a:schemeClr val="tx1"/>
                </a:solidFill>
                <a:cs typeface="Arial" pitchFamily="34" charset="0"/>
              </a:rPr>
              <a:t>biosimilars</a:t>
            </a:r>
            <a:endParaRPr lang="cs-CZ" altLang="cs-CZ" sz="1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Od 2. kvartálu 2014 je na českém trhu LP </a:t>
            </a:r>
            <a:r>
              <a:rPr lang="cs-CZ" altLang="cs-CZ" sz="1800" dirty="0" err="1" smtClean="0">
                <a:solidFill>
                  <a:schemeClr val="tx1"/>
                </a:solidFill>
                <a:cs typeface="Arial" pitchFamily="34" charset="0"/>
              </a:rPr>
              <a:t>Sovaldi</a:t>
            </a: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, hrazen podle § 16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LP </a:t>
            </a:r>
            <a:r>
              <a:rPr lang="cs-CZ" altLang="cs-CZ" sz="1800" dirty="0" err="1" smtClean="0">
                <a:solidFill>
                  <a:schemeClr val="tx1"/>
                </a:solidFill>
                <a:cs typeface="Arial" pitchFamily="34" charset="0"/>
              </a:rPr>
              <a:t>Exviera</a:t>
            </a: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 a </a:t>
            </a:r>
            <a:r>
              <a:rPr lang="cs-CZ" altLang="cs-CZ" sz="1800" dirty="0" err="1" smtClean="0">
                <a:solidFill>
                  <a:schemeClr val="tx1"/>
                </a:solidFill>
                <a:cs typeface="Arial" pitchFamily="34" charset="0"/>
              </a:rPr>
              <a:t>Viekirax</a:t>
            </a: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 jsou první LP se stanovenou úhradou, všechny LP mají limitaci „S“, ve specifikovaných podmínkách použití je vždy stanoven genotyp, na který je LP určen a další podmínky pro jeho použití</a:t>
            </a: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70C0"/>
                </a:solidFill>
              </a:rPr>
              <a:t>Chronická virová hepatitida C – MKM-10:  B12.2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SzPct val="150000"/>
              <a:buNone/>
            </a:pPr>
            <a:r>
              <a:rPr lang="cs-CZ" altLang="cs-CZ" sz="1800" dirty="0" smtClean="0">
                <a:solidFill>
                  <a:srgbClr val="0070C0"/>
                </a:solidFill>
                <a:cs typeface="Arial" pitchFamily="34" charset="0"/>
              </a:rPr>
              <a:t>Léčivé přípravky (LP):</a:t>
            </a:r>
          </a:p>
          <a:p>
            <a:pPr algn="just">
              <a:spcAft>
                <a:spcPts val="1200"/>
              </a:spcAft>
              <a:buSzPct val="150000"/>
            </a:pPr>
            <a:r>
              <a:rPr lang="cs-CZ" altLang="cs-CZ" sz="1800" dirty="0" smtClean="0">
                <a:solidFill>
                  <a:schemeClr val="tx1"/>
                </a:solidFill>
                <a:cs typeface="Arial" pitchFamily="34" charset="0"/>
              </a:rPr>
              <a:t>Všechny registrované LP mají stanovenou úhradu, na českém trhu není žádný další LP kromě níže uvedených (lze předpokládat, že je tomu tak i v ostatních zemích EU), nejsou informace o nových LP v procesu registrace.</a:t>
            </a: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cs-CZ" altLang="cs-CZ" sz="1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spcAft>
                <a:spcPts val="1200"/>
              </a:spcAft>
              <a:buSzPct val="150000"/>
            </a:pPr>
            <a:endParaRPr lang="pl-PL" altLang="cs-CZ" sz="1800" dirty="0" smtClean="0">
              <a:solidFill>
                <a:srgbClr val="0070C0"/>
              </a:solidFill>
              <a:cs typeface="Arial" pitchFamily="34" charset="0"/>
            </a:endParaRPr>
          </a:p>
          <a:p>
            <a:pPr marL="0" indent="0" algn="just">
              <a:spcAft>
                <a:spcPts val="1200"/>
              </a:spcAft>
              <a:buSzPct val="150000"/>
              <a:buNone/>
            </a:pPr>
            <a:endParaRPr lang="pl-PL" altLang="cs-CZ" sz="16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70C0"/>
                </a:solidFill>
              </a:rPr>
              <a:t>Chronická virová hepatitida C – MKM-10  B12.2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4538" y="6484883"/>
            <a:ext cx="1555531" cy="2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296" y="2497683"/>
            <a:ext cx="7463631" cy="234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tiv systému Office">
  <a:themeElements>
    <a:clrScheme name="praha">
      <a:dk1>
        <a:srgbClr val="000000"/>
      </a:dk1>
      <a:lt1>
        <a:sysClr val="window" lastClr="FFFFFF"/>
      </a:lt1>
      <a:dk2>
        <a:srgbClr val="000000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3F3F3F"/>
      </a:accent5>
      <a:accent6>
        <a:srgbClr val="000000"/>
      </a:accent6>
      <a:hlink>
        <a:srgbClr val="1919FF"/>
      </a:hlink>
      <a:folHlink>
        <a:srgbClr val="00005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2_Balónky">
    <a:majorFont>
      <a:latin typeface="Trebuchet MS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_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2_Balónky">
    <a:majorFont>
      <a:latin typeface="Trebuchet MS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_Balónky 11">
    <a:dk1>
      <a:srgbClr val="292929"/>
    </a:dk1>
    <a:lt1>
      <a:srgbClr val="FFFFFF"/>
    </a:lt1>
    <a:dk2>
      <a:srgbClr val="C49654"/>
    </a:dk2>
    <a:lt2>
      <a:srgbClr val="000000"/>
    </a:lt2>
    <a:accent1>
      <a:srgbClr val="A38B69"/>
    </a:accent1>
    <a:accent2>
      <a:srgbClr val="EBF7FF"/>
    </a:accent2>
    <a:accent3>
      <a:srgbClr val="FFFFFF"/>
    </a:accent3>
    <a:accent4>
      <a:srgbClr val="212121"/>
    </a:accent4>
    <a:accent5>
      <a:srgbClr val="CEC4B9"/>
    </a:accent5>
    <a:accent6>
      <a:srgbClr val="D5E0E7"/>
    </a:accent6>
    <a:hlink>
      <a:srgbClr val="0C419A"/>
    </a:hlink>
    <a:folHlink>
      <a:srgbClr val="7DA7FB"/>
    </a:folHlink>
  </a:clrScheme>
  <a:fontScheme name="2_Balónky">
    <a:majorFont>
      <a:latin typeface="Trebuchet MS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39546</TotalTime>
  <Words>943</Words>
  <Application>Microsoft Office PowerPoint</Application>
  <PresentationFormat>Předvádění na obrazovce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2_Motiv systému Office</vt:lpstr>
      <vt:lpstr>4_Motiv systému Office</vt:lpstr>
      <vt:lpstr>5_Motiv systému Office</vt:lpstr>
      <vt:lpstr>Moderní léčba chronické virové hepatitidy C  v datech Národního zdravotnického informačního systému </vt:lpstr>
      <vt:lpstr>Použité zdroje dat: Národní zdravotnický informační systém (NZIS)</vt:lpstr>
      <vt:lpstr>Identifikace onemocnění v datech NZIS </vt:lpstr>
      <vt:lpstr>I.  Přehled vývoje segmentu centrové léčby celkem </vt:lpstr>
      <vt:lpstr>Vývoj segmentu centrové léčby – počet léčených pacientů celkem </vt:lpstr>
      <vt:lpstr>Index růstu centrové léčby vzhledem k roku 2010 Analýza celého segmentu centrové léčby</vt:lpstr>
      <vt:lpstr>II.  Vývoj a dostupnost centrové léčby  u virové hepatitidy C </vt:lpstr>
      <vt:lpstr>Chronická virová hepatitida C – MKM-10:  B12.2</vt:lpstr>
      <vt:lpstr>Chronická virová hepatitida C – MKM-10  B12.2</vt:lpstr>
      <vt:lpstr>Chronická virová hepatitida C – MKM-10  B12.2</vt:lpstr>
      <vt:lpstr>Chronická virová hepatitida C – MKM-10  B12.2</vt:lpstr>
      <vt:lpstr>III.  Vývoj a predikce vývoje centrové léčby u infekčních chorob celkem </vt:lpstr>
      <vt:lpstr>Centrová léčba  - vyvoj počtů léčených pacientů a nákladů v segmentu Infekce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soukupovam</dc:creator>
  <cp:lastModifiedBy>Ladislav Dušek</cp:lastModifiedBy>
  <cp:revision>1924</cp:revision>
  <dcterms:created xsi:type="dcterms:W3CDTF">2015-03-19T13:20:03Z</dcterms:created>
  <dcterms:modified xsi:type="dcterms:W3CDTF">2019-06-17T06:48:12Z</dcterms:modified>
</cp:coreProperties>
</file>