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4"/>
  </p:sldMasterIdLst>
  <p:notesMasterIdLst>
    <p:notesMasterId r:id="rId10"/>
  </p:notesMasterIdLst>
  <p:sldIdLst>
    <p:sldId id="257" r:id="rId5"/>
    <p:sldId id="261" r:id="rId6"/>
    <p:sldId id="264" r:id="rId7"/>
    <p:sldId id="262" r:id="rId8"/>
    <p:sldId id="263" r:id="rId9"/>
  </p:sldIdLst>
  <p:sldSz cx="9144000" cy="5143500" type="screen16x9"/>
  <p:notesSz cx="6858000" cy="9144000"/>
  <p:embeddedFontLst>
    <p:embeddedFont>
      <p:font typeface="Archivo Black" panose="020B0604020202020204" charset="-18"/>
      <p:regular r:id="rId11"/>
    </p:embeddedFont>
    <p:embeddedFont>
      <p:font typeface="Robot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C149B22-586D-4B9C-9B11-8F2C9347224D}">
  <a:tblStyle styleId="{3C149B22-586D-4B9C-9B11-8F2C9347224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1.fntdata"/><Relationship Id="rId5" Type="http://schemas.openxmlformats.org/officeDocument/2006/relationships/slide" Target="slides/slide1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9d11d6b7af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9d11d6b7af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9d11d6b7af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9d11d6b7af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9d11d6b7af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9d11d6b7af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9d11d6b7af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9d11d6b7af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Font typeface="Archivo Black"/>
              <a:buNone/>
              <a:defRPr sz="5200">
                <a:latin typeface="Archivo Black"/>
                <a:ea typeface="Archivo Black"/>
                <a:cs typeface="Archivo Black"/>
                <a:sym typeface="Archivo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2"/>
          </p:nvPr>
        </p:nvSpPr>
        <p:spPr>
          <a:xfrm>
            <a:off x="311700" y="37486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400">
                <a:solidFill>
                  <a:schemeClr val="dk1"/>
                </a:solidFill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200">
                <a:solidFill>
                  <a:schemeClr val="dk1"/>
                </a:solidFill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200">
                <a:solidFill>
                  <a:schemeClr val="dk1"/>
                </a:solidFill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200">
                <a:solidFill>
                  <a:schemeClr val="dk1"/>
                </a:solidFill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200">
                <a:solidFill>
                  <a:schemeClr val="dk1"/>
                </a:solidFill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200">
                <a:solidFill>
                  <a:schemeClr val="dk1"/>
                </a:solidFill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200">
                <a:solidFill>
                  <a:schemeClr val="dk1"/>
                </a:solidFill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200">
                <a:solidFill>
                  <a:schemeClr val="dk1"/>
                </a:solidFill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 sz="1400">
                <a:solidFill>
                  <a:schemeClr val="dk1"/>
                </a:solidFill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200">
                <a:solidFill>
                  <a:schemeClr val="dk1"/>
                </a:solidFill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200">
                <a:solidFill>
                  <a:schemeClr val="dk1"/>
                </a:solidFill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200">
                <a:solidFill>
                  <a:schemeClr val="dk1"/>
                </a:solidFill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200">
                <a:solidFill>
                  <a:schemeClr val="dk1"/>
                </a:solidFill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200">
                <a:solidFill>
                  <a:schemeClr val="dk1"/>
                </a:solidFill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200">
                <a:solidFill>
                  <a:schemeClr val="dk1"/>
                </a:solidFill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200">
                <a:solidFill>
                  <a:schemeClr val="dk1"/>
                </a:solidFill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lastní rozvržení 1">
  <p:cSld name="CUSTOM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200">
                <a:solidFill>
                  <a:schemeClr val="dk1"/>
                </a:solidFill>
              </a:defRPr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200">
                <a:solidFill>
                  <a:schemeClr val="dk1"/>
                </a:solidFill>
              </a:defRPr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200">
                <a:solidFill>
                  <a:schemeClr val="dk1"/>
                </a:solidFill>
              </a:defRPr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200">
                <a:solidFill>
                  <a:schemeClr val="dk1"/>
                </a:solidFill>
              </a:defRPr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200">
                <a:solidFill>
                  <a:schemeClr val="dk1"/>
                </a:solidFill>
              </a:defRPr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200">
                <a:solidFill>
                  <a:schemeClr val="dk1"/>
                </a:solidFill>
              </a:defRPr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  <a:defRPr sz="1200">
                <a:solidFill>
                  <a:schemeClr val="dk1"/>
                </a:solidFill>
              </a:defRPr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○"/>
              <a:defRPr sz="1200">
                <a:solidFill>
                  <a:schemeClr val="dk1"/>
                </a:solidFill>
              </a:defRPr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■"/>
              <a:defRPr sz="1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613876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1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chivo Black"/>
              <a:buNone/>
              <a:defRPr sz="2800">
                <a:solidFill>
                  <a:schemeClr val="dk1"/>
                </a:solidFill>
                <a:latin typeface="Archivo Black"/>
                <a:ea typeface="Archivo Black"/>
                <a:cs typeface="Archivo Black"/>
                <a:sym typeface="Archivo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00525" y="4457050"/>
            <a:ext cx="448301" cy="39359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cid:image006.png@01D9A5A7.D59DA460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616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 dirty="0"/>
              <a:t>Systémové problémy v podpoře vzdělávání dětí s kombinovaným postižením</a:t>
            </a:r>
            <a:endParaRPr sz="4000" dirty="0"/>
          </a:p>
        </p:txBody>
      </p:sp>
      <p:sp>
        <p:nvSpPr>
          <p:cNvPr id="66" name="Google Shape;66;p1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PhDr. Lenka Felcmanová, Ph.D.</a:t>
            </a:r>
            <a:endParaRPr dirty="0"/>
          </a:p>
        </p:txBody>
      </p:sp>
      <p:sp>
        <p:nvSpPr>
          <p:cNvPr id="67" name="Google Shape;67;p15"/>
          <p:cNvSpPr txBox="1">
            <a:spLocks noGrp="1"/>
          </p:cNvSpPr>
          <p:nvPr>
            <p:ph type="subTitle" idx="2"/>
          </p:nvPr>
        </p:nvSpPr>
        <p:spPr>
          <a:xfrm>
            <a:off x="311700" y="374867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2</a:t>
            </a:r>
            <a:r>
              <a:rPr lang="cs-CZ" dirty="0"/>
              <a:t>3</a:t>
            </a:r>
            <a:r>
              <a:rPr lang="en" dirty="0"/>
              <a:t>. </a:t>
            </a:r>
            <a:r>
              <a:rPr lang="cs-CZ" dirty="0"/>
              <a:t>června</a:t>
            </a:r>
            <a:r>
              <a:rPr lang="en" dirty="0"/>
              <a:t> 202</a:t>
            </a:r>
            <a:r>
              <a:rPr lang="cs-CZ" dirty="0"/>
              <a:t>3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113825"/>
            <a:ext cx="8616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Omezení možnosti poskytovat podpůrná opatření ve školách zřízených podle § 16 odst. 9</a:t>
            </a:r>
            <a:endParaRPr dirty="0"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1200" dirty="0">
                <a:solidFill>
                  <a:schemeClr val="dk1"/>
                </a:solidFill>
              </a:rPr>
              <a:t>V roce 2020 byla v rozporu s legislativními pravidly vlády </a:t>
            </a:r>
            <a:r>
              <a:rPr lang="cs-CZ" sz="1200" b="1" dirty="0">
                <a:solidFill>
                  <a:schemeClr val="dk1"/>
                </a:solidFill>
              </a:rPr>
              <a:t>omezena možnost poskytovat podpůrná opatření ve školách zřizovaných pro děti se zdravotním postižením </a:t>
            </a:r>
            <a:r>
              <a:rPr lang="cs-CZ" sz="1200" dirty="0">
                <a:solidFill>
                  <a:schemeClr val="dk1"/>
                </a:solidFill>
              </a:rPr>
              <a:t>(dále speciálních).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1200" dirty="0"/>
              <a:t>Přestože školský zákon přiznává podpůrná opatření všem dětem v míře jejich individuálních potřeb v běžných i speciálních školách, v příloze vyhlášky č. 27/2016 Sb. bylo doplněno ustanovení </a:t>
            </a:r>
            <a:r>
              <a:rPr lang="cs-CZ" sz="1200" b="1" dirty="0"/>
              <a:t>znemožňující poskytovat podpůrná opatření </a:t>
            </a:r>
            <a:r>
              <a:rPr lang="cs-CZ" sz="1200" dirty="0"/>
              <a:t>spočívající v podpoře asistenta pedagoga, kompenzačních a </a:t>
            </a:r>
            <a:r>
              <a:rPr lang="cs-CZ" sz="1200" dirty="0" err="1"/>
              <a:t>spec</a:t>
            </a:r>
            <a:r>
              <a:rPr lang="cs-CZ" sz="1200" dirty="0"/>
              <a:t>. didaktických pomůcek aj.</a:t>
            </a:r>
            <a:endParaRPr sz="1200" dirty="0"/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2"/>
          </p:nvPr>
        </p:nvSpPr>
        <p:spPr>
          <a:xfrm>
            <a:off x="4739425" y="1152475"/>
            <a:ext cx="4092875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1200" dirty="0">
                <a:solidFill>
                  <a:schemeClr val="dk1"/>
                </a:solidFill>
              </a:rPr>
              <a:t>Financování asistentů pedagoga je realizováno prostřednictvím paušálního příplatku dle druhu postižení, pro který je škola zřízena </a:t>
            </a:r>
            <a:r>
              <a:rPr lang="cs-CZ" sz="1200" b="1" dirty="0">
                <a:solidFill>
                  <a:schemeClr val="dk1"/>
                </a:solidFill>
              </a:rPr>
              <a:t>bez možnosti dofinancování podpory, pokud úvazky asistentů nepostačují</a:t>
            </a:r>
            <a:r>
              <a:rPr lang="cs-CZ" sz="1200" dirty="0">
                <a:solidFill>
                  <a:schemeClr val="dk1"/>
                </a:solidFill>
              </a:rPr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1200" dirty="0"/>
              <a:t>Velkým rizikem je plánovaná parametrizace asistentů pedagoga v běžných ZŠ, pakliže nebude (stejně jako ve speciálních školách) zavedena možnost dofinancování úvazků AP, pokud to bude s ohledem na speciální potřeby žáků potřeba.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1200" b="1" dirty="0">
                <a:solidFill>
                  <a:schemeClr val="dk1"/>
                </a:solidFill>
              </a:rPr>
              <a:t>Možnost dofinancovat AP nad rámec parametrizovaných úvazků by měla </a:t>
            </a:r>
            <a:r>
              <a:rPr lang="cs-CZ" sz="1200" b="1" dirty="0"/>
              <a:t>být v běžných i speciálních školách </a:t>
            </a:r>
            <a:r>
              <a:rPr lang="cs-CZ" sz="1200" dirty="0"/>
              <a:t>(příležitost = aktuální novelizace ŠZ)</a:t>
            </a:r>
            <a:endParaRPr lang="cs-CZ" sz="12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3A1113-A2E0-D85F-69D4-E44F09D44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Přijímání k povinnému vzdělávání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B71E4F0-4CA9-4016-FB1A-466624344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699" y="1152475"/>
            <a:ext cx="8299973" cy="3416400"/>
          </a:xfrm>
        </p:spPr>
        <p:txBody>
          <a:bodyPr/>
          <a:lstStyle/>
          <a:p>
            <a:r>
              <a:rPr lang="cs-CZ" dirty="0"/>
              <a:t>Děti, pro které je vzdělávání v běžné základní škole (hluboké mentální postižení, těžké kombinované postižení) i s poskytnutím podpůrných opatření 5. stupně </a:t>
            </a:r>
            <a:r>
              <a:rPr lang="cs-CZ" b="1" dirty="0"/>
              <a:t>není zajištěno přijetí k povinné školní docházce.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DD0B4D7-F716-EF56-54A8-62827C61CE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061"/>
          <a:stretch/>
        </p:blipFill>
        <p:spPr>
          <a:xfrm>
            <a:off x="5838422" y="2056327"/>
            <a:ext cx="3052072" cy="2584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837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0"/>
          <p:cNvSpPr txBox="1">
            <a:spLocks noGrp="1"/>
          </p:cNvSpPr>
          <p:nvPr>
            <p:ph type="title"/>
          </p:nvPr>
        </p:nvSpPr>
        <p:spPr>
          <a:xfrm>
            <a:off x="318600" y="333408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N</a:t>
            </a:r>
            <a:r>
              <a:rPr lang="cs-CZ" dirty="0" err="1"/>
              <a:t>árůst</a:t>
            </a:r>
            <a:r>
              <a:rPr lang="cs-CZ" dirty="0"/>
              <a:t> počtu žáků s PO 4. a 5. stupně v individuálním vzdělávání</a:t>
            </a:r>
            <a:endParaRPr dirty="0"/>
          </a:p>
        </p:txBody>
      </p:sp>
      <p:sp>
        <p:nvSpPr>
          <p:cNvPr id="98" name="Google Shape;98;p20"/>
          <p:cNvSpPr txBox="1">
            <a:spLocks noGrp="1"/>
          </p:cNvSpPr>
          <p:nvPr>
            <p:ph type="body" idx="1"/>
          </p:nvPr>
        </p:nvSpPr>
        <p:spPr>
          <a:xfrm>
            <a:off x="311700" y="1300765"/>
            <a:ext cx="6419658" cy="326810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1200" dirty="0">
                <a:solidFill>
                  <a:schemeClr val="dk1"/>
                </a:solidFill>
              </a:rPr>
              <a:t>Od omezení možnosti poskytovat asistenta pedagoga narostl podíl žáků speciálních škol v individuálním vzdělávání.</a:t>
            </a:r>
            <a:endParaRPr sz="1200" dirty="0"/>
          </a:p>
        </p:txBody>
      </p:sp>
      <p:graphicFrame>
        <p:nvGraphicFramePr>
          <p:cNvPr id="99" name="Google Shape;99;p20"/>
          <p:cNvGraphicFramePr/>
          <p:nvPr>
            <p:extLst>
              <p:ext uri="{D42A27DB-BD31-4B8C-83A1-F6EECF244321}">
                <p14:modId xmlns:p14="http://schemas.microsoft.com/office/powerpoint/2010/main" val="716717276"/>
              </p:ext>
            </p:extLst>
          </p:nvPr>
        </p:nvGraphicFramePr>
        <p:xfrm>
          <a:off x="350329" y="2290825"/>
          <a:ext cx="6870426" cy="1649222"/>
        </p:xfrm>
        <a:graphic>
          <a:graphicData uri="http://schemas.openxmlformats.org/drawingml/2006/table">
            <a:tbl>
              <a:tblPr>
                <a:noFill/>
                <a:tableStyleId>{3C149B22-586D-4B9C-9B11-8F2C9347224D}</a:tableStyleId>
              </a:tblPr>
              <a:tblGrid>
                <a:gridCol w="2290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0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0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209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b="1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Žáci ve </a:t>
                      </a:r>
                      <a:r>
                        <a:rPr lang="cs-CZ" b="1" dirty="0" err="1">
                          <a:latin typeface="Roboto"/>
                          <a:ea typeface="Roboto"/>
                          <a:cs typeface="Roboto"/>
                          <a:sym typeface="Roboto"/>
                        </a:rPr>
                        <a:t>spec</a:t>
                      </a:r>
                      <a:r>
                        <a:rPr lang="cs-CZ" b="1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. školách</a:t>
                      </a:r>
                      <a:endParaRPr b="1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b="1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Období</a:t>
                      </a:r>
                      <a:endParaRPr b="1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b="1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Nárůst podílu v </a:t>
                      </a:r>
                      <a:r>
                        <a:rPr lang="cs-CZ" b="1" dirty="0" err="1">
                          <a:latin typeface="Roboto"/>
                          <a:ea typeface="Roboto"/>
                          <a:cs typeface="Roboto"/>
                          <a:sym typeface="Roboto"/>
                        </a:rPr>
                        <a:t>ind</a:t>
                      </a:r>
                      <a:r>
                        <a:rPr lang="cs-CZ" b="1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. vzdělávání</a:t>
                      </a: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042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Žáci s PO 4. stupně</a:t>
                      </a:r>
                      <a:endParaRPr sz="12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dirty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2019 – 2022</a:t>
                      </a:r>
                      <a:endParaRPr sz="12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dirty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    203 %</a:t>
                      </a:r>
                      <a:endParaRPr lang="cs-CZ" sz="12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88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pl-PL" sz="12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Žáci s PO 4. stupně</a:t>
                      </a:r>
                      <a:endParaRPr sz="12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cs-CZ" sz="1200" dirty="0">
                          <a:solidFill>
                            <a:schemeClr val="dk1"/>
                          </a:solidFill>
                          <a:latin typeface="Roboto"/>
                          <a:ea typeface="Roboto"/>
                          <a:cs typeface="Roboto"/>
                          <a:sym typeface="Roboto"/>
                        </a:rPr>
                        <a:t>2019 – 2022</a:t>
                      </a:r>
                      <a:endParaRPr lang="cs-CZ" sz="12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>
                    <a:lnL w="28575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200" dirty="0">
                          <a:latin typeface="Roboto"/>
                          <a:ea typeface="Roboto"/>
                          <a:cs typeface="Roboto"/>
                          <a:sym typeface="Roboto"/>
                        </a:rPr>
                        <a:t>   244 %</a:t>
                      </a:r>
                    </a:p>
                  </a:txBody>
                  <a:tcPr marL="91425" marR="91425" marT="91425" marB="91425">
                    <a:lnL w="28575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465489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3800954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Děkuji za pozornost</a:t>
            </a:r>
            <a:endParaRPr dirty="0"/>
          </a:p>
        </p:txBody>
      </p:sp>
      <p:sp>
        <p:nvSpPr>
          <p:cNvPr id="105" name="Google Shape;105;p21"/>
          <p:cNvSpPr txBox="1">
            <a:spLocks noGrp="1"/>
          </p:cNvSpPr>
          <p:nvPr>
            <p:ph type="body" idx="1"/>
          </p:nvPr>
        </p:nvSpPr>
        <p:spPr>
          <a:xfrm>
            <a:off x="1169266" y="1311300"/>
            <a:ext cx="3110815" cy="139567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b="1" dirty="0">
                <a:highlight>
                  <a:srgbClr val="FFFFFF"/>
                </a:highlight>
              </a:rPr>
              <a:t>Lenka Felcmanová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b="1" dirty="0">
                <a:highlight>
                  <a:srgbClr val="FFFFFF"/>
                </a:highlight>
              </a:rPr>
              <a:t>Society </a:t>
            </a:r>
            <a:r>
              <a:rPr lang="cs-CZ" b="1" dirty="0" err="1">
                <a:highlight>
                  <a:srgbClr val="FFFFFF"/>
                </a:highlight>
              </a:rPr>
              <a:t>for</a:t>
            </a:r>
            <a:r>
              <a:rPr lang="cs-CZ" b="1" dirty="0">
                <a:highlight>
                  <a:srgbClr val="FFFFFF"/>
                </a:highlight>
              </a:rPr>
              <a:t> All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cs-CZ" b="1" dirty="0">
                <a:highlight>
                  <a:srgbClr val="FFFFFF"/>
                </a:highlight>
              </a:rPr>
              <a:t>www.societyforall.cz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b="1" dirty="0"/>
          </a:p>
        </p:txBody>
      </p:sp>
      <p:pic>
        <p:nvPicPr>
          <p:cNvPr id="106" name="Google Shape;10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63920" y="888642"/>
            <a:ext cx="4149829" cy="407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10">
            <a:extLst>
              <a:ext uri="{FF2B5EF4-FFF2-40B4-BE49-F238E27FC236}">
                <a16:creationId xmlns:a16="http://schemas.microsoft.com/office/drawing/2014/main" id="{B0A8DA2D-E803-2650-F9FF-731F0E73D1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34" y="1354230"/>
            <a:ext cx="7048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1">
            <a:extLst>
              <a:ext uri="{FF2B5EF4-FFF2-40B4-BE49-F238E27FC236}">
                <a16:creationId xmlns:a16="http://schemas.microsoft.com/office/drawing/2014/main" id="{9DBAAF4E-1F4D-FD07-B7FC-EA0FCA13A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974" y="228432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44" name="Obrázek 72">
            <a:extLst>
              <a:ext uri="{FF2B5EF4-FFF2-40B4-BE49-F238E27FC236}">
                <a16:creationId xmlns:a16="http://schemas.microsoft.com/office/drawing/2014/main" id="{2C20EAC6-FA93-A41B-C581-848D9EC6E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74" y="2741521"/>
            <a:ext cx="276225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22">
            <a:extLst>
              <a:ext uri="{FF2B5EF4-FFF2-40B4-BE49-F238E27FC236}">
                <a16:creationId xmlns:a16="http://schemas.microsoft.com/office/drawing/2014/main" id="{4FADF9F8-1A29-1843-021B-3A124D3C75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974" y="342732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44d61ca-6f2e-4137-a231-5dc448aa52ca">
      <Terms xmlns="http://schemas.microsoft.com/office/infopath/2007/PartnerControls"/>
    </lcf76f155ced4ddcb4097134ff3c332f>
    <TaxCatchAll xmlns="eea104b8-b67f-4c86-ad43-4bd82d2b644e" xsi:nil="true"/>
    <SharedWithUsers xmlns="eea104b8-b67f-4c86-ad43-4bd82d2b644e">
      <UserInfo>
        <DisplayName>Julie Janečková</DisplayName>
        <AccountId>36</AccountId>
        <AccountType/>
      </UserInfo>
      <UserInfo>
        <DisplayName>Veronika Ješátková</DisplayName>
        <AccountId>33</AccountId>
        <AccountType/>
      </UserInfo>
    </SharedWithUsers>
    <MediaLengthInSeconds xmlns="a44d61ca-6f2e-4137-a231-5dc448aa52c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ECD648CB61774A9051AE4B4FB02CDB" ma:contentTypeVersion="13" ma:contentTypeDescription="Vytvoří nový dokument" ma:contentTypeScope="" ma:versionID="8b7a7997f9f5fb2c859e9f25a838e18a">
  <xsd:schema xmlns:xsd="http://www.w3.org/2001/XMLSchema" xmlns:xs="http://www.w3.org/2001/XMLSchema" xmlns:p="http://schemas.microsoft.com/office/2006/metadata/properties" xmlns:ns2="eea104b8-b67f-4c86-ad43-4bd82d2b644e" xmlns:ns3="a44d61ca-6f2e-4137-a231-5dc448aa52ca" targetNamespace="http://schemas.microsoft.com/office/2006/metadata/properties" ma:root="true" ma:fieldsID="55e58243821a03f4102ba174c5f9829f" ns2:_="" ns3:_="">
    <xsd:import namespace="eea104b8-b67f-4c86-ad43-4bd82d2b644e"/>
    <xsd:import namespace="a44d61ca-6f2e-4137-a231-5dc448aa52c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a104b8-b67f-4c86-ad43-4bd82d2b644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198f69c-c408-4505-9c55-af72bfafc36d}" ma:internalName="TaxCatchAll" ma:showField="CatchAllData" ma:web="eea104b8-b67f-4c86-ad43-4bd82d2b64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4d61ca-6f2e-4137-a231-5dc448aa52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Značky obrázků" ma:readOnly="false" ma:fieldId="{5cf76f15-5ced-4ddc-b409-7134ff3c332f}" ma:taxonomyMulti="true" ma:sspId="12cf72de-9443-4040-88a4-51cef0f4d82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9176629-C72C-4855-9323-F32FFE1C2EDF}">
  <ds:schemaRefs>
    <ds:schemaRef ds:uri="eea104b8-b67f-4c86-ad43-4bd82d2b644e"/>
    <ds:schemaRef ds:uri="a44d61ca-6f2e-4137-a231-5dc448aa52ca"/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3E5EB0F-2EDA-41B2-BC7B-005FFB517A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07938E-EE87-4759-B394-DAB3D3C321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a104b8-b67f-4c86-ad43-4bd82d2b644e"/>
    <ds:schemaRef ds:uri="a44d61ca-6f2e-4137-a231-5dc448aa52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317</Words>
  <Application>Microsoft Office PowerPoint</Application>
  <PresentationFormat>Předvádění na obrazovce (16:9)</PresentationFormat>
  <Paragraphs>26</Paragraphs>
  <Slides>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Archivo Black</vt:lpstr>
      <vt:lpstr>Roboto</vt:lpstr>
      <vt:lpstr>Arial</vt:lpstr>
      <vt:lpstr>Simple Light</vt:lpstr>
      <vt:lpstr>Systémové problémy v podpoře vzdělávání dětí s kombinovaným postižením</vt:lpstr>
      <vt:lpstr>Omezení možnosti poskytovat podpůrná opatření ve školách zřízených podle § 16 odst. 9</vt:lpstr>
      <vt:lpstr>Přijímání k povinnému vzdělávání</vt:lpstr>
      <vt:lpstr>Nárůst počtu žáků s PO 4. a 5. stupně v individuálním vzdělávání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prezentace</dc:title>
  <dc:creator>Uzivatel</dc:creator>
  <cp:lastModifiedBy>Bc. Jindřiška Kostková</cp:lastModifiedBy>
  <cp:revision>6</cp:revision>
  <dcterms:modified xsi:type="dcterms:W3CDTF">2023-06-27T16:42:55Z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0x01010051ECD648CB61774A9051AE4B4FB02CDB</vt:lpwstr>
  </property>
  <property fmtid="{D5CDD505-2E9C-101B-9397-08002B2CF9AE}" pid="3" name="Order">
    <vt:r8>2800500</vt:r8>
  </property>
  <property fmtid="{D5CDD505-2E9C-101B-9397-08002B2CF9AE}" pid="4" name="_activity">
    <vt:lpwstr>{"FileActivityType":"9","FileActivityTimeStamp":"2023-01-31T12:56:07.590Z","FileActivityUsersOnPage":[{"DisplayName":"Eva Kubíčková","Id":"eva.kubickova@so-fa.cz"}],"FileActivityNavigationId":null}</vt:lpwstr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ComplianceAssetId">
    <vt:lpwstr/>
  </property>
  <property fmtid="{D5CDD505-2E9C-101B-9397-08002B2CF9AE}" pid="8" name="MediaServiceImageTags">
    <vt:lpwstr/>
  </property>
</Properties>
</file>