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75" r:id="rId3"/>
    <p:sldId id="276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31" r:id="rId19"/>
    <p:sldId id="330" r:id="rId20"/>
    <p:sldId id="328" r:id="rId21"/>
    <p:sldId id="332" r:id="rId2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BA9"/>
    <a:srgbClr val="F6F68A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33DD9C2-CB97-41E0-A6E9-B40795573F2C}" type="datetime1">
              <a:rPr lang="cs-CZ" smtClean="0"/>
              <a:pPr algn="r" rtl="0"/>
              <a:t>27.06.2023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FB3508-91B3-4AF4-A0EC-7B9C235B003E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02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0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04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DB0018-149F-4EB5-AB28-C95E7E723D76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901616-0329-4558-91CA-A7042F72E820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71848-1D2F-40BB-BD0A-26003A78CD1A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EABFA8-C154-48E5-A385-B88A7402136A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35E3DE-ACF7-4FFB-82AD-7D75E55B1CEF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0C15E0-505D-499A-819E-E7C36787A8BD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4BD604-D43F-4A48-8757-9D6B3BC4234A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20D262-588D-42BF-A67E-C96A92270806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B8BD7-BFF0-4FE2-A187-FD9B63AD86A2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C739F6-7153-46AE-9F29-5C2DF5DAD2E9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8CE59C-16C2-405C-8557-9B32B28EAFFF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B98B64A2-F415-47FA-83C8-2A2D23407727}" type="datetime1">
              <a:rPr lang="cs-CZ" smtClean="0"/>
              <a:pPr/>
              <a:t>27.06.2023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BBAA909B-915C-4DCF-909B-4733D5C7B1B4}"/>
              </a:ext>
            </a:extLst>
          </p:cNvPr>
          <p:cNvSpPr/>
          <p:nvPr/>
        </p:nvSpPr>
        <p:spPr>
          <a:xfrm>
            <a:off x="3686703" y="818861"/>
            <a:ext cx="3805562" cy="34830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Mateřská škola a Speciálně pedagogické centrum Jihlava, příspěvková organizace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Demlova 28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A1B5AB75-A4F3-4FA4-AC0B-5EE049C98D77}"/>
              </a:ext>
            </a:extLst>
          </p:cNvPr>
          <p:cNvSpPr/>
          <p:nvPr/>
        </p:nvSpPr>
        <p:spPr>
          <a:xfrm>
            <a:off x="8091255" y="667306"/>
            <a:ext cx="3034684" cy="2030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Na Dolech 111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C0A6F47-DD5E-4EA2-AB45-06E1B3B0F8A8}"/>
              </a:ext>
            </a:extLst>
          </p:cNvPr>
          <p:cNvSpPr/>
          <p:nvPr/>
        </p:nvSpPr>
        <p:spPr>
          <a:xfrm>
            <a:off x="369807" y="2726092"/>
            <a:ext cx="3034684" cy="20300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Demlova 28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DB74B51-CD73-4463-8E9E-8FF5E14F19E4}"/>
              </a:ext>
            </a:extLst>
          </p:cNvPr>
          <p:cNvSpPr/>
          <p:nvPr/>
        </p:nvSpPr>
        <p:spPr>
          <a:xfrm>
            <a:off x="4725867" y="4712841"/>
            <a:ext cx="3034684" cy="20300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Demlova 34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DC66A698-957A-4EC7-B12F-B7CD68D7132A}"/>
              </a:ext>
            </a:extLst>
          </p:cNvPr>
          <p:cNvSpPr/>
          <p:nvPr/>
        </p:nvSpPr>
        <p:spPr>
          <a:xfrm>
            <a:off x="7803472" y="2866008"/>
            <a:ext cx="3984588" cy="2587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Na Stoupách 3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C67E912D-AD33-496E-85D4-08A0CAA4AA98}"/>
              </a:ext>
            </a:extLst>
          </p:cNvPr>
          <p:cNvSpPr/>
          <p:nvPr/>
        </p:nvSpPr>
        <p:spPr>
          <a:xfrm>
            <a:off x="382481" y="369903"/>
            <a:ext cx="3034684" cy="2030026"/>
          </a:xfrm>
          <a:prstGeom prst="roundRect">
            <a:avLst/>
          </a:prstGeom>
          <a:solidFill>
            <a:srgbClr val="F6F68A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SPC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FEC0AFE-8406-4F7E-BB22-AFCB5DAF7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20" y="4858200"/>
            <a:ext cx="2476868" cy="147369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B1D733B-8CE3-4D76-BB34-076BE1A35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66009"/>
            <a:ext cx="2594521" cy="1538844"/>
          </a:xfrm>
          <a:prstGeom prst="rect">
            <a:avLst/>
          </a:prstGeom>
        </p:spPr>
      </p:pic>
      <p:pic>
        <p:nvPicPr>
          <p:cNvPr id="21" name="obrázek 4" descr="Slide2">
            <a:extLst>
              <a:ext uri="{FF2B5EF4-FFF2-40B4-BE49-F238E27FC236}">
                <a16:creationId xmlns:a16="http://schemas.microsoft.com/office/drawing/2014/main" id="{A052626D-4922-4C92-8FF5-DBDE2252617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9552" y="768168"/>
            <a:ext cx="2498090" cy="14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Slide #1">
            <a:extLst>
              <a:ext uri="{FF2B5EF4-FFF2-40B4-BE49-F238E27FC236}">
                <a16:creationId xmlns:a16="http://schemas.microsoft.com/office/drawing/2014/main" id="{52214116-8E45-4BDF-9154-6C7415E2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53" y="3093591"/>
            <a:ext cx="30194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95F9C1A-4A01-42FD-BFF3-4CC320C1E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4" y="485313"/>
            <a:ext cx="2372217" cy="1575577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41EA292A-27E8-46B5-9B03-98E436C522F0}"/>
              </a:ext>
            </a:extLst>
          </p:cNvPr>
          <p:cNvSpPr/>
          <p:nvPr/>
        </p:nvSpPr>
        <p:spPr>
          <a:xfrm>
            <a:off x="713714" y="5082281"/>
            <a:ext cx="3034684" cy="177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</a:endParaRPr>
          </a:p>
          <a:p>
            <a:pPr algn="ctr"/>
            <a:endParaRPr lang="cs-CZ" b="1" dirty="0">
              <a:solidFill>
                <a:schemeClr val="tx2"/>
              </a:solidFill>
              <a:highlight>
                <a:srgbClr val="FDABA9"/>
              </a:highlight>
            </a:endParaRPr>
          </a:p>
          <a:p>
            <a:pPr algn="ctr"/>
            <a:endParaRPr lang="cs-CZ" b="1" dirty="0">
              <a:solidFill>
                <a:schemeClr val="tx2"/>
              </a:solidFill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</a:t>
            </a:r>
            <a:r>
              <a:rPr lang="cs-CZ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Rantířovská</a:t>
            </a:r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https://email.seznam.cz/imageresize/?width=1920&amp;height=903&amp;mid=5066&amp;aid=1&amp;uid=111471843&amp;default=%2Fstatic%2Fwm%2Fimg%2Fdefault-image.svg">
            <a:extLst>
              <a:ext uri="{FF2B5EF4-FFF2-40B4-BE49-F238E27FC236}">
                <a16:creationId xmlns:a16="http://schemas.microsoft.com/office/drawing/2014/main" id="{757EF9FD-1B08-4213-A46F-D087E31D6B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email.seznam.cz/imageresize/?width=1920&amp;height=903&amp;mid=5066&amp;aid=1&amp;uid=111471843&amp;default=%2Fstatic%2Fwm%2Fimg%2Fdefault-image.svg">
            <a:extLst>
              <a:ext uri="{FF2B5EF4-FFF2-40B4-BE49-F238E27FC236}">
                <a16:creationId xmlns:a16="http://schemas.microsoft.com/office/drawing/2014/main" id="{C65DE072-8897-45DF-A159-8647DFC96D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922237-B172-470A-9A73-DE23E62E11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10" y="5185268"/>
            <a:ext cx="2192593" cy="11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7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E9E1E-912B-4FFA-BA5E-32F9DA6E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Zraková stimulace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92349-82E6-49FD-966A-BA0D2E62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96" y="4218038"/>
            <a:ext cx="4146941" cy="24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rezentace">
            <a:extLst>
              <a:ext uri="{FF2B5EF4-FFF2-40B4-BE49-F238E27FC236}">
                <a16:creationId xmlns:a16="http://schemas.microsoft.com/office/drawing/2014/main" id="{96C1F60C-20E1-43A2-8176-B616687B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61" y="1683485"/>
            <a:ext cx="2646659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otky stazene 2">
            <a:extLst>
              <a:ext uri="{FF2B5EF4-FFF2-40B4-BE49-F238E27FC236}">
                <a16:creationId xmlns:a16="http://schemas.microsoft.com/office/drawing/2014/main" id="{BF55A134-FED0-49DC-80A8-8A840EF8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4" y="1683486"/>
            <a:ext cx="2497398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FA86BFB-BD90-422D-BDB5-EC54CE540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9" y="1505216"/>
            <a:ext cx="2408904" cy="259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1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4AB5C-1FFB-40E4-9199-F44F93EF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Magnetoterapie</a:t>
            </a:r>
          </a:p>
        </p:txBody>
      </p:sp>
      <p:pic>
        <p:nvPicPr>
          <p:cNvPr id="3" name="Picture 2" descr="IMG_6692">
            <a:extLst>
              <a:ext uri="{FF2B5EF4-FFF2-40B4-BE49-F238E27FC236}">
                <a16:creationId xmlns:a16="http://schemas.microsoft.com/office/drawing/2014/main" id="{6529EB22-38D8-4871-90DB-C15B2F1B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8" y="1576456"/>
            <a:ext cx="4654271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G_6693">
            <a:extLst>
              <a:ext uri="{FF2B5EF4-FFF2-40B4-BE49-F238E27FC236}">
                <a16:creationId xmlns:a16="http://schemas.microsoft.com/office/drawing/2014/main" id="{3DB0E832-026D-4F9C-A326-99CBF041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02" y="1576456"/>
            <a:ext cx="4654275" cy="349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5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57E1A-B212-45C9-ADFA-FA0C606E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Polohování na rehabilitačním míči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1728208-3324-425E-A2C9-9285995B22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7413" y="2114550"/>
            <a:ext cx="4114800" cy="3086100"/>
          </a:xfrm>
        </p:spPr>
      </p:pic>
      <p:pic>
        <p:nvPicPr>
          <p:cNvPr id="5" name="Picture 2" descr="IMG_0789">
            <a:extLst>
              <a:ext uri="{FF2B5EF4-FFF2-40B4-BE49-F238E27FC236}">
                <a16:creationId xmlns:a16="http://schemas.microsoft.com/office/drawing/2014/main" id="{D85EC7C7-0F88-45FB-BD33-8AE6DFB95F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83" y="2290155"/>
            <a:ext cx="4376296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07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EC63-F589-4E96-A67E-EC28626A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Canisterapie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94CDAC0-EA90-4484-996F-1C69605A70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3" y="1371600"/>
            <a:ext cx="3186000" cy="4248000"/>
          </a:xfrm>
        </p:spPr>
      </p:pic>
      <p:pic>
        <p:nvPicPr>
          <p:cNvPr id="5" name="Picture 2" descr="IMG_6027">
            <a:extLst>
              <a:ext uri="{FF2B5EF4-FFF2-40B4-BE49-F238E27FC236}">
                <a16:creationId xmlns:a16="http://schemas.microsoft.com/office/drawing/2014/main" id="{B7B97E73-35B1-44FB-A8C5-E13F84E9AF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915214"/>
            <a:ext cx="4645852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5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7C0C9-981C-4A36-961F-C42EAC6C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Arteterapie</a:t>
            </a:r>
          </a:p>
        </p:txBody>
      </p:sp>
      <p:pic>
        <p:nvPicPr>
          <p:cNvPr id="5" name="Picture 3" descr="poradní den (77)">
            <a:extLst>
              <a:ext uri="{FF2B5EF4-FFF2-40B4-BE49-F238E27FC236}">
                <a16:creationId xmlns:a16="http://schemas.microsoft.com/office/drawing/2014/main" id="{ED56F706-6A14-491B-B116-831A17DC10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45599"/>
            <a:ext cx="466280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radní den (75)">
            <a:extLst>
              <a:ext uri="{FF2B5EF4-FFF2-40B4-BE49-F238E27FC236}">
                <a16:creationId xmlns:a16="http://schemas.microsoft.com/office/drawing/2014/main" id="{BE66A024-7D82-4A3B-AA85-CA70136856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04" y="1600200"/>
            <a:ext cx="3265947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8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E5860-7765-4549-B529-4E5D5D6B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Hydroterapie</a:t>
            </a:r>
          </a:p>
        </p:txBody>
      </p:sp>
      <p:pic>
        <p:nvPicPr>
          <p:cNvPr id="5" name="Picture 2" descr="IMG_19429maly">
            <a:extLst>
              <a:ext uri="{FF2B5EF4-FFF2-40B4-BE49-F238E27FC236}">
                <a16:creationId xmlns:a16="http://schemas.microsoft.com/office/drawing/2014/main" id="{312A47AC-7385-489B-A7B0-1F7E859718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8" y="1669026"/>
            <a:ext cx="3305129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2E76DDFA-1057-4D85-914D-F8B96B8DB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02" y="1669026"/>
            <a:ext cx="3213000" cy="4284000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270F3EE-C35D-4322-BCC2-13D5FD9F0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758">
            <a:off x="4222888" y="2163096"/>
            <a:ext cx="4032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7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508E9-0B9A-4BF9-B48C-D193E698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Saunování</a:t>
            </a:r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D6D7F48-3681-4041-84A6-EAB438558B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1943100"/>
            <a:ext cx="4572000" cy="3429000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A6E8733-FA6B-4C07-8746-0D8FE98BE6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3" y="19431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85442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B3955-9520-46EF-B788-A555CFC6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Interaktivní tabule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D8D7FB4-38FE-4958-A14D-8C7D4AFBCF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70" y="1597259"/>
            <a:ext cx="4650692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8D78C69-2022-48C5-BFBD-E2B3053FD8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19" y="1597259"/>
            <a:ext cx="4650693" cy="3492000"/>
          </a:xfrm>
        </p:spPr>
      </p:pic>
    </p:spTree>
    <p:extLst>
      <p:ext uri="{BB962C8B-B14F-4D97-AF65-F5344CB8AC3E}">
        <p14:creationId xmlns:p14="http://schemas.microsoft.com/office/powerpoint/2010/main" val="36038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084BF-AFC4-485E-95F1-843E06E4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iPad</a:t>
            </a:r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 a komunikátory</a:t>
            </a:r>
          </a:p>
        </p:txBody>
      </p:sp>
      <p:pic>
        <p:nvPicPr>
          <p:cNvPr id="5" name="Picture 2" descr="poradní den (119)">
            <a:extLst>
              <a:ext uri="{FF2B5EF4-FFF2-40B4-BE49-F238E27FC236}">
                <a16:creationId xmlns:a16="http://schemas.microsoft.com/office/drawing/2014/main" id="{6300E203-79A1-4C8C-892B-1F941554F2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19" y="1772996"/>
            <a:ext cx="4775844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A181299">
            <a:extLst>
              <a:ext uri="{FF2B5EF4-FFF2-40B4-BE49-F238E27FC236}">
                <a16:creationId xmlns:a16="http://schemas.microsoft.com/office/drawing/2014/main" id="{E604AB8A-AC78-4358-8A7F-E99ABC04F9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03" y="1772996"/>
            <a:ext cx="4618726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00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1308B-2A39-4EC5-8882-C01B775E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Reflexní terapie</a:t>
            </a:r>
            <a:endParaRPr lang="cs-CZ" dirty="0"/>
          </a:p>
        </p:txBody>
      </p:sp>
      <p:pic>
        <p:nvPicPr>
          <p:cNvPr id="3" name="Zástupný symbol pro obsah 5">
            <a:extLst>
              <a:ext uri="{FF2B5EF4-FFF2-40B4-BE49-F238E27FC236}">
                <a16:creationId xmlns:a16="http://schemas.microsoft.com/office/drawing/2014/main" id="{2A76965A-4D13-44D8-812E-7AFD7724B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1" y="1641987"/>
            <a:ext cx="6685936" cy="42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BBAA909B-915C-4DCF-909B-4733D5C7B1B4}"/>
              </a:ext>
            </a:extLst>
          </p:cNvPr>
          <p:cNvSpPr/>
          <p:nvPr/>
        </p:nvSpPr>
        <p:spPr>
          <a:xfrm>
            <a:off x="4258319" y="201227"/>
            <a:ext cx="3684233" cy="204482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Počet dětí v MŠ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Počet tříd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Počet klientů v SPC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17B101D6-CB25-4AA0-98D3-D02009E3771C}"/>
              </a:ext>
            </a:extLst>
          </p:cNvPr>
          <p:cNvSpPr/>
          <p:nvPr/>
        </p:nvSpPr>
        <p:spPr>
          <a:xfrm>
            <a:off x="142041" y="2760955"/>
            <a:ext cx="4252406" cy="38958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Demlova 28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dětí 105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tříd: 8 (7 speciálních)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PO: 81 </a:t>
            </a: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(61 PO 3, 20 PO 4 a 5)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2 třídy pro děti se závažným postižením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Popis</a:t>
            </a: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Spolupráce s SPC</a:t>
            </a:r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231D6FA-04E8-498F-8ACA-819159BEA45A}"/>
              </a:ext>
            </a:extLst>
          </p:cNvPr>
          <p:cNvSpPr/>
          <p:nvPr/>
        </p:nvSpPr>
        <p:spPr>
          <a:xfrm>
            <a:off x="142041" y="201227"/>
            <a:ext cx="4252406" cy="235702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SPC </a:t>
            </a:r>
          </a:p>
          <a:p>
            <a:pPr algn="ctr"/>
            <a:endParaRPr lang="cs-CZ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klientů: 2190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pracovníků: 20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Zaměření na všechny </a:t>
            </a:r>
            <a:r>
              <a:rPr lang="cs-CZ" sz="16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pedie</a:t>
            </a:r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D3FDC89-4867-4B26-97C2-1C3500C93D62}"/>
              </a:ext>
            </a:extLst>
          </p:cNvPr>
          <p:cNvSpPr/>
          <p:nvPr/>
        </p:nvSpPr>
        <p:spPr>
          <a:xfrm>
            <a:off x="8052048" y="3502984"/>
            <a:ext cx="3846994" cy="31537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Demlova 34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dětí: 104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tříd: 4 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PO: 3 (PO 3)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Individuální vzdělávání: 3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0C79A10-B03E-4218-A555-1D975B96D44A}"/>
              </a:ext>
            </a:extLst>
          </p:cNvPr>
          <p:cNvSpPr/>
          <p:nvPr/>
        </p:nvSpPr>
        <p:spPr>
          <a:xfrm>
            <a:off x="8297666" y="973582"/>
            <a:ext cx="3355758" cy="2357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Na Dolech 111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dětí: 100 dětí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tříd: 4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PO: 2 (PO 3) 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0ACDF60-5EAE-408D-9D9B-48302F90FFF0}"/>
              </a:ext>
            </a:extLst>
          </p:cNvPr>
          <p:cNvSpPr/>
          <p:nvPr/>
        </p:nvSpPr>
        <p:spPr>
          <a:xfrm>
            <a:off x="4480265" y="3036163"/>
            <a:ext cx="3485965" cy="23570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MŠ Na Stoupách 3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dětí: 52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tříd: 2 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Počet PO: 2 (PO 2, 3)</a:t>
            </a:r>
          </a:p>
          <a:p>
            <a:pPr algn="ctr"/>
            <a:endParaRPr lang="cs-CZ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4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7A0A5-6F53-4038-92F3-F9715201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Pohybové aktivity</a:t>
            </a:r>
          </a:p>
        </p:txBody>
      </p:sp>
      <p:pic>
        <p:nvPicPr>
          <p:cNvPr id="3" name="Picture 2" descr="DSCN0804">
            <a:extLst>
              <a:ext uri="{FF2B5EF4-FFF2-40B4-BE49-F238E27FC236}">
                <a16:creationId xmlns:a16="http://schemas.microsoft.com/office/drawing/2014/main" id="{105C7476-4AEB-407C-BDA6-47D7AD94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24" y="2005518"/>
            <a:ext cx="3657031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G_0248">
            <a:extLst>
              <a:ext uri="{FF2B5EF4-FFF2-40B4-BE49-F238E27FC236}">
                <a16:creationId xmlns:a16="http://schemas.microsoft.com/office/drawing/2014/main" id="{5A678007-9024-4DF6-917B-F667A56A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45" y="2005517"/>
            <a:ext cx="365007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G_7903">
            <a:extLst>
              <a:ext uri="{FF2B5EF4-FFF2-40B4-BE49-F238E27FC236}">
                <a16:creationId xmlns:a16="http://schemas.microsoft.com/office/drawing/2014/main" id="{34D212E3-2945-44CE-A100-C417EA33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55" y="2606601"/>
            <a:ext cx="234577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0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8098E-5DC3-4AD5-8187-F44861FA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Děkujeme za pozornost</a:t>
            </a:r>
            <a:b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88315-FB74-4F3C-9AEE-6264264AE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PhDr. Ljubica Váchová Nováková</a:t>
            </a:r>
          </a:p>
          <a:p>
            <a:pPr marL="45720" indent="0">
              <a:buNone/>
            </a:pPr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Mgr. Jana </a:t>
            </a:r>
            <a:r>
              <a:rPr lang="cs-CZ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Rittichová</a:t>
            </a:r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8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>
            <a:extLst>
              <a:ext uri="{FF2B5EF4-FFF2-40B4-BE49-F238E27FC236}">
                <a16:creationId xmlns:a16="http://schemas.microsoft.com/office/drawing/2014/main" id="{17B101D6-CB25-4AA0-98D3-D02009E3771C}"/>
              </a:ext>
            </a:extLst>
          </p:cNvPr>
          <p:cNvSpPr/>
          <p:nvPr/>
        </p:nvSpPr>
        <p:spPr>
          <a:xfrm>
            <a:off x="7640154" y="3153049"/>
            <a:ext cx="4097419" cy="35118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Polytechnická výchova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Podpora technického myšlení, tvořivosti, manuální zručnosti a verbálních schopností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Malá technická univerzita</a:t>
            </a:r>
          </a:p>
          <a:p>
            <a:pPr algn="ctr"/>
            <a:endParaRPr lang="cs-CZ" sz="1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Zábavně vzdělávací program (od 4 let, akreditace MŠMT)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D3FDC89-4867-4B26-97C2-1C3500C93D62}"/>
              </a:ext>
            </a:extLst>
          </p:cNvPr>
          <p:cNvSpPr/>
          <p:nvPr/>
        </p:nvSpPr>
        <p:spPr>
          <a:xfrm>
            <a:off x="210476" y="193091"/>
            <a:ext cx="4201726" cy="360655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Speciálně pedagogická péče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 (systém přijímání, kontrola, zajištění plnění)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Odborné a organizační zajištění (</a:t>
            </a:r>
            <a:r>
              <a:rPr lang="cs-CZ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spec</a:t>
            </a:r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  <a:r>
              <a:rPr lang="cs-CZ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ped</a:t>
            </a:r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., AP)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DVPP (MAP II, SPC, školení AP odborníky SPC - EDU)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Zajištění nových  trendů (materiální vybavení)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0C79A10-B03E-4218-A555-1D975B96D44A}"/>
              </a:ext>
            </a:extLst>
          </p:cNvPr>
          <p:cNvSpPr/>
          <p:nvPr/>
        </p:nvSpPr>
        <p:spPr>
          <a:xfrm>
            <a:off x="397455" y="3539228"/>
            <a:ext cx="4546107" cy="33187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Logopedická péče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ILP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SLP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Logo deníky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Nástěnky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Spolupráce s rodiči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Odborné a organizační zajištění (0,5 logoped – šablony, 0,5 logoped, 1 úvazek logo asistent) 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Supervize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Depistáž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FF274CF-78E6-4323-90F2-606308A3FEB5}"/>
              </a:ext>
            </a:extLst>
          </p:cNvPr>
          <p:cNvSpPr/>
          <p:nvPr/>
        </p:nvSpPr>
        <p:spPr>
          <a:xfrm>
            <a:off x="3886381" y="101722"/>
            <a:ext cx="4201727" cy="4525393"/>
          </a:xfrm>
          <a:prstGeom prst="ellipse">
            <a:avLst/>
          </a:prstGeom>
          <a:solidFill>
            <a:srgbClr val="FDABA9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Projekty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Šablony</a:t>
            </a:r>
          </a:p>
          <a:p>
            <a:pPr algn="ctr"/>
            <a:endParaRPr lang="cs-CZ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PSIV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MAP II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KAP </a:t>
            </a:r>
          </a:p>
          <a:p>
            <a:pPr algn="ctr"/>
            <a:r>
              <a:rPr lang="cs-CZ" sz="1200" b="1" dirty="0">
                <a:solidFill>
                  <a:schemeClr val="tx2"/>
                </a:solidFill>
                <a:latin typeface="Comic Sans MS" panose="030F0702030302020204" pitchFamily="66" charset="0"/>
              </a:rPr>
              <a:t>(matematická a čtenářská gramotnost)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Vybavení ŠPZ dg. nástroji</a:t>
            </a:r>
          </a:p>
          <a:p>
            <a:pPr algn="ctr"/>
            <a:r>
              <a:rPr lang="cs-CZ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EduSTEM</a:t>
            </a:r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cs-CZ" sz="1200" b="1" dirty="0">
                <a:solidFill>
                  <a:schemeClr val="tx2"/>
                </a:solidFill>
                <a:latin typeface="Comic Sans MS" panose="030F0702030302020204" pitchFamily="66" charset="0"/>
              </a:rPr>
              <a:t>(polytechnická výchova v MŠ)</a:t>
            </a:r>
          </a:p>
          <a:p>
            <a:pPr algn="ctr"/>
            <a:r>
              <a:rPr lang="cs-CZ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Čitálek</a:t>
            </a:r>
            <a:endParaRPr lang="cs-CZ" sz="1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Šablony III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Erasmus  </a:t>
            </a:r>
          </a:p>
          <a:p>
            <a:pPr algn="ctr"/>
            <a:r>
              <a:rPr lang="cs-CZ" sz="1200" b="1" dirty="0">
                <a:solidFill>
                  <a:schemeClr val="tx2"/>
                </a:solidFill>
                <a:latin typeface="Comic Sans MS" panose="030F0702030302020204" pitchFamily="66" charset="0"/>
              </a:rPr>
              <a:t>(0,5 logoped, vzájemné návštěvy a projektový den v MŠ)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IROP</a:t>
            </a:r>
          </a:p>
          <a:p>
            <a:pPr algn="ctr"/>
            <a:r>
              <a:rPr lang="cs-CZ" sz="1200" b="1" dirty="0">
                <a:solidFill>
                  <a:schemeClr val="tx2"/>
                </a:solidFill>
                <a:latin typeface="Comic Sans MS" panose="030F0702030302020204" pitchFamily="66" charset="0"/>
              </a:rPr>
              <a:t>(nástavba MŠ a nácvikové a terapeutické pracovny)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20FD027-A81A-4243-8191-F8968EE1419C}"/>
              </a:ext>
            </a:extLst>
          </p:cNvPr>
          <p:cNvSpPr/>
          <p:nvPr/>
        </p:nvSpPr>
        <p:spPr>
          <a:xfrm>
            <a:off x="7851187" y="193091"/>
            <a:ext cx="3675355" cy="24465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Minimální preventivní program</a:t>
            </a:r>
          </a:p>
          <a:p>
            <a:pPr algn="ctr"/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Síťování – práce se třídou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Nastavení třídních pravidel</a:t>
            </a:r>
          </a:p>
          <a:p>
            <a:pPr algn="ctr"/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Práce s motivujícími příběhy (Medvěd </a:t>
            </a:r>
            <a:r>
              <a:rPr lang="cs-CZ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Kaleb</a:t>
            </a:r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a </a:t>
            </a:r>
            <a:r>
              <a:rPr lang="cs-CZ" sz="1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Emušáci</a:t>
            </a:r>
            <a:r>
              <a:rPr lang="cs-CZ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84713C3F-9AB6-4943-AB85-F6FEF74FE2A9}"/>
              </a:ext>
            </a:extLst>
          </p:cNvPr>
          <p:cNvSpPr/>
          <p:nvPr/>
        </p:nvSpPr>
        <p:spPr>
          <a:xfrm>
            <a:off x="1528435" y="958788"/>
            <a:ext cx="230819" cy="2308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C862B0B-70C9-4E16-801B-88BA551F0B62}"/>
              </a:ext>
            </a:extLst>
          </p:cNvPr>
          <p:cNvSpPr/>
          <p:nvPr/>
        </p:nvSpPr>
        <p:spPr>
          <a:xfrm>
            <a:off x="8080062" y="3912832"/>
            <a:ext cx="301649" cy="2308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94C56CC-BFD0-4F2E-8A71-C0CE2827E447}"/>
              </a:ext>
            </a:extLst>
          </p:cNvPr>
          <p:cNvSpPr/>
          <p:nvPr/>
        </p:nvSpPr>
        <p:spPr>
          <a:xfrm>
            <a:off x="8803686" y="831541"/>
            <a:ext cx="230819" cy="2308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53C7E84F-0467-4D17-8A8E-B7EC5D7DB3F9}"/>
              </a:ext>
            </a:extLst>
          </p:cNvPr>
          <p:cNvSpPr/>
          <p:nvPr/>
        </p:nvSpPr>
        <p:spPr>
          <a:xfrm>
            <a:off x="5171240" y="1135598"/>
            <a:ext cx="230819" cy="2308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E1E44B5-5627-4ECA-9876-CD1106FF3EDB}"/>
              </a:ext>
            </a:extLst>
          </p:cNvPr>
          <p:cNvSpPr/>
          <p:nvPr/>
        </p:nvSpPr>
        <p:spPr>
          <a:xfrm>
            <a:off x="1972498" y="4446233"/>
            <a:ext cx="284274" cy="2234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09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BA0A8-AE02-4213-8DBB-7B1AF830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378" y="295922"/>
            <a:ext cx="9372600" cy="1200416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Speciálně pedagogické centrum Jihlava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90519-3C65-4ED7-A561-585E49C1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Speciálně pedagogické centrum Jihlava je školské poradenské zařízení, které je součástí právního subjektu Mateřská škola a Speciálně pedagogické centrum Jihlava, Demlova 28, jehož zřizovatelem je Statutární město Jihlava.</a:t>
            </a:r>
          </a:p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Jde o samostatnou organizaci, která vznikla v roce 1993. Zpočátku zajišťovalo SPC péči klientům se zrakovým postižením, postupně se péče rozšiřovala i na klienty s postižením mentálním a tělesným.</a:t>
            </a:r>
          </a:p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Jsme jedním z mála SPC v ČR, které se zaměřuje na všechny druhy zdravotního postižení.</a:t>
            </a:r>
          </a:p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V současné době naše SPC zajišťuje péči o 2190 klientů z Kraje Vysočina (někteří klienti jsou i z jiných krajů).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2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C4DE7-68CF-4D0D-9A99-3A952FE2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Odborní pracovníci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863452-C298-4827-A7D2-772DD44C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Poradenské služby v SPC poskytuje:  5 psychologů (4,5 úvazků), 15 speciálních pedagogů a 0 sociálních pracovníků</a:t>
            </a:r>
          </a:p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Jedná se o multidisciplinární tým, ve kterém máme zastoupeny všechny „</a:t>
            </a:r>
            <a:r>
              <a:rPr lang="cs-CZ" sz="18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pédie</a:t>
            </a:r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“, což vnímáme velmi pozitivně. Standardně zde zajišťují péči o jednoho klienta dva a více odborných pracovníků, což je nenahraditelné zejména v případě souběžného postižení více vadami.</a:t>
            </a:r>
          </a:p>
          <a:p>
            <a:r>
              <a:rPr 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Je to velmi výhodné i pro všechny cílové skupiny – pro žáky, rodiče, pedagogy i odborné pracovníky. Vzhledem k tomu, že klienti nemusí vyhledávat další poradenské zařízení, můžeme zavést co nejrychleji včasnou intervenci – pružně reagovat na jejich aktuální potřeby, nastavit PO v rámci rychlé spolupráce s dalšími odborníky našeho SPC</a:t>
            </a:r>
            <a:r>
              <a:rPr 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51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B28E5-04A6-471C-B2E4-14B39F8F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Snoezelen</a:t>
            </a:r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01_001">
            <a:extLst>
              <a:ext uri="{FF2B5EF4-FFF2-40B4-BE49-F238E27FC236}">
                <a16:creationId xmlns:a16="http://schemas.microsoft.com/office/drawing/2014/main" id="{E6634B4D-7DD7-4DDF-857B-4FD7D29BFC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4" y="1688688"/>
            <a:ext cx="4788000" cy="35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BF2EDFD3-3286-4BB3-BDEA-3868317AB1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8812" y="1688688"/>
            <a:ext cx="4634238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8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349CD-BB52-48B3-BC6F-912E1AE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Bazální stimulace</a:t>
            </a:r>
          </a:p>
        </p:txBody>
      </p:sp>
      <p:pic>
        <p:nvPicPr>
          <p:cNvPr id="5" name="Picture 2" descr="IMG_0829">
            <a:extLst>
              <a:ext uri="{FF2B5EF4-FFF2-40B4-BE49-F238E27FC236}">
                <a16:creationId xmlns:a16="http://schemas.microsoft.com/office/drawing/2014/main" id="{1FC53ADC-C842-4782-B86B-48BE9FE9EC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182091"/>
            <a:ext cx="4664534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MG_1516">
            <a:extLst>
              <a:ext uri="{FF2B5EF4-FFF2-40B4-BE49-F238E27FC236}">
                <a16:creationId xmlns:a16="http://schemas.microsoft.com/office/drawing/2014/main" id="{78BF99A5-5BA1-45BA-819C-14EC60A85D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6" y="2207029"/>
            <a:ext cx="4778476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616B2-E058-4F02-A2E0-AE865A23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  <a:latin typeface="Comic Sans MS" panose="030F0702030302020204" pitchFamily="66" charset="0"/>
              </a:rPr>
              <a:t>Stimulace na trampolíně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80F42D6-4A73-4F99-8718-01A786CB68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618636"/>
            <a:ext cx="3578398" cy="3023999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62514E81-9371-46B9-9ABB-9C3513276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60" y="1618635"/>
            <a:ext cx="3904131" cy="3024000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503BF6E-56A4-4852-94AE-002395631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61" y="3130635"/>
            <a:ext cx="384441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3025B-FCB1-4F9E-A617-35721E55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Míčkování</a:t>
            </a:r>
            <a:endParaRPr lang="cs-CZ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F50F85D-55E2-4E1D-A139-BDEFD53618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39" y="1799304"/>
            <a:ext cx="5011672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19D6981-32C1-41C4-BA0F-616D1C535E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46" y="1799302"/>
            <a:ext cx="4804622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64395"/>
      </p:ext>
    </p:extLst>
  </p:cSld>
  <p:clrMapOvr>
    <a:masterClrMapping/>
  </p:clrMapOvr>
</p:sld>
</file>

<file path=ppt/theme/theme1.xml><?xml version="1.0" encoding="utf-8"?>
<a:theme xmlns:a="http://schemas.openxmlformats.org/drawingml/2006/main" name="Hrající si děti (16: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1_TF03461883_TF03461883.potx" id="{55FD98AC-9FB4-4EDF-A3BE-513EDA89D6C0}" vid="{06EE9C2E-EC35-4529-8A20-A06D8AAFC7ED}"/>
    </a:ext>
  </a:extLst>
</a:theme>
</file>

<file path=ppt/theme/theme2.xml><?xml version="1.0" encoding="utf-8"?>
<a:theme xmlns:a="http://schemas.openxmlformats.org/drawingml/2006/main" name="Motiv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Návrh vzdělávací prezentace s hrajícími si dětmi (kreslený obrázek, širokoúhlý formát)</Template>
  <TotalTime>499</TotalTime>
  <Words>606</Words>
  <Application>Microsoft Office PowerPoint</Application>
  <PresentationFormat>Širokoúhlá obrazovka</PresentationFormat>
  <Paragraphs>179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Comic Sans MS</vt:lpstr>
      <vt:lpstr>Euphemia</vt:lpstr>
      <vt:lpstr>Wingdings</vt:lpstr>
      <vt:lpstr>Hrající si děti (16:9)</vt:lpstr>
      <vt:lpstr>Prezentace aplikace PowerPoint</vt:lpstr>
      <vt:lpstr>Prezentace aplikace PowerPoint</vt:lpstr>
      <vt:lpstr>Prezentace aplikace PowerPoint</vt:lpstr>
      <vt:lpstr>Speciálně pedagogické centrum Jihlava</vt:lpstr>
      <vt:lpstr>Odborní pracovníci</vt:lpstr>
      <vt:lpstr>Snoezelen</vt:lpstr>
      <vt:lpstr>Bazální stimulace</vt:lpstr>
      <vt:lpstr>Stimulace na trampolíně</vt:lpstr>
      <vt:lpstr>Míčkování</vt:lpstr>
      <vt:lpstr>Zraková stimulace</vt:lpstr>
      <vt:lpstr>Magnetoterapie</vt:lpstr>
      <vt:lpstr>Polohování na rehabilitačním míči</vt:lpstr>
      <vt:lpstr>Canisterapie</vt:lpstr>
      <vt:lpstr>Arteterapie</vt:lpstr>
      <vt:lpstr>Hydroterapie</vt:lpstr>
      <vt:lpstr>Saunování</vt:lpstr>
      <vt:lpstr>Interaktivní tabule</vt:lpstr>
      <vt:lpstr>iPad a komunikátory</vt:lpstr>
      <vt:lpstr>Reflexní terapie</vt:lpstr>
      <vt:lpstr>Pohybové aktivity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Martina Křivková</dc:creator>
  <cp:lastModifiedBy>Bc. Jindřiška Kostková</cp:lastModifiedBy>
  <cp:revision>49</cp:revision>
  <dcterms:created xsi:type="dcterms:W3CDTF">2021-06-09T10:51:09Z</dcterms:created>
  <dcterms:modified xsi:type="dcterms:W3CDTF">2023-06-27T16:43:19Z</dcterms:modified>
</cp:coreProperties>
</file>