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  <p:sldMasterId id="2147484039" r:id="rId7"/>
    <p:sldMasterId id="2147484053" r:id="rId8"/>
  </p:sldMasterIdLst>
  <p:notesMasterIdLst>
    <p:notesMasterId r:id="rId52"/>
  </p:notesMasterIdLst>
  <p:handoutMasterIdLst>
    <p:handoutMasterId r:id="rId53"/>
  </p:handoutMasterIdLst>
  <p:sldIdLst>
    <p:sldId id="365" r:id="rId9"/>
    <p:sldId id="398" r:id="rId10"/>
    <p:sldId id="484" r:id="rId11"/>
    <p:sldId id="480" r:id="rId12"/>
    <p:sldId id="449" r:id="rId13"/>
    <p:sldId id="443" r:id="rId14"/>
    <p:sldId id="444" r:id="rId15"/>
    <p:sldId id="445" r:id="rId16"/>
    <p:sldId id="446" r:id="rId17"/>
    <p:sldId id="454" r:id="rId18"/>
    <p:sldId id="347" r:id="rId19"/>
    <p:sldId id="399" r:id="rId20"/>
    <p:sldId id="450" r:id="rId21"/>
    <p:sldId id="457" r:id="rId22"/>
    <p:sldId id="412" r:id="rId23"/>
    <p:sldId id="440" r:id="rId24"/>
    <p:sldId id="415" r:id="rId25"/>
    <p:sldId id="414" r:id="rId26"/>
    <p:sldId id="439" r:id="rId27"/>
    <p:sldId id="436" r:id="rId28"/>
    <p:sldId id="435" r:id="rId29"/>
    <p:sldId id="459" r:id="rId30"/>
    <p:sldId id="460" r:id="rId31"/>
    <p:sldId id="461" r:id="rId32"/>
    <p:sldId id="462" r:id="rId33"/>
    <p:sldId id="408" r:id="rId34"/>
    <p:sldId id="370" r:id="rId35"/>
    <p:sldId id="437" r:id="rId36"/>
    <p:sldId id="442" r:id="rId37"/>
    <p:sldId id="377" r:id="rId38"/>
    <p:sldId id="375" r:id="rId39"/>
    <p:sldId id="397" r:id="rId40"/>
    <p:sldId id="453" r:id="rId41"/>
    <p:sldId id="376" r:id="rId42"/>
    <p:sldId id="378" r:id="rId43"/>
    <p:sldId id="473" r:id="rId44"/>
    <p:sldId id="475" r:id="rId45"/>
    <p:sldId id="379" r:id="rId46"/>
    <p:sldId id="476" r:id="rId47"/>
    <p:sldId id="481" r:id="rId48"/>
    <p:sldId id="482" r:id="rId49"/>
    <p:sldId id="392" r:id="rId50"/>
    <p:sldId id="421" r:id="rId51"/>
  </p:sldIdLst>
  <p:sldSz cx="9144000" cy="6858000" type="screen4x3"/>
  <p:notesSz cx="6797675" cy="9872663"/>
  <p:custDataLst>
    <p:tags r:id="rId5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16">
          <p15:clr>
            <a:srgbClr val="A4A3A4"/>
          </p15:clr>
        </p15:guide>
        <p15:guide id="2" orient="horz" pos="2387">
          <p15:clr>
            <a:srgbClr val="A4A3A4"/>
          </p15:clr>
        </p15:guide>
        <p15:guide id="3" orient="horz" pos="2296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orient="horz" pos="527">
          <p15:clr>
            <a:srgbClr val="A4A3A4"/>
          </p15:clr>
        </p15:guide>
        <p15:guide id="6" orient="horz" pos="300">
          <p15:clr>
            <a:srgbClr val="A4A3A4"/>
          </p15:clr>
        </p15:guide>
        <p15:guide id="7" orient="horz" pos="4201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pos="5465">
          <p15:clr>
            <a:srgbClr val="A4A3A4"/>
          </p15:clr>
        </p15:guide>
        <p15:guide id="10" pos="368">
          <p15:clr>
            <a:srgbClr val="A4A3A4"/>
          </p15:clr>
        </p15:guide>
        <p15:guide id="11" pos="2947">
          <p15:clr>
            <a:srgbClr val="A4A3A4"/>
          </p15:clr>
        </p15:guide>
        <p15:guide id="1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 ROGERSON" initials="MR" lastIdx="9" clrIdx="0"/>
  <p:cmAuthor id="1" name="Timo Lehtinen" initials="TL" lastIdx="1" clrIdx="1">
    <p:extLst>
      <p:ext uri="{19B8F6BF-5375-455C-9EA6-DF929625EA0E}">
        <p15:presenceInfo xmlns:p15="http://schemas.microsoft.com/office/powerpoint/2012/main" userId="S-1-5-21-1004336348-117609710-725345543-4548" providerId="AD"/>
      </p:ext>
    </p:extLst>
  </p:cmAuthor>
  <p:cmAuthor id="2" name="Ioanna Blioni" initials="IB" lastIdx="18" clrIdx="2">
    <p:extLst>
      <p:ext uri="{19B8F6BF-5375-455C-9EA6-DF929625EA0E}">
        <p15:presenceInfo xmlns:p15="http://schemas.microsoft.com/office/powerpoint/2012/main" userId="Ioanna Blioni" providerId="None"/>
      </p:ext>
    </p:extLst>
  </p:cmAuthor>
  <p:cmAuthor id="3" name="COPEC" initials="COPEC" lastIdx="1" clrIdx="3">
    <p:extLst>
      <p:ext uri="{19B8F6BF-5375-455C-9EA6-DF929625EA0E}">
        <p15:presenceInfo xmlns:p15="http://schemas.microsoft.com/office/powerpoint/2012/main" userId="COPEC" providerId="None"/>
      </p:ext>
    </p:extLst>
  </p:cmAuthor>
  <p:cmAuthor id="4" name="Svetoslav Hristov" initials="SH" lastIdx="45" clrIdx="4">
    <p:extLst>
      <p:ext uri="{19B8F6BF-5375-455C-9EA6-DF929625EA0E}">
        <p15:presenceInfo xmlns:p15="http://schemas.microsoft.com/office/powerpoint/2012/main" userId="S-1-5-21-1004336348-117609710-725345543-5398" providerId="AD"/>
      </p:ext>
    </p:extLst>
  </p:cmAuthor>
  <p:cmAuthor id="5" name="Sylvain Lehnhard" initials="SL" lastIdx="4" clrIdx="5">
    <p:extLst>
      <p:ext uri="{19B8F6BF-5375-455C-9EA6-DF929625EA0E}">
        <p15:presenceInfo xmlns:p15="http://schemas.microsoft.com/office/powerpoint/2012/main" userId="S-1-5-21-1004336348-117609710-725345543-5482" providerId="AD"/>
      </p:ext>
    </p:extLst>
  </p:cmAuthor>
  <p:cmAuthor id="6" name="Jana Olsakovska" initials="JO" lastIdx="0" clrIdx="6">
    <p:extLst>
      <p:ext uri="{19B8F6BF-5375-455C-9EA6-DF929625EA0E}">
        <p15:presenceInfo xmlns:p15="http://schemas.microsoft.com/office/powerpoint/2012/main" userId="S-1-5-21-1004336348-117609710-725345543-620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F7F"/>
    <a:srgbClr val="B5B900"/>
    <a:srgbClr val="58595B"/>
    <a:srgbClr val="F8F8F8"/>
    <a:srgbClr val="FBFBFB"/>
    <a:srgbClr val="242852"/>
    <a:srgbClr val="006D34"/>
    <a:srgbClr val="EDE9DF"/>
    <a:srgbClr val="A8B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9" autoAdjust="0"/>
    <p:restoredTop sz="96395" autoAdjust="0"/>
  </p:normalViewPr>
  <p:slideViewPr>
    <p:cSldViewPr showGuides="1">
      <p:cViewPr varScale="1">
        <p:scale>
          <a:sx n="51" d="100"/>
          <a:sy n="51" d="100"/>
        </p:scale>
        <p:origin x="1293" y="41"/>
      </p:cViewPr>
      <p:guideLst>
        <p:guide orient="horz" pos="1616"/>
        <p:guide orient="horz" pos="2387"/>
        <p:guide orient="horz" pos="2296"/>
        <p:guide orient="horz" pos="3974"/>
        <p:guide orient="horz" pos="527"/>
        <p:guide orient="horz" pos="300"/>
        <p:guide orient="horz" pos="4201"/>
        <p:guide orient="horz" pos="890"/>
        <p:guide pos="5465"/>
        <p:guide pos="368"/>
        <p:guide pos="2947"/>
        <p:guide pos="2876"/>
      </p:guideLst>
    </p:cSldViewPr>
  </p:slideViewPr>
  <p:outlineViewPr>
    <p:cViewPr>
      <p:scale>
        <a:sx n="33" d="100"/>
        <a:sy n="33" d="100"/>
      </p:scale>
      <p:origin x="0" y="-149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3156" y="108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commentAuthors" Target="commentAuthor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handoutMaster" Target="handoutMasters/handoutMaster1.xml"/><Relationship Id="rId58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3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5531787983455464E-2"/>
          <c:y val="6.7806246489120287E-2"/>
          <c:w val="0.90503843827876229"/>
          <c:h val="0.84078135814288846"/>
        </c:manualLayout>
      </c:layout>
      <c:scatterChart>
        <c:scatterStyle val="lineMarker"/>
        <c:varyColors val="0"/>
        <c:ser>
          <c:idx val="0"/>
          <c:order val="2"/>
          <c:tx>
            <c:strRef>
              <c:f>'1.5 Err Lvl'!$B$4:$B$8</c:f>
              <c:strCache>
                <c:ptCount val="5"/>
                <c:pt idx="0">
                  <c:v>ECA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E73E11"/>
              </a:solidFill>
              <a:ln w="1587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'1.5 Err Lvl'!$F$4:$F$8</c:f>
                <c:numCache>
                  <c:formatCode>General</c:formatCode>
                  <c:ptCount val="5"/>
                  <c:pt idx="0">
                    <c:v>0.01</c:v>
                  </c:pt>
                  <c:pt idx="1">
                    <c:v>8.0000000000000002E-3</c:v>
                  </c:pt>
                  <c:pt idx="2">
                    <c:v>8.9999999999999993E-3</c:v>
                  </c:pt>
                  <c:pt idx="3">
                    <c:v>8.9999999999999993E-3</c:v>
                  </c:pt>
                  <c:pt idx="4">
                    <c:v>8.0000000000000002E-3</c:v>
                  </c:pt>
                </c:numCache>
              </c:numRef>
            </c:plus>
            <c:minus>
              <c:numRef>
                <c:f>'1.5 Err Lvl'!$F$4:$F$8</c:f>
                <c:numCache>
                  <c:formatCode>General</c:formatCode>
                  <c:ptCount val="5"/>
                  <c:pt idx="0">
                    <c:v>0.01</c:v>
                  </c:pt>
                  <c:pt idx="1">
                    <c:v>8.0000000000000002E-3</c:v>
                  </c:pt>
                  <c:pt idx="2">
                    <c:v>8.9999999999999993E-3</c:v>
                  </c:pt>
                  <c:pt idx="3">
                    <c:v>8.9999999999999993E-3</c:v>
                  </c:pt>
                  <c:pt idx="4">
                    <c:v>8.0000000000000002E-3</c:v>
                  </c:pt>
                </c:numCache>
              </c:numRef>
            </c:minus>
            <c:spPr>
              <a:noFill/>
              <a:ln w="22225" cap="sq" cmpd="sng" algn="ctr">
                <a:solidFill>
                  <a:srgbClr val="E73E11"/>
                </a:solidFill>
                <a:round/>
                <a:headEnd w="lg" len="lg"/>
                <a:tailEnd w="lg" len="lg"/>
              </a:ln>
              <a:effectLst/>
            </c:spPr>
          </c:errBars>
          <c:xVal>
            <c:numRef>
              <c:f>'1.5 Err Lvl'!$D$4:$D$8</c:f>
              <c:numCache>
                <c:formatCode>#,##0.00</c:formatCode>
                <c:ptCount val="5"/>
                <c:pt idx="0">
                  <c:v>2016.95</c:v>
                </c:pt>
                <c:pt idx="1">
                  <c:v>2017.95</c:v>
                </c:pt>
                <c:pt idx="2">
                  <c:v>2018.95</c:v>
                </c:pt>
                <c:pt idx="3">
                  <c:v>2019.95</c:v>
                </c:pt>
                <c:pt idx="4">
                  <c:v>2020.95</c:v>
                </c:pt>
              </c:numCache>
            </c:numRef>
          </c:xVal>
          <c:yVal>
            <c:numRef>
              <c:f>'1.5 Err Lvl'!$E$4:$E$8</c:f>
              <c:numCache>
                <c:formatCode>0.0\ %</c:formatCode>
                <c:ptCount val="5"/>
                <c:pt idx="0">
                  <c:v>2.4E-2</c:v>
                </c:pt>
                <c:pt idx="1">
                  <c:v>2.5999999999999999E-2</c:v>
                </c:pt>
                <c:pt idx="2">
                  <c:v>2.7E-2</c:v>
                </c:pt>
                <c:pt idx="3">
                  <c:v>2.7E-2</c:v>
                </c:pt>
                <c:pt idx="4">
                  <c:v>0.03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E6D-4BD3-B9B2-D648A2C748BB}"/>
            </c:ext>
          </c:extLst>
        </c:ser>
        <c:ser>
          <c:idx val="4"/>
          <c:order val="4"/>
          <c:tx>
            <c:strRef>
              <c:f>'1.5 Err Lvl'!$B$16</c:f>
              <c:strCache>
                <c:ptCount val="1"/>
                <c:pt idx="0">
                  <c:v>2% MATERIALITY line</c:v>
                </c:pt>
              </c:strCache>
            </c:strRef>
          </c:tx>
          <c:spPr>
            <a:ln w="25400">
              <a:solidFill>
                <a:srgbClr val="960000"/>
              </a:solidFill>
              <a:prstDash val="dash"/>
            </a:ln>
          </c:spPr>
          <c:marker>
            <c:symbol val="none"/>
          </c:marker>
          <c:xVal>
            <c:numRef>
              <c:f>'1.5 Err Lvl'!$C$16:$C$22</c:f>
              <c:numCache>
                <c:formatCode>#,##0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xVal>
          <c:yVal>
            <c:numRef>
              <c:f>'1.5 Err Lvl'!$D$16:$D$22</c:f>
              <c:numCache>
                <c:formatCode>0%</c:formatCode>
                <c:ptCount val="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E6D-4BD3-B9B2-D648A2C748BB}"/>
            </c:ext>
          </c:extLst>
        </c:ser>
        <c:ser>
          <c:idx val="5"/>
          <c:order val="5"/>
          <c:tx>
            <c:strRef>
              <c:f>'1.5 Err Lvl'!$H$3</c:f>
              <c:strCache>
                <c:ptCount val="1"/>
                <c:pt idx="0">
                  <c:v>upper</c:v>
                </c:pt>
              </c:strCache>
            </c:strRef>
          </c:tx>
          <c:spPr>
            <a:ln w="19050">
              <a:noFill/>
            </a:ln>
          </c:spPr>
          <c:marker>
            <c:symbol val="none"/>
          </c:marker>
          <c:xVal>
            <c:numRef>
              <c:f>'1.5 Err Lvl'!$D$4:$D$8</c:f>
              <c:numCache>
                <c:formatCode>#,##0.00</c:formatCode>
                <c:ptCount val="5"/>
                <c:pt idx="0">
                  <c:v>2016.95</c:v>
                </c:pt>
                <c:pt idx="1">
                  <c:v>2017.95</c:v>
                </c:pt>
                <c:pt idx="2">
                  <c:v>2018.95</c:v>
                </c:pt>
                <c:pt idx="3">
                  <c:v>2019.95</c:v>
                </c:pt>
                <c:pt idx="4">
                  <c:v>2020.95</c:v>
                </c:pt>
              </c:numCache>
            </c:numRef>
          </c:xVal>
          <c:yVal>
            <c:numRef>
              <c:f>'1.5 Err Lvl'!$H$4:$H$8</c:f>
              <c:numCache>
                <c:formatCode>0.0\ %</c:formatCode>
                <c:ptCount val="5"/>
                <c:pt idx="0">
                  <c:v>3.4000000000000002E-2</c:v>
                </c:pt>
                <c:pt idx="1">
                  <c:v>3.4000000000000002E-2</c:v>
                </c:pt>
                <c:pt idx="2">
                  <c:v>3.5999999999999997E-2</c:v>
                </c:pt>
                <c:pt idx="3">
                  <c:v>3.5999999999999997E-2</c:v>
                </c:pt>
                <c:pt idx="4">
                  <c:v>3.7999999999999999E-2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E6D-4BD3-B9B2-D648A2C748BB}"/>
            </c:ext>
          </c:extLst>
        </c:ser>
        <c:ser>
          <c:idx val="6"/>
          <c:order val="6"/>
          <c:tx>
            <c:strRef>
              <c:f>'1.5 Err Lvl'!$G$3</c:f>
              <c:strCache>
                <c:ptCount val="1"/>
                <c:pt idx="0">
                  <c:v>lower</c:v>
                </c:pt>
              </c:strCache>
            </c:strRef>
          </c:tx>
          <c:spPr>
            <a:ln w="19050">
              <a:noFill/>
            </a:ln>
          </c:spPr>
          <c:marker>
            <c:symbol val="none"/>
          </c:marker>
          <c:xVal>
            <c:numRef>
              <c:f>'1.5 Err Lvl'!$D$4:$D$8</c:f>
              <c:numCache>
                <c:formatCode>#,##0.00</c:formatCode>
                <c:ptCount val="5"/>
                <c:pt idx="0">
                  <c:v>2016.95</c:v>
                </c:pt>
                <c:pt idx="1">
                  <c:v>2017.95</c:v>
                </c:pt>
                <c:pt idx="2">
                  <c:v>2018.95</c:v>
                </c:pt>
                <c:pt idx="3">
                  <c:v>2019.95</c:v>
                </c:pt>
                <c:pt idx="4">
                  <c:v>2020.95</c:v>
                </c:pt>
              </c:numCache>
            </c:numRef>
          </c:xVal>
          <c:yVal>
            <c:numRef>
              <c:f>'1.5 Err Lvl'!$G$4:$G$8</c:f>
              <c:numCache>
                <c:formatCode>0.0\ %</c:formatCode>
                <c:ptCount val="5"/>
                <c:pt idx="0">
                  <c:v>1.4E-2</c:v>
                </c:pt>
                <c:pt idx="1">
                  <c:v>1.7999999999999999E-2</c:v>
                </c:pt>
                <c:pt idx="2">
                  <c:v>1.7999999999999999E-2</c:v>
                </c:pt>
                <c:pt idx="3">
                  <c:v>1.8000000000000002E-2</c:v>
                </c:pt>
                <c:pt idx="4">
                  <c:v>2.1999999999999999E-2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E6D-4BD3-B9B2-D648A2C74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3956448"/>
        <c:axId val="353950216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'1.5 Err Lvl'!$B$4:$B$8</c15:sqref>
                        </c15:formulaRef>
                      </c:ext>
                    </c:extLst>
                    <c:strCache>
                      <c:ptCount val="5"/>
                      <c:pt idx="0">
                        <c:v>ECA</c:v>
                      </c:pt>
                    </c:strCache>
                  </c:strRef>
                </c:tx>
                <c:spPr>
                  <a:ln>
                    <a:noFill/>
                  </a:ln>
                </c:spPr>
                <c:errBars>
                  <c:errDir val="y"/>
                  <c:errBarType val="both"/>
                  <c:errValType val="cust"/>
                  <c:noEndCap val="0"/>
                  <c:plus>
                    <c:numRef>
                      <c:extLst>
                        <c:ext uri="{02D57815-91ED-43cb-92C2-25804820EDAC}">
                          <c15:formulaRef>
                            <c15:sqref>'1.5 Err Lvl'!$F$4:$F$8</c15:sqref>
                          </c15:formulaRef>
                        </c:ext>
                      </c:extLst>
                      <c:numCache>
                        <c:formatCode>General</c:formatCode>
                        <c:ptCount val="5"/>
                        <c:pt idx="0">
                          <c:v>0.01</c:v>
                        </c:pt>
                        <c:pt idx="1">
                          <c:v>8.0000000000000002E-3</c:v>
                        </c:pt>
                        <c:pt idx="2">
                          <c:v>8.9999999999999993E-3</c:v>
                        </c:pt>
                        <c:pt idx="3">
                          <c:v>8.9999999999999993E-3</c:v>
                        </c:pt>
                        <c:pt idx="4">
                          <c:v>8.0000000000000002E-3</c:v>
                        </c:pt>
                      </c:numCache>
                    </c:numRef>
                  </c:plus>
                  <c:minus>
                    <c:numRef>
                      <c:extLst>
                        <c:ext uri="{02D57815-91ED-43cb-92C2-25804820EDAC}">
                          <c15:formulaRef>
                            <c15:sqref>'1.5 Err Lvl'!$F$4:$F$8</c15:sqref>
                          </c15:formulaRef>
                        </c:ext>
                      </c:extLst>
                      <c:numCache>
                        <c:formatCode>General</c:formatCode>
                        <c:ptCount val="5"/>
                        <c:pt idx="0">
                          <c:v>0.01</c:v>
                        </c:pt>
                        <c:pt idx="1">
                          <c:v>8.0000000000000002E-3</c:v>
                        </c:pt>
                        <c:pt idx="2">
                          <c:v>8.9999999999999993E-3</c:v>
                        </c:pt>
                        <c:pt idx="3">
                          <c:v>8.9999999999999993E-3</c:v>
                        </c:pt>
                        <c:pt idx="4">
                          <c:v>8.0000000000000002E-3</c:v>
                        </c:pt>
                      </c:numCache>
                    </c:numRef>
                  </c:minus>
                  <c:spPr>
                    <a:ln w="22225" cap="sq">
                      <a:solidFill>
                        <a:srgbClr val="E73E11"/>
                      </a:solidFill>
                      <a:headEnd w="lg" len="lg"/>
                      <a:tailEnd w="lg" len="lg"/>
                    </a:ln>
                  </c:spPr>
                </c:errBars>
                <c:xVal>
                  <c:numRef>
                    <c:extLst>
                      <c:ext uri="{02D57815-91ED-43cb-92C2-25804820EDAC}">
                        <c15:formulaRef>
                          <c15:sqref>'1.5 Err Lvl'!$D$4:$D$8</c15:sqref>
                        </c15:formulaRef>
                      </c:ext>
                    </c:extLst>
                    <c:numCache>
                      <c:formatCode>#,##0.00</c:formatCode>
                      <c:ptCount val="5"/>
                      <c:pt idx="0">
                        <c:v>2016.95</c:v>
                      </c:pt>
                      <c:pt idx="1">
                        <c:v>2017.95</c:v>
                      </c:pt>
                      <c:pt idx="2">
                        <c:v>2018.95</c:v>
                      </c:pt>
                      <c:pt idx="3">
                        <c:v>2019.95</c:v>
                      </c:pt>
                      <c:pt idx="4">
                        <c:v>2020.95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'1.5 Err Lvl'!$E$4:$E$8</c15:sqref>
                        </c15:formulaRef>
                      </c:ext>
                    </c:extLst>
                    <c:numCache>
                      <c:formatCode>0.0\ %</c:formatCode>
                      <c:ptCount val="5"/>
                      <c:pt idx="0">
                        <c:v>2.4E-2</c:v>
                      </c:pt>
                      <c:pt idx="1">
                        <c:v>2.5999999999999999E-2</c:v>
                      </c:pt>
                      <c:pt idx="2">
                        <c:v>2.7E-2</c:v>
                      </c:pt>
                      <c:pt idx="3">
                        <c:v>2.7E-2</c:v>
                      </c:pt>
                      <c:pt idx="4">
                        <c:v>0.03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4-0E6D-4BD3-B9B2-D648A2C748BB}"/>
                  </c:ext>
                </c:extLst>
              </c15:ser>
            </c15:filteredScatterSeries>
            <c15:filteredScatterSeries>
              <c15:ser>
                <c:idx val="3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'1.5 Err Lvl'!$B$10:$B$14</c15:sqref>
                        </c15:formulaRef>
                      </c:ext>
                    </c:extLst>
                    <c:strCache>
                      <c:ptCount val="5"/>
                    </c:strCache>
                  </c:strRef>
                </c:tx>
                <c:spPr>
                  <a:ln w="25400">
                    <a:noFill/>
                  </a:ln>
                </c:spPr>
                <c:errBars>
                  <c:errDir val="y"/>
                  <c:errBarType val="both"/>
                  <c:errValType val="cust"/>
                  <c:noEndCap val="0"/>
                  <c:plus>
                    <c:numRef>
                      <c:extLst xmlns:c15="http://schemas.microsoft.com/office/drawing/2012/chart">
                        <c:ext xmlns:c15="http://schemas.microsoft.com/office/drawing/2012/chart" uri="{02D57815-91ED-43cb-92C2-25804820EDAC}">
                          <c15:formulaRef>
                            <c15:sqref>'1.5 Err Lvl'!$F$10:$F$14</c15:sqref>
                          </c15:formulaRef>
                        </c:ext>
                      </c:extLst>
                      <c:numCache>
                        <c:formatCode>General</c:formatCode>
                        <c:ptCount val="5"/>
                      </c:numCache>
                    </c:numRef>
                  </c:plus>
                  <c:minus>
                    <c:numRef>
                      <c:extLst xmlns:c15="http://schemas.microsoft.com/office/drawing/2012/chart">
                        <c:ext xmlns:c15="http://schemas.microsoft.com/office/drawing/2012/chart" uri="{02D57815-91ED-43cb-92C2-25804820EDAC}">
                          <c15:formulaRef>
                            <c15:sqref>'1.5 Err Lvl'!$F$10:$F$14</c15:sqref>
                          </c15:formulaRef>
                        </c:ext>
                      </c:extLst>
                      <c:numCache>
                        <c:formatCode>General</c:formatCode>
                        <c:ptCount val="5"/>
                      </c:numCache>
                    </c:numRef>
                  </c:minus>
                  <c:spPr>
                    <a:ln w="19050">
                      <a:solidFill>
                        <a:srgbClr val="0090F2"/>
                      </a:solidFill>
                    </a:ln>
                  </c:spPr>
                </c:errBar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'1.5 Err Lvl'!$D$10:$D$14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'1.5 Err Lvl'!$E$10:$E$14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0E6D-4BD3-B9B2-D648A2C748BB}"/>
                  </c:ext>
                </c:extLst>
              </c15:ser>
            </c15:filteredScatterSeries>
            <c15:filteredScatterSeries>
              <c15:ser>
                <c:idx val="1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'1.5 Err Lvl'!$B$10:$B$14</c15:sqref>
                        </c15:formulaRef>
                      </c:ext>
                    </c:extLst>
                    <c:strCache>
                      <c:ptCount val="5"/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rgbClr val="003399"/>
                    </a:solidFill>
                    <a:ln w="12700">
                      <a:noFill/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1100" b="1">
                          <a:solidFill>
                            <a:srgbClr val="003399"/>
                          </a:solidFill>
                        </a:defRPr>
                      </a:pPr>
                      <a:endParaRPr lang="en-US"/>
                    </a:p>
                  </c:txPr>
                  <c:dLblPos val="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errBars>
                  <c:errDir val="y"/>
                  <c:errBarType val="both"/>
                  <c:errValType val="cust"/>
                  <c:noEndCap val="0"/>
                  <c:plus>
                    <c:numRef>
                      <c:extLst xmlns:c15="http://schemas.microsoft.com/office/drawing/2012/chart">
                        <c:ext xmlns:c15="http://schemas.microsoft.com/office/drawing/2012/chart" uri="{02D57815-91ED-43cb-92C2-25804820EDAC}">
                          <c15:formulaRef>
                            <c15:sqref>'1.5 Err Lvl'!$F$10:$F$14</c15:sqref>
                          </c15:formulaRef>
                        </c:ext>
                      </c:extLst>
                      <c:numCache>
                        <c:formatCode>General</c:formatCode>
                        <c:ptCount val="5"/>
                      </c:numCache>
                    </c:numRef>
                  </c:plus>
                  <c:minus>
                    <c:numRef>
                      <c:extLst xmlns:c15="http://schemas.microsoft.com/office/drawing/2012/chart">
                        <c:ext xmlns:c15="http://schemas.microsoft.com/office/drawing/2012/chart" uri="{02D57815-91ED-43cb-92C2-25804820EDAC}">
                          <c15:formulaRef>
                            <c15:sqref>'1.5 Err Lvl'!$F$10:$F$14</c15:sqref>
                          </c15:formulaRef>
                        </c:ext>
                      </c:extLst>
                      <c:numCache>
                        <c:formatCode>General</c:formatCode>
                        <c:ptCount val="5"/>
                      </c:numCache>
                    </c:numRef>
                  </c:minus>
                  <c:spPr>
                    <a:noFill/>
                    <a:ln w="19050" cap="flat" cmpd="sng" algn="ctr">
                      <a:solidFill>
                        <a:srgbClr val="0090F2"/>
                      </a:solidFill>
                      <a:round/>
                    </a:ln>
                    <a:effectLst/>
                  </c:spPr>
                </c:errBar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'1.5 Err Lvl'!$D$10:$D$14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'1.5 Err Lvl'!$E$10:$E$14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0E6D-4BD3-B9B2-D648A2C748BB}"/>
                  </c:ext>
                </c:extLst>
              </c15:ser>
            </c15:filteredScatterSeries>
          </c:ext>
        </c:extLst>
      </c:scatterChart>
      <c:valAx>
        <c:axId val="353956448"/>
        <c:scaling>
          <c:orientation val="minMax"/>
          <c:max val="2022"/>
          <c:min val="2016"/>
        </c:scaling>
        <c:delete val="0"/>
        <c:axPos val="b"/>
        <c:numFmt formatCode="0" sourceLinked="0"/>
        <c:majorTickMark val="none"/>
        <c:minorTickMark val="none"/>
        <c:tickLblPos val="none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950216"/>
        <c:crosses val="autoZero"/>
        <c:crossBetween val="midCat"/>
        <c:majorUnit val="1"/>
      </c:valAx>
      <c:valAx>
        <c:axId val="353950216"/>
        <c:scaling>
          <c:orientation val="minMax"/>
          <c:max val="6.000000000000001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956448"/>
        <c:crosses val="autoZero"/>
        <c:crossBetween val="midCat"/>
        <c:majorUnit val="2.0000000000000004E-2"/>
      </c:valAx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380899545242776E-2"/>
          <c:y val="0.21988105697787214"/>
          <c:w val="0.81805685419332141"/>
          <c:h val="0.71192325077069185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'1.5 Err Lvl+AP'!$I$3</c:f>
              <c:strCache>
                <c:ptCount val="1"/>
                <c:pt idx="0">
                  <c:v>Low risk b€</c:v>
                </c:pt>
              </c:strCache>
            </c:strRef>
          </c:tx>
          <c:spPr>
            <a:solidFill>
              <a:srgbClr val="CCE0E4"/>
            </a:solidFill>
            <a:ln>
              <a:solidFill>
                <a:sysClr val="window" lastClr="FFFFFF"/>
              </a:solidFill>
            </a:ln>
          </c:spPr>
          <c:invertIfNegative val="0"/>
          <c:cat>
            <c:numRef>
              <c:f>'1.5 Err Lvl+AP'!$C$4:$C$10</c:f>
              <c:numCache>
                <c:formatCode>#,##0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'1.5 Err Lvl+AP'!$I$4:$I$10</c:f>
              <c:numCache>
                <c:formatCode>#,##0.00</c:formatCode>
                <c:ptCount val="5"/>
                <c:pt idx="0">
                  <c:v>53.5</c:v>
                </c:pt>
                <c:pt idx="1">
                  <c:v>59.6</c:v>
                </c:pt>
                <c:pt idx="2">
                  <c:v>59.2</c:v>
                </c:pt>
                <c:pt idx="3">
                  <c:v>60.6</c:v>
                </c:pt>
                <c:pt idx="4">
                  <c:v>52.9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E1-4425-9C42-3DE0F52C9048}"/>
            </c:ext>
          </c:extLst>
        </c:ser>
        <c:ser>
          <c:idx val="0"/>
          <c:order val="1"/>
          <c:tx>
            <c:strRef>
              <c:f>'1.5 Err Lvl+AP'!$J$3</c:f>
              <c:strCache>
                <c:ptCount val="1"/>
                <c:pt idx="0">
                  <c:v>high risk b€</c:v>
                </c:pt>
              </c:strCache>
            </c:strRef>
          </c:tx>
          <c:spPr>
            <a:solidFill>
              <a:srgbClr val="74ADB8"/>
            </a:solidFill>
            <a:ln>
              <a:solidFill>
                <a:sysClr val="window" lastClr="FFFFFF"/>
              </a:solidFill>
            </a:ln>
          </c:spPr>
          <c:invertIfNegative val="0"/>
          <c:cat>
            <c:numRef>
              <c:f>'1.5 Err Lvl+AP'!$C$4:$C$10</c:f>
              <c:numCache>
                <c:formatCode>#,##0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'1.5 Err Lvl+AP'!$J$4:$J$10</c:f>
              <c:numCache>
                <c:formatCode>#,##0.00</c:formatCode>
                <c:ptCount val="5"/>
                <c:pt idx="0">
                  <c:v>46.7</c:v>
                </c:pt>
                <c:pt idx="1">
                  <c:v>61</c:v>
                </c:pt>
                <c:pt idx="2">
                  <c:v>66.900000000000006</c:v>
                </c:pt>
                <c:pt idx="3">
                  <c:v>87.2</c:v>
                </c:pt>
                <c:pt idx="4">
                  <c:v>89.9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E1-4425-9C42-3DE0F52C90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353956448"/>
        <c:axId val="353950216"/>
      </c:barChart>
      <c:catAx>
        <c:axId val="35395644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353950216"/>
        <c:crosses val="autoZero"/>
        <c:auto val="1"/>
        <c:lblAlgn val="ctr"/>
        <c:lblOffset val="100"/>
        <c:noMultiLvlLbl val="0"/>
      </c:catAx>
      <c:valAx>
        <c:axId val="353950216"/>
        <c:scaling>
          <c:orientation val="minMax"/>
          <c:max val="150"/>
        </c:scaling>
        <c:delete val="1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crossAx val="353956448"/>
        <c:crosses val="autoZero"/>
        <c:crossBetween val="between"/>
        <c:majorUnit val="50"/>
      </c:valAx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46400" cy="493634"/>
          </a:xfrm>
          <a:prstGeom prst="rect">
            <a:avLst/>
          </a:prstGeom>
        </p:spPr>
        <p:txBody>
          <a:bodyPr vert="horz" lIns="92098" tIns="46047" rIns="92098" bIns="46047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95" y="4"/>
            <a:ext cx="2946400" cy="493634"/>
          </a:xfrm>
          <a:prstGeom prst="rect">
            <a:avLst/>
          </a:prstGeom>
        </p:spPr>
        <p:txBody>
          <a:bodyPr vert="horz" lIns="92098" tIns="46047" rIns="92098" bIns="46047" rtlCol="0"/>
          <a:lstStyle>
            <a:lvl1pPr algn="r">
              <a:defRPr sz="1200"/>
            </a:lvl1pPr>
          </a:lstStyle>
          <a:p>
            <a:pPr>
              <a:defRPr/>
            </a:pPr>
            <a:fld id="{95B2559B-C338-4C48-8A07-644A07145727}" type="datetimeFigureOut">
              <a:rPr lang="en-GB"/>
              <a:pPr>
                <a:defRPr/>
              </a:pPr>
              <a:t>28/10/2022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377446"/>
            <a:ext cx="2946400" cy="493634"/>
          </a:xfrm>
          <a:prstGeom prst="rect">
            <a:avLst/>
          </a:prstGeom>
        </p:spPr>
        <p:txBody>
          <a:bodyPr vert="horz" lIns="92098" tIns="46047" rIns="92098" bIns="4604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95" y="9377446"/>
            <a:ext cx="2946400" cy="493634"/>
          </a:xfrm>
          <a:prstGeom prst="rect">
            <a:avLst/>
          </a:prstGeom>
        </p:spPr>
        <p:txBody>
          <a:bodyPr vert="horz" lIns="92098" tIns="46047" rIns="92098" bIns="46047" rtlCol="0" anchor="b"/>
          <a:lstStyle>
            <a:lvl1pPr algn="r">
              <a:defRPr sz="1200"/>
            </a:lvl1pPr>
          </a:lstStyle>
          <a:p>
            <a:pPr>
              <a:defRPr/>
            </a:pPr>
            <a:fld id="{0A72D4E2-566B-4811-9DEC-9049334EF7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059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46400" cy="493634"/>
          </a:xfrm>
          <a:prstGeom prst="rect">
            <a:avLst/>
          </a:prstGeom>
        </p:spPr>
        <p:txBody>
          <a:bodyPr vert="horz" lIns="92098" tIns="46047" rIns="92098" bIns="4604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95" y="4"/>
            <a:ext cx="2946400" cy="493634"/>
          </a:xfrm>
          <a:prstGeom prst="rect">
            <a:avLst/>
          </a:prstGeom>
        </p:spPr>
        <p:txBody>
          <a:bodyPr vert="horz" lIns="92098" tIns="46047" rIns="92098" bIns="4604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FA42B9-B6E0-4D49-AF9B-69D5EC832698}" type="datetimeFigureOut">
              <a:rPr lang="en-GB"/>
              <a:pPr>
                <a:defRPr/>
              </a:pPr>
              <a:t>28/10/2022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38188"/>
            <a:ext cx="4943475" cy="370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8" tIns="46047" rIns="92098" bIns="46047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7" y="4688722"/>
            <a:ext cx="5438775" cy="4444287"/>
          </a:xfrm>
          <a:prstGeom prst="rect">
            <a:avLst/>
          </a:prstGeom>
        </p:spPr>
        <p:txBody>
          <a:bodyPr vert="horz" lIns="92098" tIns="46047" rIns="92098" bIns="4604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377446"/>
            <a:ext cx="2946400" cy="493634"/>
          </a:xfrm>
          <a:prstGeom prst="rect">
            <a:avLst/>
          </a:prstGeom>
        </p:spPr>
        <p:txBody>
          <a:bodyPr vert="horz" lIns="92098" tIns="46047" rIns="92098" bIns="4604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95" y="9377446"/>
            <a:ext cx="2946400" cy="493634"/>
          </a:xfrm>
          <a:prstGeom prst="rect">
            <a:avLst/>
          </a:prstGeom>
        </p:spPr>
        <p:txBody>
          <a:bodyPr vert="horz" lIns="92098" tIns="46047" rIns="92098" bIns="4604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27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675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878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897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033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2052000"/>
            <a:ext cx="5220000" cy="864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952000"/>
            <a:ext cx="5220000" cy="936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6000" y="648000"/>
            <a:ext cx="5220000" cy="3603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9B6CB-5509-4A79-BD49-534C1A01638B}" type="datetime1">
              <a:rPr lang="en-GB"/>
              <a:pPr>
                <a:defRPr/>
              </a:pPr>
              <a:t>28/10/2022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Page </a:t>
            </a:r>
            <a:fld id="{F80309B9-2322-4042-AD0A-9D9A8AE7B4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 descr="S:\COS\EXT COMM\Visual Identity\Task B_Logo\Deliverables\All versions\For digital use\Horizontal\JPEG\Hor_Full_Colour_JPG\ECA_Hor_Logo_Colour_Outline_Master__Czech CS 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04" y="2016204"/>
            <a:ext cx="1933200" cy="93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390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679950" y="1609725"/>
            <a:ext cx="38163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76263" y="1609725"/>
            <a:ext cx="38163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2970"/>
            <a:ext cx="8064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368000"/>
            <a:ext cx="3960000" cy="288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00" y="1719312"/>
            <a:ext cx="3960000" cy="453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000" y="1368000"/>
            <a:ext cx="3960000" cy="288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0000" y="1719312"/>
            <a:ext cx="3960000" cy="453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3E20F-0CC3-400C-997D-DF2D5B6CE9A6}" type="datetime1">
              <a:rPr lang="en-GB"/>
              <a:pPr>
                <a:defRPr/>
              </a:pPr>
              <a:t>28/10/2022</a:t>
            </a:fld>
            <a:endParaRPr lang="en-GB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03E4BDF9-1497-4ADD-8399-52B0AD1D09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746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368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76000" y="3834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80000" y="3834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C01A6-9C98-4ED4-888A-564F2C65D29A}" type="datetime1">
              <a:rPr lang="en-GB"/>
              <a:pPr>
                <a:defRPr/>
              </a:pPr>
              <a:t>28/10/2022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3065AE8-0A37-40AE-A40B-3827E2C191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02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679950" y="1557338"/>
            <a:ext cx="3887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679950" y="4019550"/>
            <a:ext cx="3887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76263" y="1557338"/>
            <a:ext cx="38877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76263" y="4019550"/>
            <a:ext cx="38877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576000" y="1710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76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hart Placeholder 10"/>
          <p:cNvSpPr>
            <a:spLocks noGrp="1"/>
          </p:cNvSpPr>
          <p:nvPr>
            <p:ph type="chart" sz="quarter" idx="15"/>
          </p:nvPr>
        </p:nvSpPr>
        <p:spPr>
          <a:xfrm>
            <a:off x="576000" y="4176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76000" y="3834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4680000" y="1710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80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4680000" y="4176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4680000" y="3834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F0B93-AA94-4B45-853C-ADC461020040}" type="datetime1">
              <a:rPr lang="en-GB"/>
              <a:pPr>
                <a:defRPr/>
              </a:pPr>
              <a:t>28/10/2022</a:t>
            </a:fld>
            <a:endParaRPr lang="en-GB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E0FD01F-A2DD-4F9F-9199-CD88EF5142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64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8064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27038" indent="-234950">
              <a:defRPr sz="1400"/>
            </a:lvl2pPr>
            <a:lvl3pPr marL="657225" indent="-228600">
              <a:defRPr sz="1400"/>
            </a:lvl3pPr>
            <a:lvl4pPr marL="874713" indent="-228600">
              <a:defRPr sz="1400"/>
            </a:lvl4pPr>
            <a:lvl5pPr marL="1068388" indent="-180975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76000" y="3744000"/>
            <a:ext cx="8064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27038" indent="-234950">
              <a:defRPr sz="1400"/>
            </a:lvl2pPr>
            <a:lvl3pPr marL="657225" indent="-228600">
              <a:defRPr sz="1400"/>
            </a:lvl3pPr>
            <a:lvl4pPr marL="874713" indent="-228600">
              <a:defRPr sz="1400"/>
            </a:lvl4pPr>
            <a:lvl5pPr marL="1068388" indent="-180975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D0276-2EA1-42D0-92AF-BFAA06042125}" type="datetime1">
              <a:rPr lang="en-GB"/>
              <a:pPr>
                <a:defRPr/>
              </a:pPr>
              <a:t>28/10/2022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DED8AAB-2444-4C44-A334-CD8002CA76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864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7700" indent="-228600">
              <a:defRPr sz="1400"/>
            </a:lvl3pPr>
            <a:lvl4pPr marL="866775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6920" y="1368000"/>
            <a:ext cx="5328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57225" indent="-22860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202EE-5FC5-4597-A55B-E67537A76B32}" type="datetime1">
              <a:rPr lang="en-GB"/>
              <a:pPr>
                <a:defRPr/>
              </a:pPr>
              <a:t>28/10/2022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D379E50D-ED7C-4A6C-94FF-1721718A73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939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48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358775" indent="-174625">
              <a:defRPr sz="1400"/>
            </a:lvl2pPr>
            <a:lvl3pPr marL="647700" indent="-228600">
              <a:defRPr sz="1400"/>
            </a:lvl3pPr>
            <a:lvl4pPr marL="866775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76000" y="1367999"/>
            <a:ext cx="5328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358775" indent="-174625">
              <a:defRPr sz="1400"/>
            </a:lvl2pPr>
            <a:lvl3pPr marL="657225" indent="-22860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6577B-7E2F-47D6-9365-25B8743BD918}" type="datetime1">
              <a:rPr lang="en-GB"/>
              <a:pPr>
                <a:defRPr/>
              </a:pPr>
              <a:t>28/10/2022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066440BB-5FC2-4922-ACD8-0F6D24EB16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324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679950" y="1557338"/>
            <a:ext cx="39608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679950" y="4019550"/>
            <a:ext cx="39608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3960000" cy="471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4680000" y="17028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80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4680000" y="4169064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4680000" y="3833752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6102-4014-4E06-8E20-26D4269E43FB}" type="datetime1">
              <a:rPr lang="en-GB"/>
              <a:pPr>
                <a:defRPr/>
              </a:pPr>
              <a:t>28/10/2022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6840538" y="6423025"/>
            <a:ext cx="1800225" cy="250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6E6EAB5A-2521-42AD-8625-A3AB19F43D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260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ext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311525" y="1557338"/>
            <a:ext cx="53292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311525" y="4019550"/>
            <a:ext cx="53292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2592000" cy="4716000"/>
          </a:xfrm>
        </p:spPr>
        <p:txBody>
          <a:bodyPr>
            <a:normAutofit/>
          </a:bodyPr>
          <a:lstStyle>
            <a:lvl1pPr>
              <a:defRPr sz="1400"/>
            </a:lvl1pPr>
            <a:lvl2pPr marL="444500" indent="-166688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3312000" y="1702800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3312000" y="1368000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3312000" y="4169064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3312000" y="3833752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21D6-88D5-4577-BB66-47AFF5296C14}" type="datetime1">
              <a:rPr lang="en-GB"/>
              <a:pPr>
                <a:defRPr/>
              </a:pPr>
              <a:t>28/10/2022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95C5407-E8FA-4A53-84CB-895E3A38E7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294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ext and Two Charts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576263" y="1557338"/>
            <a:ext cx="53276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76263" y="4019550"/>
            <a:ext cx="53276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8000" y="1368000"/>
            <a:ext cx="2592000" cy="4716000"/>
          </a:xfrm>
        </p:spPr>
        <p:txBody>
          <a:bodyPr>
            <a:normAutofit/>
          </a:bodyPr>
          <a:lstStyle>
            <a:lvl1pPr>
              <a:defRPr sz="1400"/>
            </a:lvl1pPr>
            <a:lvl2pPr marL="444500" indent="-166688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576000" y="1702800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576000" y="1368000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576000" y="4169064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576000" y="3833752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6F06-3EC0-4534-A83E-5C6222BE4ACA}" type="datetime1">
              <a:rPr lang="en-GB"/>
              <a:pPr>
                <a:defRPr/>
              </a:pPr>
              <a:t>28/10/2022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98B0772-CD6B-4C54-BC1A-5ED40EDF8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288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312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048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6D09-48C7-4BD3-BFA8-13D32E665D0C}" type="datetime1">
              <a:rPr lang="en-GB"/>
              <a:pPr>
                <a:defRPr/>
              </a:pPr>
              <a:t>28/10/2022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98676E4A-172E-4D24-9C08-5C42B3B491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628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1"/>
          <p:cNvGrpSpPr>
            <a:grpSpLocks/>
          </p:cNvGrpSpPr>
          <p:nvPr userDrawn="1"/>
        </p:nvGrpSpPr>
        <p:grpSpPr bwMode="auto">
          <a:xfrm>
            <a:off x="576263" y="4508500"/>
            <a:ext cx="2008187" cy="900113"/>
            <a:chOff x="116601" y="5744680"/>
            <a:chExt cx="2088000" cy="936000"/>
          </a:xfrm>
        </p:grpSpPr>
        <p:sp>
          <p:nvSpPr>
            <p:cNvPr id="7" name="Rectangle 6"/>
            <p:cNvSpPr/>
            <p:nvPr/>
          </p:nvSpPr>
          <p:spPr>
            <a:xfrm>
              <a:off x="116601" y="5744680"/>
              <a:ext cx="2088000" cy="9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8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65" y="5780680"/>
              <a:ext cx="1784072" cy="8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2052000"/>
            <a:ext cx="8064000" cy="864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952000"/>
            <a:ext cx="4032000" cy="936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6000" y="648000"/>
            <a:ext cx="8064000" cy="3603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3E2AC-CCA3-4020-BAA8-22BAB9A83A29}" type="datetime1">
              <a:rPr lang="en-GB"/>
              <a:pPr>
                <a:defRPr/>
              </a:pPr>
              <a:t>28/10/2022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74162547-A0C9-4700-845F-04698929466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871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628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680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6732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168C7-A0A7-4AA5-B718-8020B902FD26}" type="datetime1">
              <a:rPr lang="en-GB"/>
              <a:pPr>
                <a:defRPr/>
              </a:pPr>
              <a:t>28/10/2022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71D37A32-B700-468E-B85B-F01775F2FD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367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3312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6048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576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3312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6048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8FA27-3F81-4F9A-BAE1-2BBAB081F143}" type="datetime1">
              <a:rPr lang="en-GB"/>
              <a:pPr>
                <a:defRPr/>
              </a:pPr>
              <a:t>28/10/2022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F636F35-799B-43EC-8DDA-893F75FCE5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903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262808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8016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673224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57600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62808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468016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673224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DDB94-BAA4-436B-A082-DCE41C76E5EB}" type="datetime1">
              <a:rPr lang="en-GB"/>
              <a:pPr>
                <a:defRPr/>
              </a:pPr>
              <a:t>28/10/2022</a:t>
            </a:fld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BFA9D773-7393-4D07-BE71-E70C3067E4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759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9"/>
          <p:cNvGrpSpPr>
            <a:grpSpLocks/>
          </p:cNvGrpSpPr>
          <p:nvPr userDrawn="1"/>
        </p:nvGrpSpPr>
        <p:grpSpPr bwMode="auto">
          <a:xfrm>
            <a:off x="576263" y="2447925"/>
            <a:ext cx="8064500" cy="0"/>
            <a:chOff x="576000" y="2448499"/>
            <a:chExt cx="8064000" cy="0"/>
          </a:xfrm>
        </p:grpSpPr>
        <p:cxnSp>
          <p:nvCxnSpPr>
            <p:cNvPr id="39" name="Straight Connector 38"/>
            <p:cNvCxnSpPr/>
            <p:nvPr userDrawn="1"/>
          </p:nvCxnSpPr>
          <p:spPr>
            <a:xfrm>
              <a:off x="57600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262851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467943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673194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oup 15"/>
          <p:cNvGrpSpPr>
            <a:grpSpLocks/>
          </p:cNvGrpSpPr>
          <p:nvPr userDrawn="1"/>
        </p:nvGrpSpPr>
        <p:grpSpPr bwMode="auto">
          <a:xfrm>
            <a:off x="582613" y="4924425"/>
            <a:ext cx="8064500" cy="0"/>
            <a:chOff x="576000" y="2448499"/>
            <a:chExt cx="8064000" cy="0"/>
          </a:xfrm>
        </p:grpSpPr>
        <p:cxnSp>
          <p:nvCxnSpPr>
            <p:cNvPr id="44" name="Straight Connector 43"/>
            <p:cNvCxnSpPr/>
            <p:nvPr userDrawn="1"/>
          </p:nvCxnSpPr>
          <p:spPr>
            <a:xfrm>
              <a:off x="57600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262851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467943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673194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576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6732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4680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2628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576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2628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4680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6732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297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>
              <a:spcBef>
                <a:spcPts val="0"/>
              </a:spcBef>
              <a:defRPr sz="1000"/>
            </a:lvl2pPr>
            <a:lvl3pPr marL="573088" indent="-187325">
              <a:spcBef>
                <a:spcPts val="0"/>
              </a:spcBef>
              <a:defRPr sz="1000"/>
            </a:lvl3pPr>
            <a:lvl4pPr marL="717550" indent="-131763">
              <a:spcBef>
                <a:spcPts val="0"/>
              </a:spcBef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2628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80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6732000" y="2673419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576000" y="5143640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tabLst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628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4680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6732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76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732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4680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628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576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2628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4672246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6732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3"/>
          <p:cNvSpPr>
            <a:spLocks noGrp="1"/>
          </p:cNvSpPr>
          <p:nvPr>
            <p:ph type="dt" sz="half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0776B-34DB-4725-8440-71B74B79253E}" type="datetime1">
              <a:rPr lang="en-GB"/>
              <a:pPr>
                <a:defRPr/>
              </a:pPr>
              <a:t>28/10/2022</a:t>
            </a:fld>
            <a:endParaRPr lang="en-GB"/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3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38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47E85A5-A260-47A3-9A59-6771850C53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765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55D67-819C-4889-923B-FE90162B25B9}" type="datetime1">
              <a:rPr lang="en-GB"/>
              <a:pPr>
                <a:defRPr/>
              </a:pPr>
              <a:t>28/10/2022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42E0AB9-A97A-48D3-82AE-A9E0D75ABD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20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481013" y="0"/>
            <a:ext cx="4140200" cy="6308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3960000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000" y="2205038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6000" y="2492896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76000" y="2852936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76000" y="3124050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76000" y="3514774"/>
            <a:ext cx="3960000" cy="18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46046-D967-486E-8C15-D9DE921E43A2}" type="datetime1">
              <a:rPr lang="en-GB"/>
              <a:pPr>
                <a:defRPr/>
              </a:pPr>
              <a:t>28/10/2022</a:t>
            </a:fld>
            <a:endParaRPr lang="en-GB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9577961-E76D-4440-9DB7-93B1CE6D03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8" name="Picture 3" descr="S:\COS\EXT COMM\Visual Identity\Task B_Logo\Deliverables\All versions\For digital use\Vertical\JPEG\Ver_Full_Colour_JPG\ECA_Ver_Logo_Colour_Outline_Master__Czech.jpg"/>
          <p:cNvPicPr preferRelativeResize="0"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" y="5314773"/>
            <a:ext cx="755640" cy="99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90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000" y="2205038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6000" y="2492896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76000" y="2852936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76000" y="3124050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76000" y="3514774"/>
            <a:ext cx="4043363" cy="2736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1ED92-1956-47AA-9C30-0D3E36FAAD58}" type="datetime1">
              <a:rPr lang="en-GB"/>
              <a:pPr>
                <a:defRPr/>
              </a:pPr>
              <a:t>28/10/2022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CC0C0350-E5EB-413E-AE2F-EFE9E53D94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167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347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785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6" r="-4996"/>
          <a:stretch>
            <a:fillRect/>
          </a:stretch>
        </p:blipFill>
        <p:spPr bwMode="auto">
          <a:xfrm>
            <a:off x="7135813" y="6021388"/>
            <a:ext cx="1617662" cy="712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E96B0-E0E4-4EC9-9EFC-A1153608B0B4}" type="datetime1">
              <a:rPr lang="en-GB"/>
              <a:pPr>
                <a:defRPr/>
              </a:pPr>
              <a:t>28/10/2022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D8E204E0-9E24-48F9-8DF7-90B6D1D999C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810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952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298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701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416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286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7893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5240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587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0935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2052000"/>
            <a:ext cx="5220000" cy="864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952000"/>
            <a:ext cx="5220000" cy="936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6000" y="648000"/>
            <a:ext cx="5220000" cy="3603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E3010-65E0-41BA-A04A-3A7DF36A9BC8}" type="datetime1">
              <a:rPr lang="en-GB" smtClean="0"/>
              <a:t>28/10/2022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F80309B9-2322-4042-AD0A-9D9A8AE7B4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4" descr="S:\COS\EXT COMM\Visual Identity\Task B_Logo\Deliverables\All versions\For digital use\Horizontal\JPEG\Hor_Full_Colour_JPG\ECA_Hor_Logo_Colour_Outline_Master__Czech CS .jpg"/>
          <p:cNvPicPr preferRelativeResize="0"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005013"/>
            <a:ext cx="2389187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62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30526-3B73-4075-8092-247644B6AE3E}" type="datetime1">
              <a:rPr lang="en-GB"/>
              <a:pPr>
                <a:defRPr/>
              </a:pPr>
              <a:t>28/10/2022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574D94B5-E072-4700-83C9-BFD6191A20E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3437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2052000"/>
            <a:ext cx="8064000" cy="864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952000"/>
            <a:ext cx="4032000" cy="936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6000" y="648000"/>
            <a:ext cx="8064000" cy="3603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A1327-C08B-4CFC-88EF-36D4EA5DE71A}" type="datetime1">
              <a:rPr lang="en-GB" smtClean="0"/>
              <a:t>28/10/2022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74162547-A0C9-4700-845F-04698929466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3" name="Picture 3" descr="S:\COS\EXT COMM\Visual Identity\Task B_Logo\Deliverables\All versions\For digital use\Horizontal\JPEG\Hor_Full_Colour_JPG\ECA_Hor_Logo_Colour_Outline_Master__Czech CS .jpg"/>
          <p:cNvPicPr preferRelativeResize="0"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06913"/>
            <a:ext cx="218916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3507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Whit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S:\COS\EXT COMM\Visual Identity\Task B_Logo\Deliverables\All versions\For digital use\Horizontal\JPEG\Hor_Full_Colour_JPG\ECA_Hor_Logo_Colour_Outline_Master__Czech CS .jpg"/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022975"/>
            <a:ext cx="176053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0211C-5D8A-4A86-AEEE-556F96898D58}" type="datetime1">
              <a:rPr lang="en-GB" smtClean="0"/>
              <a:t>28/10/2022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Slide</a:t>
            </a:r>
            <a:fld id="{D8E204E0-9E24-48F9-8DF7-90B6D1D999C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4745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99B8B-DBEA-43C4-A475-DE582613FF78}" type="datetime1">
              <a:rPr lang="en-GB" smtClean="0"/>
              <a:t>28/10/2022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574D94B5-E072-4700-83C9-BFD6191A20E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410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0" y="0"/>
            <a:ext cx="10260013" cy="6858000"/>
            <a:chOff x="0" y="0"/>
            <a:chExt cx="10260632" cy="6858000"/>
          </a:xfrm>
        </p:grpSpPr>
        <p:pic>
          <p:nvPicPr>
            <p:cNvPr id="5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" r="781" b="-2"/>
            <a:stretch>
              <a:fillRect/>
            </a:stretch>
          </p:blipFill>
          <p:spPr bwMode="auto">
            <a:xfrm>
              <a:off x="1116632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 userDrawn="1"/>
          </p:nvSpPr>
          <p:spPr>
            <a:xfrm>
              <a:off x="0" y="0"/>
              <a:ext cx="2267087" cy="6858000"/>
            </a:xfrm>
            <a:prstGeom prst="rect">
              <a:avLst/>
            </a:prstGeom>
            <a:solidFill>
              <a:srgbClr val="00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3B376-B955-4334-A6D4-205302469677}" type="datetime1">
              <a:rPr lang="en-GB" smtClean="0"/>
              <a:t>28/10/2022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2A856954-1499-48C7-8D5E-8C959730D56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07393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8232A-CC3A-409A-9BEF-68E5E5A5A3A9}" type="datetime1">
              <a:rPr lang="en-GB" smtClean="0"/>
              <a:t>28/10/2022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219CD234-DE79-4A9B-A757-D007C096C6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998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239" y="404813"/>
            <a:ext cx="8064500" cy="431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2016000"/>
            <a:ext cx="8064000" cy="424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6000" y="1368000"/>
            <a:ext cx="8064500" cy="288000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6000" y="1700840"/>
            <a:ext cx="8064500" cy="2880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9CD11-308D-4D7F-80E3-6559288DA207}" type="datetime1">
              <a:rPr lang="en-GB" smtClean="0"/>
              <a:t>28/10/2022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Slide</a:t>
            </a:r>
            <a:fld id="{2ADAF973-9307-41EF-A5E3-7F5D4FC7FB1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957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943" y="404813"/>
            <a:ext cx="8064500" cy="431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3" y="1268760"/>
            <a:ext cx="8064500" cy="499551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16343-420D-4181-9512-13570DBE20FE}" type="datetime1">
              <a:rPr lang="en-GB" smtClean="0"/>
              <a:t>28/10/2022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A8076D91-874E-4C7B-B6EB-82F7F4C1C5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208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12" y="404613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268760"/>
            <a:ext cx="3960000" cy="4995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268760"/>
            <a:ext cx="3960000" cy="4995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B0886-672B-4C2A-A2FD-85F113D44A64}" type="datetime1">
              <a:rPr lang="en-GB" smtClean="0"/>
              <a:t>28/10/2022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C78CAF34-5ABE-49DC-92EF-B8501D3BA4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5744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679950" y="1609725"/>
            <a:ext cx="38163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76263" y="1609725"/>
            <a:ext cx="38163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2970"/>
            <a:ext cx="8064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368000"/>
            <a:ext cx="3960000" cy="288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00" y="1719312"/>
            <a:ext cx="3960000" cy="453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000" y="1368000"/>
            <a:ext cx="3960000" cy="288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0000" y="1719312"/>
            <a:ext cx="3960000" cy="453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59D08-D894-4874-A75C-1F4DB6073F52}" type="datetime1">
              <a:rPr lang="en-GB" smtClean="0"/>
              <a:t>28/10/2022</a:t>
            </a:fld>
            <a:endParaRPr lang="en-GB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03E4BDF9-1497-4ADD-8399-52B0AD1D09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043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368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76000" y="3834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80000" y="3834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03FF7-A219-40ED-97E4-49FAE2FBA344}" type="datetime1">
              <a:rPr lang="en-GB" smtClean="0"/>
              <a:t>28/10/2022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3065AE8-0A37-40AE-A40B-3827E2C191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02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0" y="0"/>
            <a:ext cx="10260013" cy="6858000"/>
            <a:chOff x="0" y="0"/>
            <a:chExt cx="10260632" cy="6858000"/>
          </a:xfrm>
        </p:grpSpPr>
        <p:pic>
          <p:nvPicPr>
            <p:cNvPr id="5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" r="781" b="-2"/>
            <a:stretch>
              <a:fillRect/>
            </a:stretch>
          </p:blipFill>
          <p:spPr bwMode="auto">
            <a:xfrm>
              <a:off x="1116632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 userDrawn="1"/>
          </p:nvSpPr>
          <p:spPr>
            <a:xfrm>
              <a:off x="0" y="0"/>
              <a:ext cx="2267087" cy="6858000"/>
            </a:xfrm>
            <a:prstGeom prst="rect">
              <a:avLst/>
            </a:prstGeom>
            <a:solidFill>
              <a:srgbClr val="00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F1BFB-3283-49B3-9CD0-16C4A17CA211}" type="datetime1">
              <a:rPr lang="en-GB"/>
              <a:pPr>
                <a:defRPr/>
              </a:pPr>
              <a:t>28/10/2022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2A856954-1499-48C7-8D5E-8C959730D56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3940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679950" y="1557338"/>
            <a:ext cx="3887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679950" y="4019550"/>
            <a:ext cx="3887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76263" y="1557338"/>
            <a:ext cx="38877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76263" y="4019550"/>
            <a:ext cx="38877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576000" y="1710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76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hart Placeholder 10"/>
          <p:cNvSpPr>
            <a:spLocks noGrp="1"/>
          </p:cNvSpPr>
          <p:nvPr>
            <p:ph type="chart" sz="quarter" idx="15"/>
          </p:nvPr>
        </p:nvSpPr>
        <p:spPr>
          <a:xfrm>
            <a:off x="576000" y="4176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76000" y="3834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4680000" y="1710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80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4680000" y="4176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4680000" y="3834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10EB5-197D-4DB0-8D14-24D6EB97EB24}" type="datetime1">
              <a:rPr lang="en-GB" smtClean="0"/>
              <a:t>28/10/2022</a:t>
            </a:fld>
            <a:endParaRPr lang="en-GB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E0FD01F-A2DD-4F9F-9199-CD88EF5142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49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8064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27038" indent="-234950">
              <a:defRPr sz="1400"/>
            </a:lvl2pPr>
            <a:lvl3pPr marL="657225" indent="-228600">
              <a:defRPr sz="1400"/>
            </a:lvl3pPr>
            <a:lvl4pPr marL="874713" indent="-228600">
              <a:defRPr sz="1400"/>
            </a:lvl4pPr>
            <a:lvl5pPr marL="1068388" indent="-180975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76000" y="3744000"/>
            <a:ext cx="8064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27038" indent="-234950">
              <a:defRPr sz="1400"/>
            </a:lvl2pPr>
            <a:lvl3pPr marL="657225" indent="-228600">
              <a:defRPr sz="1400"/>
            </a:lvl3pPr>
            <a:lvl4pPr marL="874713" indent="-228600">
              <a:defRPr sz="1400"/>
            </a:lvl4pPr>
            <a:lvl5pPr marL="1068388" indent="-180975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4E813-6CBD-4CD1-8584-0E9418529A1D}" type="datetime1">
              <a:rPr lang="en-GB" smtClean="0"/>
              <a:t>28/10/2022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DED8AAB-2444-4C44-A334-CD8002CA76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668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7700" indent="-228600">
              <a:defRPr sz="1400"/>
            </a:lvl3pPr>
            <a:lvl4pPr marL="866775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6920" y="1368000"/>
            <a:ext cx="5328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57225" indent="-22860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2D145-8C09-48A2-8262-E91C7EAD667B}" type="datetime1">
              <a:rPr lang="en-GB" smtClean="0"/>
              <a:t>28/10/2022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D379E50D-ED7C-4A6C-94FF-1721718A73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7782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48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358775" indent="-174625">
              <a:defRPr sz="1400"/>
            </a:lvl2pPr>
            <a:lvl3pPr marL="647700" indent="-228600">
              <a:defRPr sz="1400"/>
            </a:lvl3pPr>
            <a:lvl4pPr marL="866775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76000" y="1367999"/>
            <a:ext cx="5328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358775" indent="-174625">
              <a:defRPr sz="1400"/>
            </a:lvl2pPr>
            <a:lvl3pPr marL="657225" indent="-22860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315CF-B0E8-4F38-AFAE-62DE6B4BECF4}" type="datetime1">
              <a:rPr lang="en-GB" smtClean="0"/>
              <a:t>28/10/2022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066440BB-5FC2-4922-ACD8-0F6D24EB16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50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679950" y="1557338"/>
            <a:ext cx="39608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679950" y="4019550"/>
            <a:ext cx="39608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3960000" cy="471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4680000" y="17028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80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4680000" y="4169064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4680000" y="3833752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4FB22-2198-4009-A6CC-7F2B19B0CAB0}" type="datetime1">
              <a:rPr lang="en-GB" smtClean="0"/>
              <a:t>28/10/2022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6840538" y="6423025"/>
            <a:ext cx="1800225" cy="250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6E6EAB5A-2521-42AD-8625-A3AB19F43D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7526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ext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311525" y="1557338"/>
            <a:ext cx="53292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311525" y="4019550"/>
            <a:ext cx="53292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2592000" cy="4716000"/>
          </a:xfrm>
        </p:spPr>
        <p:txBody>
          <a:bodyPr>
            <a:normAutofit/>
          </a:bodyPr>
          <a:lstStyle>
            <a:lvl1pPr>
              <a:defRPr sz="1400"/>
            </a:lvl1pPr>
            <a:lvl2pPr marL="444500" indent="-166688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3312000" y="1702800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3312000" y="1368000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3312000" y="4169064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3312000" y="3833752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EDF63-4775-4178-9537-E746218FB31B}" type="datetime1">
              <a:rPr lang="en-GB" smtClean="0"/>
              <a:t>28/10/2022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95C5407-E8FA-4A53-84CB-895E3A38E7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5808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ext and Two Charts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576263" y="1557338"/>
            <a:ext cx="53276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76263" y="4019550"/>
            <a:ext cx="53276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8000" y="1368000"/>
            <a:ext cx="2592000" cy="4716000"/>
          </a:xfrm>
        </p:spPr>
        <p:txBody>
          <a:bodyPr>
            <a:normAutofit/>
          </a:bodyPr>
          <a:lstStyle>
            <a:lvl1pPr>
              <a:defRPr sz="1400"/>
            </a:lvl1pPr>
            <a:lvl2pPr marL="444500" indent="-166688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576000" y="1702800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576000" y="1368000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576000" y="4169064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576000" y="3833752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519D9-1170-42FF-BC59-379F02C355F4}" type="datetime1">
              <a:rPr lang="en-GB" smtClean="0"/>
              <a:t>28/10/2022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98B0772-CD6B-4C54-BC1A-5ED40EDF8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223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312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048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9705-2C6B-4F5C-AF8D-7CDA5461FD63}" type="datetime1">
              <a:rPr lang="en-GB" smtClean="0"/>
              <a:t>28/10/2022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98676E4A-172E-4D24-9C08-5C42B3B491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21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628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680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6732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295F8-2423-4493-8B6B-9439A710F483}" type="datetime1">
              <a:rPr lang="en-GB" smtClean="0"/>
              <a:t>28/10/2022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71D37A32-B700-468E-B85B-F01775F2FD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963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3312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6048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576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3312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6048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CFBF1-EAD7-4BE0-8CFB-8394155EA77C}" type="datetime1">
              <a:rPr lang="en-GB" smtClean="0"/>
              <a:t>28/10/2022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F636F35-799B-43EC-8DDA-893F75FCE5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458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FA8BA-38D8-489C-8B14-EB764B568B1C}" type="datetime1">
              <a:rPr lang="en-GB"/>
              <a:pPr>
                <a:defRPr/>
              </a:pPr>
              <a:t>28/10/2022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219CD234-DE79-4A9B-A757-D007C096C6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729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262808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8016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673224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57600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62808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468016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673224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30EEE-1A4F-478F-B03E-FB92B96E94E1}" type="datetime1">
              <a:rPr lang="en-GB" smtClean="0"/>
              <a:t>28/10/2022</a:t>
            </a:fld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BFA9D773-7393-4D07-BE71-E70C3067E4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1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9"/>
          <p:cNvGrpSpPr>
            <a:grpSpLocks/>
          </p:cNvGrpSpPr>
          <p:nvPr userDrawn="1"/>
        </p:nvGrpSpPr>
        <p:grpSpPr bwMode="auto">
          <a:xfrm>
            <a:off x="576263" y="2447925"/>
            <a:ext cx="8064500" cy="0"/>
            <a:chOff x="576000" y="2448499"/>
            <a:chExt cx="8064000" cy="0"/>
          </a:xfrm>
        </p:grpSpPr>
        <p:cxnSp>
          <p:nvCxnSpPr>
            <p:cNvPr id="39" name="Straight Connector 38"/>
            <p:cNvCxnSpPr/>
            <p:nvPr userDrawn="1"/>
          </p:nvCxnSpPr>
          <p:spPr>
            <a:xfrm>
              <a:off x="57600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262851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467943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673194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oup 15"/>
          <p:cNvGrpSpPr>
            <a:grpSpLocks/>
          </p:cNvGrpSpPr>
          <p:nvPr userDrawn="1"/>
        </p:nvGrpSpPr>
        <p:grpSpPr bwMode="auto">
          <a:xfrm>
            <a:off x="582613" y="4924425"/>
            <a:ext cx="8064500" cy="0"/>
            <a:chOff x="576000" y="2448499"/>
            <a:chExt cx="8064000" cy="0"/>
          </a:xfrm>
        </p:grpSpPr>
        <p:cxnSp>
          <p:nvCxnSpPr>
            <p:cNvPr id="44" name="Straight Connector 43"/>
            <p:cNvCxnSpPr/>
            <p:nvPr userDrawn="1"/>
          </p:nvCxnSpPr>
          <p:spPr>
            <a:xfrm>
              <a:off x="57600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262851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467943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673194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576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6732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4680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2628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576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2628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4680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6732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297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>
              <a:spcBef>
                <a:spcPts val="0"/>
              </a:spcBef>
              <a:defRPr sz="1000"/>
            </a:lvl2pPr>
            <a:lvl3pPr marL="573088" indent="-187325">
              <a:spcBef>
                <a:spcPts val="0"/>
              </a:spcBef>
              <a:defRPr sz="1000"/>
            </a:lvl3pPr>
            <a:lvl4pPr marL="717550" indent="-131763">
              <a:spcBef>
                <a:spcPts val="0"/>
              </a:spcBef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2628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80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6732000" y="2673419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576000" y="5143640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tabLst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628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4680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6732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76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732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4680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628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576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2628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4672246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6732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3"/>
          <p:cNvSpPr>
            <a:spLocks noGrp="1"/>
          </p:cNvSpPr>
          <p:nvPr>
            <p:ph type="dt" sz="half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7D991-76B8-45F6-AF40-5CADB3F6EBB9}" type="datetime1">
              <a:rPr lang="en-GB" smtClean="0"/>
              <a:t>28/10/2022</a:t>
            </a:fld>
            <a:endParaRPr lang="en-GB"/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3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47E85A5-A260-47A3-9A59-6771850C53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524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25EC3-F251-4B37-A959-3EEBB587FCC6}" type="datetime1">
              <a:rPr lang="en-GB" smtClean="0"/>
              <a:t>28/10/2022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42E0AB9-A97A-48D3-82AE-A9E0D75ABD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44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481013" y="0"/>
            <a:ext cx="4140200" cy="6308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3960000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000" y="2205038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6000" y="2492896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76000" y="2852936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76000" y="3124050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76000" y="3514774"/>
            <a:ext cx="3960000" cy="18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F71BF-EFD3-4658-A863-1BB1EB03B159}" type="datetime1">
              <a:rPr lang="en-GB" smtClean="0"/>
              <a:t>28/10/2022</a:t>
            </a:fld>
            <a:endParaRPr lang="en-GB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9577961-E76D-4440-9DB7-93B1CE6D03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8" name="Picture 3" descr="S:\COS\EXT COMM\Visual Identity\Task B_Logo\Deliverables\All versions\For digital use\Vertical\JPEG\Ver_Full_Colour_JPG\ECA_Ver_Logo_Colour_Outline_Master__Czech.jpg"/>
          <p:cNvPicPr preferRelativeResize="0"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5216525"/>
            <a:ext cx="79216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433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000" y="2205038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6000" y="2492896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76000" y="2852936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76000" y="3124050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76000" y="3514774"/>
            <a:ext cx="4043363" cy="2736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0DEBB-1CFA-4D4C-BFE7-09EF5E948B22}" type="datetime1">
              <a:rPr lang="en-GB" smtClean="0"/>
              <a:t>28/10/2022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CC0C0350-E5EB-413E-AE2F-EFE9E53D94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112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31383-1799-4FA9-B73E-2CEAA217AD8D}" type="datetimeFigureOut">
              <a:rPr lang="en-GB"/>
              <a:pPr>
                <a:defRPr/>
              </a:pPr>
              <a:t>28/10/2022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F8711-528D-4B21-8D55-F73420EB05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059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239" y="404813"/>
            <a:ext cx="8064500" cy="431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2016000"/>
            <a:ext cx="8064000" cy="424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6000" y="1368000"/>
            <a:ext cx="8064500" cy="288000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6000" y="1700840"/>
            <a:ext cx="8064500" cy="2880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2F225-7BE9-45EC-BF60-C0B66CAA6F75}" type="datetime1">
              <a:rPr lang="en-GB"/>
              <a:pPr>
                <a:defRPr/>
              </a:pPr>
              <a:t>28/10/2022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2ADAF973-9307-41EF-A5E3-7F5D4FC7FB1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937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943" y="404813"/>
            <a:ext cx="8064500" cy="431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3" y="1268760"/>
            <a:ext cx="8064500" cy="499551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02FA7-26AF-47A2-B570-ECCE907AFBA3}" type="datetime1">
              <a:rPr lang="en-GB"/>
              <a:pPr>
                <a:defRPr/>
              </a:pPr>
              <a:t>28/10/2022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44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12" y="404613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268760"/>
            <a:ext cx="3960000" cy="4995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268760"/>
            <a:ext cx="3960000" cy="4995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67520-C67A-489B-817A-C29F3322B1D1}" type="datetime1">
              <a:rPr lang="en-GB"/>
              <a:pPr>
                <a:defRPr/>
              </a:pPr>
              <a:t>28/10/2022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C78CAF34-5ABE-49DC-92EF-B8501D3BA4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36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7" t="13316" r="1427" b="53680"/>
          <a:stretch>
            <a:fillRect/>
          </a:stretch>
        </p:blipFill>
        <p:spPr bwMode="auto">
          <a:xfrm>
            <a:off x="7164388" y="6018213"/>
            <a:ext cx="1979612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576263" y="6543675"/>
            <a:ext cx="673258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76263" y="452438"/>
            <a:ext cx="8064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6263" y="1368425"/>
            <a:ext cx="80645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439863" y="6583363"/>
            <a:ext cx="1079500" cy="18415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88E4B0-A9FA-43A9-AADD-798E1013C76F}" type="datetime1">
              <a:rPr lang="en-GB"/>
              <a:pPr>
                <a:defRPr/>
              </a:pPr>
              <a:t>28/10/2022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2700338" y="6583363"/>
            <a:ext cx="1079500" cy="18415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10" name="Picture 3" descr="S:\COS\EXT COMM\Visual Identity\Task B_Logo\Deliverables\All versions\For digital use\Horizontal\JPEG\Hor_Full_Colour_JPG\ECA_Hor_Logo_Colour_Outline_Master__Czech CS .jpg"/>
          <p:cNvPicPr preferRelativeResize="0">
            <a:picLocks noChangeArrowheads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30938"/>
            <a:ext cx="137953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13" r:id="rId7"/>
    <p:sldLayoutId id="2147484014" r:id="rId8"/>
    <p:sldLayoutId id="2147484015" r:id="rId9"/>
    <p:sldLayoutId id="2147484032" r:id="rId10"/>
    <p:sldLayoutId id="2147484016" r:id="rId11"/>
    <p:sldLayoutId id="2147484033" r:id="rId12"/>
    <p:sldLayoutId id="2147484017" r:id="rId13"/>
    <p:sldLayoutId id="2147484018" r:id="rId14"/>
    <p:sldLayoutId id="2147484019" r:id="rId15"/>
    <p:sldLayoutId id="2147484034" r:id="rId16"/>
    <p:sldLayoutId id="2147484035" r:id="rId17"/>
    <p:sldLayoutId id="2147484036" r:id="rId18"/>
    <p:sldLayoutId id="2147484020" r:id="rId19"/>
    <p:sldLayoutId id="2147484021" r:id="rId20"/>
    <p:sldLayoutId id="2147484022" r:id="rId21"/>
    <p:sldLayoutId id="2147484023" r:id="rId22"/>
    <p:sldLayoutId id="2147484037" r:id="rId23"/>
    <p:sldLayoutId id="2147484024" r:id="rId24"/>
    <p:sldLayoutId id="2147484038" r:id="rId25"/>
    <p:sldLayoutId id="2147484025" r:id="rId2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9pPr>
    </p:titleStyle>
    <p:bodyStyle>
      <a:lvl1pPr marL="265113" indent="-26511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1pPr>
      <a:lvl2pPr marL="512763" indent="-234950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3pPr>
      <a:lvl4pPr marL="993775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4pPr>
      <a:lvl5pPr marL="12192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0F947-33F5-4963-A358-AD8ED11AC6B3}" type="datetimeFigureOut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34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7" t="13316" r="1427" b="53680"/>
          <a:stretch>
            <a:fillRect/>
          </a:stretch>
        </p:blipFill>
        <p:spPr bwMode="auto">
          <a:xfrm>
            <a:off x="7164388" y="6018213"/>
            <a:ext cx="1979612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576263" y="6543675"/>
            <a:ext cx="673258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76263" y="452438"/>
            <a:ext cx="8064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6263" y="1368425"/>
            <a:ext cx="80645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439863" y="6583363"/>
            <a:ext cx="1079500" cy="18415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DEF99A-74B3-4318-BAC1-E9D960172CE6}" type="datetime1">
              <a:rPr lang="en-GB" smtClean="0"/>
              <a:t>28/10/2022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2700338" y="6583363"/>
            <a:ext cx="1079500" cy="18415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3F05591A-8D7D-41D3-B110-C4D78D67E6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" name="Picture 3" descr="S:\COS\EXT COMM\Visual Identity\Task B_Logo\Deliverables\All versions\For digital use\Horizontal\JPEG\Hor_Full_Colour_JPG\ECA_Hor_Logo_Colour_Outline_Master__Czech CS .jpg"/>
          <p:cNvPicPr preferRelativeResize="0">
            <a:picLocks noChangeArrowheads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30938"/>
            <a:ext cx="137953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2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68" r:id="rId15"/>
    <p:sldLayoutId id="2147484069" r:id="rId16"/>
    <p:sldLayoutId id="2147484070" r:id="rId17"/>
    <p:sldLayoutId id="2147484071" r:id="rId18"/>
    <p:sldLayoutId id="2147484072" r:id="rId19"/>
    <p:sldLayoutId id="2147484073" r:id="rId20"/>
    <p:sldLayoutId id="2147484074" r:id="rId21"/>
    <p:sldLayoutId id="2147484075" r:id="rId22"/>
    <p:sldLayoutId id="2147484076" r:id="rId23"/>
    <p:sldLayoutId id="2147484077" r:id="rId24"/>
    <p:sldLayoutId id="2147484078" r:id="rId25"/>
    <p:sldLayoutId id="2147484079" r:id="rId26"/>
    <p:sldLayoutId id="2147484080" r:id="rId27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9pPr>
    </p:titleStyle>
    <p:bodyStyle>
      <a:lvl1pPr marL="265113" indent="-26511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1pPr>
      <a:lvl2pPr marL="512763" indent="-234950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3pPr>
      <a:lvl4pPr marL="993775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4pPr>
      <a:lvl5pPr marL="12192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a.europa.eu/Lists/ECADocuments/SR21_04/SR_Customs_controls_C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323850" y="2132856"/>
            <a:ext cx="5903913" cy="2520280"/>
          </a:xfrm>
        </p:spPr>
        <p:txBody>
          <a:bodyPr anchor="t"/>
          <a:lstStyle/>
          <a:p>
            <a:pPr eaLnBrk="1" hangingPunct="1">
              <a:lnSpc>
                <a:spcPct val="100000"/>
              </a:lnSpc>
            </a:pPr>
            <a:r>
              <a:rPr lang="cs-CZ" dirty="0"/>
              <a:t>Výroční zprávy</a:t>
            </a:r>
            <a:br>
              <a:rPr lang="cs-CZ" dirty="0"/>
            </a:br>
            <a:r>
              <a:rPr lang="cs-CZ" dirty="0"/>
              <a:t>auditorů EU</a:t>
            </a:r>
            <a:br>
              <a:rPr lang="cs-CZ" dirty="0"/>
            </a:br>
            <a:r>
              <a:rPr lang="cs-CZ" dirty="0"/>
              <a:t>za rok 2021</a:t>
            </a:r>
          </a:p>
        </p:txBody>
      </p:sp>
      <p:sp>
        <p:nvSpPr>
          <p:cNvPr id="15363" name="Subtitle 5"/>
          <p:cNvSpPr>
            <a:spLocks noGrp="1"/>
          </p:cNvSpPr>
          <p:nvPr>
            <p:ph type="subTitle" idx="1"/>
          </p:nvPr>
        </p:nvSpPr>
        <p:spPr>
          <a:xfrm>
            <a:off x="323850" y="4941168"/>
            <a:ext cx="5435600" cy="136815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cs-CZ" sz="3100" b="1" dirty="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cs-CZ" sz="3100" b="1" dirty="0" smtClean="0">
                <a:solidFill>
                  <a:schemeClr val="accent2"/>
                </a:solidFill>
              </a:rPr>
              <a:t>Jan Gregor</a:t>
            </a:r>
          </a:p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2" name="Rectangle 1"/>
          <p:cNvSpPr/>
          <p:nvPr/>
        </p:nvSpPr>
        <p:spPr>
          <a:xfrm>
            <a:off x="251520" y="260649"/>
            <a:ext cx="59762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chemeClr val="accent2"/>
                </a:solidFill>
              </a:rPr>
              <a:t>3.11</a:t>
            </a:r>
            <a:r>
              <a:rPr lang="cs-CZ" sz="1600" b="1" dirty="0" smtClean="0">
                <a:solidFill>
                  <a:schemeClr val="accent2"/>
                </a:solidFill>
              </a:rPr>
              <a:t>. 2022</a:t>
            </a:r>
          </a:p>
          <a:p>
            <a:endParaRPr lang="cs-CZ" b="1" dirty="0">
              <a:solidFill>
                <a:schemeClr val="accent2"/>
              </a:solidFill>
            </a:endParaRPr>
          </a:p>
          <a:p>
            <a:r>
              <a:rPr lang="en-GB" sz="1600" b="1" dirty="0" err="1">
                <a:solidFill>
                  <a:schemeClr val="accent2"/>
                </a:solidFill>
              </a:rPr>
              <a:t>Kontrolní</a:t>
            </a:r>
            <a:r>
              <a:rPr lang="en-GB" sz="1600" b="1" dirty="0">
                <a:solidFill>
                  <a:schemeClr val="accent2"/>
                </a:solidFill>
              </a:rPr>
              <a:t> </a:t>
            </a:r>
            <a:r>
              <a:rPr lang="en-GB" sz="1600" b="1" dirty="0" err="1">
                <a:solidFill>
                  <a:schemeClr val="accent2"/>
                </a:solidFill>
              </a:rPr>
              <a:t>výbor</a:t>
            </a:r>
            <a:r>
              <a:rPr lang="en-GB" sz="1600" b="1" dirty="0">
                <a:solidFill>
                  <a:schemeClr val="accent2"/>
                </a:solidFill>
              </a:rPr>
              <a:t/>
            </a:r>
            <a:br>
              <a:rPr lang="en-GB" sz="1600" b="1" dirty="0">
                <a:solidFill>
                  <a:schemeClr val="accent2"/>
                </a:solidFill>
              </a:rPr>
            </a:br>
            <a:r>
              <a:rPr lang="en-GB" sz="1600" b="1" dirty="0" err="1">
                <a:solidFill>
                  <a:schemeClr val="accent2"/>
                </a:solidFill>
              </a:rPr>
              <a:t>Poslanecká</a:t>
            </a:r>
            <a:r>
              <a:rPr lang="en-GB" sz="1600" b="1" dirty="0">
                <a:solidFill>
                  <a:schemeClr val="accent2"/>
                </a:solidFill>
              </a:rPr>
              <a:t> </a:t>
            </a:r>
            <a:r>
              <a:rPr lang="en-GB" sz="1600" b="1" dirty="0" err="1">
                <a:solidFill>
                  <a:schemeClr val="accent2"/>
                </a:solidFill>
              </a:rPr>
              <a:t>sněmovna</a:t>
            </a:r>
            <a:r>
              <a:rPr lang="en-GB" sz="1600" b="1" dirty="0">
                <a:solidFill>
                  <a:schemeClr val="accent2"/>
                </a:solidFill>
              </a:rPr>
              <a:t/>
            </a:r>
            <a:br>
              <a:rPr lang="en-GB" sz="1600" b="1" dirty="0">
                <a:solidFill>
                  <a:schemeClr val="accent2"/>
                </a:solidFill>
              </a:rPr>
            </a:br>
            <a:r>
              <a:rPr lang="en-GB" sz="1600" b="1" dirty="0" err="1">
                <a:solidFill>
                  <a:schemeClr val="accent2"/>
                </a:solidFill>
              </a:rPr>
              <a:t>Parlament</a:t>
            </a:r>
            <a:r>
              <a:rPr lang="en-GB" sz="1600" b="1" dirty="0">
                <a:solidFill>
                  <a:schemeClr val="accent2"/>
                </a:solidFill>
              </a:rPr>
              <a:t> ČR</a:t>
            </a:r>
            <a:r>
              <a:rPr lang="cs-CZ" sz="1600" b="1" dirty="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581943" y="764704"/>
            <a:ext cx="8064500" cy="431800"/>
          </a:xfrm>
        </p:spPr>
        <p:txBody>
          <a:bodyPr anchor="t"/>
          <a:lstStyle/>
          <a:p>
            <a:r>
              <a:rPr lang="cs-CZ"/>
              <a:t>COVID-19 a jeho dopad na naši práci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7092344" cy="3816424"/>
          </a:xfrm>
        </p:spPr>
        <p:txBody>
          <a:bodyPr>
            <a:normAutofit lnSpcReduction="10000"/>
          </a:bodyPr>
          <a:lstStyle/>
          <a:p>
            <a:pPr marL="247650" lvl="1" indent="0">
              <a:buNone/>
              <a:defRPr/>
            </a:pPr>
            <a:r>
              <a:rPr lang="cs-CZ" dirty="0"/>
              <a:t>V roce 2021 na Evropskou unii a její členské státy stále silně doléhala pandemie COVID-19. Jako externí auditor Evropské unie jsme udělali vše pro to, abychom navzdory mimořádné provozní situaci vzniklé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cs-CZ" dirty="0" smtClean="0"/>
              <a:t>v </a:t>
            </a:r>
            <a:r>
              <a:rPr lang="cs-CZ" dirty="0"/>
              <a:t>důsledku krize COVID-19 byli i nadále schopni účinně poskytovat služby v oblasti auditu veřejného sektoru v EU.</a:t>
            </a:r>
          </a:p>
          <a:p>
            <a:pPr marL="247650" lvl="1" indent="0">
              <a:buNone/>
              <a:defRPr/>
            </a:pPr>
            <a:endParaRPr lang="en-GB" dirty="0"/>
          </a:p>
          <a:p>
            <a:pPr marL="247650" lvl="1" indent="0">
              <a:buNone/>
              <a:defRPr/>
            </a:pPr>
            <a:r>
              <a:rPr lang="cs-CZ" dirty="0"/>
              <a:t>Cestovní omezení v souvislosti s onemocněním COVID-19 nám ve většině případů nadále bránila provádět kontroly na místě. Většinu práce jsme proto prováděli prostřednictvím dokumentárních prověrek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cs-CZ" dirty="0" smtClean="0"/>
              <a:t>a </a:t>
            </a:r>
            <a:r>
              <a:rPr lang="cs-CZ" dirty="0"/>
              <a:t>pohovorů s kontrolovanými subjekty na dálku.</a:t>
            </a:r>
          </a:p>
          <a:p>
            <a:pPr marL="247650" lvl="1" indent="0">
              <a:buNone/>
              <a:defRPr/>
            </a:pPr>
            <a:endParaRPr lang="en-GB" dirty="0"/>
          </a:p>
          <a:p>
            <a:pPr marL="247650" lvl="1" indent="0">
              <a:buNone/>
              <a:defRPr/>
            </a:pPr>
            <a:r>
              <a:rPr lang="cs-CZ" dirty="0"/>
              <a:t>Ačkoli neprovedení kontrol na místě může zvýšit zjišťovací riziko*, důkazní informace, které jsme od kontrolovaných subjektů získali, nám umožnily naši práci dokončit a dospět k souvisejícímu závěru. </a:t>
            </a:r>
          </a:p>
          <a:p>
            <a:pPr marL="176213" indent="-176213" algn="just">
              <a:buNone/>
              <a:defRPr/>
            </a:pPr>
            <a:r>
              <a:rPr lang="cs-CZ" dirty="0" smtClean="0"/>
              <a:t>*</a:t>
            </a:r>
            <a:r>
              <a:rPr lang="en-GB" dirty="0" smtClean="0"/>
              <a:t>	</a:t>
            </a:r>
            <a:r>
              <a:rPr lang="cs-CZ" sz="1400" dirty="0" smtClean="0"/>
              <a:t>Zjišťovací </a:t>
            </a:r>
            <a:r>
              <a:rPr lang="cs-CZ" sz="1400" dirty="0"/>
              <a:t>riziko je riziko, že auditor nezjistí odchylku, která nebyla napravena vnitřními kontrolami subjektu</a:t>
            </a:r>
            <a:r>
              <a:rPr lang="cs-CZ" dirty="0"/>
              <a:t>.</a:t>
            </a:r>
            <a:r>
              <a:rPr lang="cs-CZ" sz="1400" dirty="0"/>
              <a:t> </a:t>
            </a:r>
          </a:p>
          <a:p>
            <a:pPr marL="0" indent="0">
              <a:buNone/>
              <a:defRPr/>
            </a:pPr>
            <a:endParaRPr lang="en-GB" sz="14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172399" y="6352361"/>
            <a:ext cx="474043" cy="316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 smtClean="0">
                <a:solidFill>
                  <a:schemeClr val="bg1"/>
                </a:solidFill>
              </a:rPr>
              <a:t>10</a:t>
            </a:r>
            <a:endParaRPr lang="cs-CZ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27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76263" y="1573213"/>
            <a:ext cx="8064500" cy="539750"/>
          </a:xfrm>
        </p:spPr>
        <p:txBody>
          <a:bodyPr/>
          <a:lstStyle/>
          <a:p>
            <a:pPr eaLnBrk="1" hangingPunct="1"/>
            <a:r>
              <a:rPr lang="cs-CZ"/>
              <a:t>Výroční zpráva za rok 2021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>
          <a:xfrm>
            <a:off x="575221" y="2562746"/>
            <a:ext cx="8064500" cy="358775"/>
          </a:xfrm>
        </p:spPr>
        <p:txBody>
          <a:bodyPr/>
          <a:lstStyle/>
          <a:p>
            <a:pPr eaLnBrk="1" hangingPunct="1"/>
            <a:r>
              <a:rPr lang="cs-CZ" b="1"/>
              <a:t>Celkové výsledky</a:t>
            </a:r>
          </a:p>
        </p:txBody>
      </p:sp>
      <p:sp>
        <p:nvSpPr>
          <p:cNvPr id="16389" name="Title 1"/>
          <p:cNvSpPr txBox="1">
            <a:spLocks/>
          </p:cNvSpPr>
          <p:nvPr/>
        </p:nvSpPr>
        <p:spPr bwMode="auto">
          <a:xfrm>
            <a:off x="539750" y="908050"/>
            <a:ext cx="8064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1pPr>
            <a:lvl2pPr marL="512763" indent="-234950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2pPr>
            <a:lvl3pPr marL="758825" indent="-228600" eaLnBrk="0" hangingPunct="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3pPr>
            <a:lvl4pPr marL="993775" indent="-228600" eaLnBrk="0" hangingPunct="0">
              <a:lnSpc>
                <a:spcPct val="90000"/>
              </a:lnSpc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4pPr>
            <a:lvl5pPr marL="1219200" indent="-228600" eaLnBrk="0" hangingPunct="0">
              <a:lnSpc>
                <a:spcPct val="90000"/>
              </a:lnSpc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5pPr>
            <a:lvl6pPr marL="16764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6pPr>
            <a:lvl7pPr marL="2133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7pPr>
            <a:lvl8pPr marL="2590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8pPr>
            <a:lvl9pPr marL="3048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3200" b="1">
                <a:solidFill>
                  <a:schemeClr val="bg1"/>
                </a:solidFill>
              </a:rPr>
              <a:t>Evropský účetní dvůr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316415" y="6352361"/>
            <a:ext cx="330027" cy="2449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 smtClean="0">
                <a:solidFill>
                  <a:schemeClr val="bg1"/>
                </a:solidFill>
              </a:rPr>
              <a:t>11</a:t>
            </a:r>
            <a:endParaRPr lang="cs-CZ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17245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cs-CZ"/>
              <a:t>Výroční zpráva za rok 2021 – celkové výsledky (1/3)		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225" y="908720"/>
            <a:ext cx="8010215" cy="5443641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dirty="0"/>
              <a:t>Vydáváme </a:t>
            </a:r>
            <a:r>
              <a:rPr lang="cs-CZ" b="1" dirty="0"/>
              <a:t>čistý</a:t>
            </a:r>
            <a:r>
              <a:rPr lang="cs-CZ" dirty="0"/>
              <a:t> výrok o </a:t>
            </a:r>
            <a:r>
              <a:rPr lang="cs-CZ" b="1" dirty="0"/>
              <a:t>spolehlivosti účetní závěrky</a:t>
            </a:r>
            <a:r>
              <a:rPr lang="cs-CZ" dirty="0"/>
              <a:t> Evropské unie za rok </a:t>
            </a:r>
            <a:r>
              <a:rPr lang="cs-CZ" b="1" dirty="0"/>
              <a:t>2021</a:t>
            </a:r>
            <a:r>
              <a:rPr lang="cs-CZ" dirty="0"/>
              <a:t>.</a:t>
            </a:r>
          </a:p>
          <a:p>
            <a:pPr>
              <a:lnSpc>
                <a:spcPct val="100000"/>
              </a:lnSpc>
              <a:defRPr/>
            </a:pPr>
            <a:r>
              <a:rPr lang="cs-CZ" dirty="0"/>
              <a:t>Vydáváme rovněž </a:t>
            </a:r>
            <a:r>
              <a:rPr lang="cs-CZ" b="1" dirty="0"/>
              <a:t>čistý</a:t>
            </a:r>
            <a:r>
              <a:rPr lang="cs-CZ" dirty="0"/>
              <a:t> výrok o </a:t>
            </a:r>
            <a:r>
              <a:rPr lang="cs-CZ" b="1" dirty="0"/>
              <a:t>legalitě a správnosti příjmů</a:t>
            </a:r>
            <a:r>
              <a:rPr lang="cs-CZ" dirty="0"/>
              <a:t> za rok 2021.</a:t>
            </a:r>
          </a:p>
          <a:p>
            <a:pPr>
              <a:lnSpc>
                <a:spcPct val="100000"/>
              </a:lnSpc>
              <a:defRPr/>
            </a:pPr>
            <a:r>
              <a:rPr lang="cs-CZ" dirty="0"/>
              <a:t>Předkládáme </a:t>
            </a:r>
            <a:r>
              <a:rPr lang="cs-CZ" b="1" dirty="0"/>
              <a:t>dva samostatné výroky</a:t>
            </a:r>
            <a:r>
              <a:rPr lang="cs-CZ" dirty="0"/>
              <a:t> o </a:t>
            </a:r>
            <a:r>
              <a:rPr lang="cs-CZ" b="1" dirty="0"/>
              <a:t>legalitě a správnosti výdajů</a:t>
            </a:r>
            <a:r>
              <a:rPr lang="cs-CZ" dirty="0"/>
              <a:t> za rok 2021:</a:t>
            </a:r>
          </a:p>
          <a:p>
            <a:pPr marL="542925" indent="-276225">
              <a:lnSpc>
                <a:spcPct val="100000"/>
              </a:lnSpc>
              <a:buNone/>
              <a:defRPr/>
            </a:pPr>
            <a:r>
              <a:rPr lang="cs-CZ" b="1" dirty="0"/>
              <a:t>— výrok</a:t>
            </a:r>
            <a:r>
              <a:rPr lang="cs-CZ" dirty="0"/>
              <a:t> o legalitě a správnosti </a:t>
            </a:r>
            <a:r>
              <a:rPr lang="cs-CZ" b="1" dirty="0"/>
              <a:t>výdajů z rozpočtu EU je záporný</a:t>
            </a:r>
            <a:r>
              <a:rPr lang="cs-CZ" dirty="0"/>
              <a:t>,</a:t>
            </a:r>
          </a:p>
          <a:p>
            <a:pPr marL="542925" indent="-276225">
              <a:lnSpc>
                <a:spcPct val="100000"/>
              </a:lnSpc>
              <a:buNone/>
              <a:defRPr/>
            </a:pPr>
            <a:r>
              <a:rPr lang="cs-CZ" b="1" dirty="0"/>
              <a:t>— výrok</a:t>
            </a:r>
            <a:r>
              <a:rPr lang="cs-CZ" dirty="0"/>
              <a:t> o legalitě a správnosti výdajů z </a:t>
            </a:r>
            <a:r>
              <a:rPr lang="cs-CZ" b="1" dirty="0"/>
              <a:t>Nástroje pro oživení a odolnost je čistý</a:t>
            </a:r>
            <a:r>
              <a:rPr lang="cs-CZ" dirty="0"/>
              <a:t>.</a:t>
            </a:r>
          </a:p>
          <a:p>
            <a:pPr>
              <a:lnSpc>
                <a:spcPct val="100000"/>
              </a:lnSpc>
              <a:defRPr/>
            </a:pPr>
            <a:r>
              <a:rPr lang="cs-CZ" dirty="0"/>
              <a:t>Celkově byla </a:t>
            </a:r>
            <a:r>
              <a:rPr lang="cs-CZ" b="1" dirty="0"/>
              <a:t>odhadovaná míra chyb ve výdajích z rozpočtu EU</a:t>
            </a:r>
            <a:r>
              <a:rPr lang="cs-CZ" dirty="0"/>
              <a:t> </a:t>
            </a:r>
            <a:r>
              <a:rPr lang="cs-CZ" b="1" dirty="0"/>
              <a:t>významná (materiální)</a:t>
            </a:r>
            <a:r>
              <a:rPr lang="cs-CZ" dirty="0"/>
              <a:t> ve výši </a:t>
            </a:r>
            <a:r>
              <a:rPr lang="cs-CZ" b="1" dirty="0"/>
              <a:t>3,0 %</a:t>
            </a:r>
            <a:r>
              <a:rPr lang="cs-CZ" dirty="0"/>
              <a:t> (2020: 2,7 %).</a:t>
            </a:r>
          </a:p>
          <a:p>
            <a:r>
              <a:rPr lang="cs-CZ" dirty="0">
                <a:solidFill>
                  <a:schemeClr val="accent4"/>
                </a:solidFill>
                <a:latin typeface="Myriad Pro" panose="020B0503030403020204" pitchFamily="34" charset="0"/>
              </a:rPr>
              <a:t>Ve svém posouzení rizik uvádíme jako </a:t>
            </a:r>
            <a:r>
              <a:rPr lang="cs-CZ" b="1" dirty="0">
                <a:solidFill>
                  <a:schemeClr val="accent4"/>
                </a:solidFill>
                <a:latin typeface="Myriad Pro" panose="020B0503030403020204" pitchFamily="34" charset="0"/>
              </a:rPr>
              <a:t>vysoce rizikové</a:t>
            </a:r>
            <a:r>
              <a:rPr lang="cs-CZ" dirty="0">
                <a:solidFill>
                  <a:schemeClr val="accent4"/>
                </a:solidFill>
                <a:latin typeface="Myriad Pro" panose="020B0503030403020204" pitchFamily="34" charset="0"/>
              </a:rPr>
              <a:t> ty výdaje EU, u nichž musí příjemci při předkládání žádostí o proplacení vynaložených nákladů často dodržovat složitá pravidla. Podíl vysoce rizikových výdajů v našem kontrolovaném základním souboru se dále zvýšil a představoval podstatnou část výdajů: 63,2 % (2020: 59 %). </a:t>
            </a:r>
            <a:r>
              <a:rPr lang="cs-CZ" dirty="0"/>
              <a:t>Letos odhadujeme v této části našeho kontrolovaného základního souboru míru chyb na </a:t>
            </a:r>
            <a:r>
              <a:rPr lang="cs-CZ" b="1" dirty="0"/>
              <a:t>4,7 %</a:t>
            </a:r>
            <a:r>
              <a:rPr lang="cs-CZ" dirty="0"/>
              <a:t> (2020:</a:t>
            </a:r>
            <a:r>
              <a:rPr lang="cs-CZ" dirty="0">
                <a:solidFill>
                  <a:schemeClr val="accent4"/>
                </a:solidFill>
                <a:latin typeface="Myriad Pro" panose="020B0503030403020204" pitchFamily="34" charset="0"/>
              </a:rPr>
              <a:t> 4,0 %). Stejně jako v předchozích dvou letech jde o významnou (materiální) chybu s rozsáhlým dopadem, a </a:t>
            </a:r>
            <a:r>
              <a:rPr lang="cs-CZ" b="1" dirty="0">
                <a:solidFill>
                  <a:schemeClr val="accent4"/>
                </a:solidFill>
                <a:latin typeface="Myriad Pro" panose="020B0503030403020204" pitchFamily="34" charset="0"/>
              </a:rPr>
              <a:t>o výdajích </a:t>
            </a:r>
            <a:r>
              <a:rPr lang="cs-CZ" b="1" dirty="0" smtClean="0">
                <a:solidFill>
                  <a:schemeClr val="accent4"/>
                </a:solidFill>
                <a:latin typeface="Myriad Pro" panose="020B0503030403020204" pitchFamily="34" charset="0"/>
              </a:rPr>
              <a:t>z </a:t>
            </a:r>
            <a:r>
              <a:rPr lang="cs-CZ" b="1" dirty="0">
                <a:solidFill>
                  <a:schemeClr val="accent4"/>
                </a:solidFill>
                <a:latin typeface="Myriad Pro" panose="020B0503030403020204" pitchFamily="34" charset="0"/>
              </a:rPr>
              <a:t>rozpočtu EU </a:t>
            </a:r>
            <a:r>
              <a:rPr lang="cs-CZ" dirty="0">
                <a:solidFill>
                  <a:schemeClr val="accent4"/>
                </a:solidFill>
                <a:latin typeface="Myriad Pro" panose="020B0503030403020204" pitchFamily="34" charset="0"/>
              </a:rPr>
              <a:t>tedy </a:t>
            </a:r>
            <a:r>
              <a:rPr lang="cs-CZ" b="1" dirty="0">
                <a:solidFill>
                  <a:schemeClr val="accent4"/>
                </a:solidFill>
                <a:latin typeface="Myriad Pro" panose="020B0503030403020204" pitchFamily="34" charset="0"/>
              </a:rPr>
              <a:t>vydáváme záporný výrok</a:t>
            </a:r>
            <a:r>
              <a:rPr lang="cs-CZ" dirty="0">
                <a:solidFill>
                  <a:schemeClr val="accent4"/>
                </a:solidFill>
                <a:latin typeface="Myriad Pro" panose="020B0503030403020204" pitchFamily="34" charset="0"/>
              </a:rPr>
              <a:t>.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244407" y="6352361"/>
            <a:ext cx="402035" cy="2449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 smtClean="0">
                <a:solidFill>
                  <a:schemeClr val="bg1"/>
                </a:solidFill>
              </a:rPr>
              <a:t>12</a:t>
            </a:r>
            <a:endParaRPr lang="cs-CZ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6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17245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cs-CZ"/>
              <a:t>Výroční zpráva za rok 2021 – celkové výsledky (2/3) 		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0" y="764704"/>
            <a:ext cx="8311290" cy="5443640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V roce 2021 představovaly </a:t>
            </a:r>
            <a:r>
              <a:rPr lang="cs-CZ" b="1" dirty="0"/>
              <a:t>výdaje z Nástroje pro oživení a odolnost</a:t>
            </a:r>
            <a:r>
              <a:rPr lang="cs-CZ" dirty="0"/>
              <a:t> jedinou platbu jednomu členskému státu (Španělsko). Domníváme se, že z 52 milníků obsažených ve španělské žádosti o platbu nebyl jeden uspokojivě splněn. Podle našeho názoru není související chyba významná (materiální).</a:t>
            </a:r>
          </a:p>
          <a:p>
            <a:pPr>
              <a:lnSpc>
                <a:spcPct val="100000"/>
              </a:lnSpc>
            </a:pPr>
            <a:r>
              <a:rPr lang="cs-CZ" dirty="0"/>
              <a:t>Evropskému úřadu pro boj proti podvodům (</a:t>
            </a:r>
            <a:r>
              <a:rPr lang="cs-CZ" b="1" dirty="0"/>
              <a:t>OLAF</a:t>
            </a:r>
            <a:r>
              <a:rPr lang="cs-CZ" dirty="0"/>
              <a:t>) jsme nahlásili 15 případů (2020: šest případů) podezření z podvodu, které jsme zjistili v roce 2021 a na jejichž základě úřad OLAF již zahájil pět vyšetřování. Jeden z těchto případů jsme souběžně oznámili Úřadu evropského veřejného žalobce (</a:t>
            </a:r>
            <a:r>
              <a:rPr lang="cs-CZ" b="1" dirty="0"/>
              <a:t>EPPO</a:t>
            </a:r>
            <a:r>
              <a:rPr lang="cs-CZ" dirty="0"/>
              <a:t>) spolu s dalším případem, který jsme zjistili v roce 2021.</a:t>
            </a:r>
          </a:p>
          <a:p>
            <a:r>
              <a:rPr lang="cs-CZ" dirty="0"/>
              <a:t>Komise shrnuje klíčové informace o své vnitřní kontrole a finančním řízení ve </a:t>
            </a:r>
            <a:r>
              <a:rPr lang="cs-CZ" b="1" dirty="0"/>
              <a:t>výroční zprávě o řízení a výkonnosti</a:t>
            </a:r>
            <a:r>
              <a:rPr lang="cs-CZ" dirty="0"/>
              <a:t>. Omezení v následných kontrolách Komise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cs-CZ" dirty="0" smtClean="0"/>
              <a:t>a </a:t>
            </a:r>
            <a:r>
              <a:rPr lang="cs-CZ" dirty="0"/>
              <a:t>členských států v okruzích víceletého finančního rámce „Jednotný trh, inovace a digitální agenda“, „Soudržnost, odolnost a hodnoty“ a „Sousedství a svět“ mají vliv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cs-CZ" dirty="0" smtClean="0"/>
              <a:t>na </a:t>
            </a:r>
            <a:r>
              <a:rPr lang="cs-CZ" b="1" dirty="0"/>
              <a:t>riziko při platbě</a:t>
            </a:r>
            <a:r>
              <a:rPr lang="cs-CZ" dirty="0"/>
              <a:t> uvedené ve výroční zprávě o řízení a výkonnosti, a tudíž na spolehlivost </a:t>
            </a:r>
            <a:r>
              <a:rPr lang="cs-CZ" b="1" dirty="0"/>
              <a:t>hodnocení rizik</a:t>
            </a:r>
            <a:r>
              <a:rPr lang="cs-CZ" dirty="0"/>
              <a:t> provedeného Komisí. </a:t>
            </a:r>
          </a:p>
          <a:p>
            <a:r>
              <a:rPr lang="cs-CZ" dirty="0"/>
              <a:t>Vykazování </a:t>
            </a:r>
            <a:r>
              <a:rPr lang="cs-CZ" b="1" dirty="0"/>
              <a:t>finančních oprav a zpětně získaných částek</a:t>
            </a:r>
            <a:r>
              <a:rPr lang="cs-CZ" dirty="0"/>
              <a:t> ve výroční zprávě o řízení a výkonnosti se oproti minulému roku zlepšilo, avšak prezentace „oprav minulých plateb“ (5,6 miliardy EUR) by mohla vést k nedorozumění, neboť preventivní opatření zahrnutá do této částky se netýkají minulých plateb ani schválených výdajů. Preventivní opatření členských států navíc nelze přímo přičítat Komisi.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172399" y="6352361"/>
            <a:ext cx="474043" cy="2246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 smtClean="0">
                <a:solidFill>
                  <a:schemeClr val="bg1"/>
                </a:solidFill>
              </a:rPr>
              <a:t>13</a:t>
            </a:r>
            <a:endParaRPr lang="cs-CZ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3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17245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cs-CZ"/>
              <a:t>Výroční zpráva za rok 2021 – celkové výsledky (3/3) 		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0" y="1196751"/>
            <a:ext cx="8280000" cy="5155609"/>
          </a:xfrm>
        </p:spPr>
        <p:txBody>
          <a:bodyPr rtlCol="0">
            <a:noAutofit/>
          </a:bodyPr>
          <a:lstStyle/>
          <a:p>
            <a:r>
              <a:rPr lang="cs-CZ" dirty="0"/>
              <a:t>Komise ve výroční zprávě o řízení a výkonnosti nezveřejňuje podrobnosti o dopise zaslaném Maďarsku v rámci „</a:t>
            </a:r>
            <a:r>
              <a:rPr lang="cs-CZ" b="1" dirty="0"/>
              <a:t>obecného režimu podmíněnosti</a:t>
            </a:r>
            <a:r>
              <a:rPr lang="cs-CZ" dirty="0"/>
              <a:t>“ a o tom, jak může ovlivnit správnost dotčených výdajů. </a:t>
            </a:r>
          </a:p>
          <a:p>
            <a:r>
              <a:rPr lang="cs-CZ" b="1" dirty="0"/>
              <a:t>Zbývající závazky</a:t>
            </a:r>
            <a:r>
              <a:rPr lang="cs-CZ" dirty="0"/>
              <a:t> na konci roku 2021 činily celkem 341,6 miliardy EUR; 251,7 miliardy EUR souviselo s rozpočtem EU a 89,9 miliardy EUR s nástrojem NGEU. Zbývající závazky rozpočtu EU se z historického maxima 303,2 miliardy EUR na konci roku 2020 výrazně snížily, a to zejména v důsledku zpoždění při provádění fondů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cs-CZ" dirty="0" smtClean="0"/>
              <a:t>v </a:t>
            </a:r>
            <a:r>
              <a:rPr lang="cs-CZ" dirty="0"/>
              <a:t>rámci sdíleného řízení spadajících pod VFR na období 2021–2027. </a:t>
            </a:r>
          </a:p>
          <a:p>
            <a:r>
              <a:rPr lang="cs-CZ" dirty="0"/>
              <a:t>Celková </a:t>
            </a:r>
            <a:r>
              <a:rPr lang="cs-CZ" b="1" dirty="0"/>
              <a:t>expozice</a:t>
            </a:r>
            <a:r>
              <a:rPr lang="cs-CZ" dirty="0"/>
              <a:t> rozpočtu EU vůči podmíněným závazkům se v roce 2021 zvýšila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cs-CZ" dirty="0" smtClean="0"/>
              <a:t>o </a:t>
            </a:r>
            <a:r>
              <a:rPr lang="cs-CZ" dirty="0"/>
              <a:t>146,0 miliardy EUR (111 %) z 131,9 miliardy EUR na 277,9 miliardy EUR. Důvodem byly zejména dluhopisy ve výši 91,0 miliardy EUR vydané na financování nástroje NGEU v roce 2021 a zvýšení částky úvěrů z evropského nástroje pro dočasnou podporu na zmírnění rizik nezaměstnanosti v mimořádné situaci (SURE) poskytnutých členským státům o 50,2 miliardy EUR. K tomuto nárůstu přispěla rovněž </a:t>
            </a:r>
            <a:r>
              <a:rPr lang="cs-CZ" b="1" dirty="0"/>
              <a:t>agresivní válka Ruska proti Ukrajině</a:t>
            </a:r>
            <a:r>
              <a:rPr lang="cs-CZ" dirty="0"/>
              <a:t> v souvislosti se zárukami, které EU poskytla na krytí úvěrů zemím mimo EU. 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172399" y="6352361"/>
            <a:ext cx="474043" cy="2449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 smtClean="0">
                <a:solidFill>
                  <a:schemeClr val="bg1"/>
                </a:solidFill>
              </a:rPr>
              <a:t>14</a:t>
            </a:r>
            <a:endParaRPr lang="cs-CZ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500" cy="7920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Odhadovaná míra chyb u výdajů z rozpočtu EU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cs-CZ" dirty="0" smtClean="0"/>
              <a:t>(</a:t>
            </a:r>
            <a:r>
              <a:rPr lang="cs-CZ" dirty="0"/>
              <a:t>2017–2021)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172399" y="6352361"/>
            <a:ext cx="474043" cy="2449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 smtClean="0">
                <a:solidFill>
                  <a:schemeClr val="bg1"/>
                </a:solidFill>
              </a:rPr>
              <a:t>15</a:t>
            </a:r>
            <a:endParaRPr lang="cs-CZ" sz="1000" b="1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683568" y="1030537"/>
            <a:ext cx="6912768" cy="5123315"/>
            <a:chOff x="594418" y="1542390"/>
            <a:chExt cx="5183186" cy="3841456"/>
          </a:xfrm>
        </p:grpSpPr>
        <p:grpSp>
          <p:nvGrpSpPr>
            <p:cNvPr id="7" name="Group 6"/>
            <p:cNvGrpSpPr/>
            <p:nvPr/>
          </p:nvGrpSpPr>
          <p:grpSpPr>
            <a:xfrm>
              <a:off x="594418" y="1542390"/>
              <a:ext cx="5183186" cy="3841456"/>
              <a:chOff x="594418" y="1542390"/>
              <a:chExt cx="5183186" cy="3841456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594418" y="1542390"/>
                <a:ext cx="5183186" cy="3841456"/>
                <a:chOff x="594418" y="1542390"/>
                <a:chExt cx="5183186" cy="3841456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594418" y="1542390"/>
                  <a:ext cx="5183186" cy="2712626"/>
                  <a:chOff x="594418" y="1542390"/>
                  <a:chExt cx="5183186" cy="2712626"/>
                </a:xfrm>
              </p:grpSpPr>
              <p:graphicFrame>
                <p:nvGraphicFramePr>
                  <p:cNvPr id="29" name="Chart 28"/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780620987"/>
                      </p:ext>
                    </p:extLst>
                  </p:nvPr>
                </p:nvGraphicFramePr>
                <p:xfrm>
                  <a:off x="594418" y="2014417"/>
                  <a:ext cx="4506233" cy="2178381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2"/>
                  </a:graphicData>
                </a:graphic>
              </p:graphicFrame>
              <p:grpSp>
                <p:nvGrpSpPr>
                  <p:cNvPr id="30" name="Group 29"/>
                  <p:cNvGrpSpPr/>
                  <p:nvPr/>
                </p:nvGrpSpPr>
                <p:grpSpPr>
                  <a:xfrm>
                    <a:off x="1869522" y="1542390"/>
                    <a:ext cx="3908082" cy="818855"/>
                    <a:chOff x="1780122" y="1540613"/>
                    <a:chExt cx="3934337" cy="818855"/>
                  </a:xfrm>
                </p:grpSpPr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1878592" y="1593108"/>
                      <a:ext cx="3648784" cy="76636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IE" sz="1000" dirty="0"/>
                    </a:p>
                  </p:txBody>
                </p:sp>
                <p:grpSp>
                  <p:nvGrpSpPr>
                    <p:cNvPr id="54" name="Group 53"/>
                    <p:cNvGrpSpPr/>
                    <p:nvPr/>
                  </p:nvGrpSpPr>
                  <p:grpSpPr>
                    <a:xfrm>
                      <a:off x="1780122" y="1540613"/>
                      <a:ext cx="3934337" cy="750791"/>
                      <a:chOff x="3096413" y="252125"/>
                      <a:chExt cx="3562593" cy="656981"/>
                    </a:xfrm>
                    <a:solidFill>
                      <a:schemeClr val="bg1"/>
                    </a:solidFill>
                  </p:grpSpPr>
                  <p:grpSp>
                    <p:nvGrpSpPr>
                      <p:cNvPr id="55" name="Group 54"/>
                      <p:cNvGrpSpPr/>
                      <p:nvPr/>
                    </p:nvGrpSpPr>
                    <p:grpSpPr>
                      <a:xfrm>
                        <a:off x="3096413" y="252125"/>
                        <a:ext cx="3562593" cy="656981"/>
                        <a:chOff x="131536" y="89798"/>
                        <a:chExt cx="2929034" cy="370379"/>
                      </a:xfrm>
                      <a:grpFill/>
                    </p:grpSpPr>
                    <p:grpSp>
                      <p:nvGrpSpPr>
                        <p:cNvPr id="56" name="Group 55"/>
                        <p:cNvGrpSpPr/>
                        <p:nvPr/>
                      </p:nvGrpSpPr>
                      <p:grpSpPr>
                        <a:xfrm>
                          <a:off x="131536" y="89798"/>
                          <a:ext cx="758275" cy="370379"/>
                          <a:chOff x="227407" y="38947"/>
                          <a:chExt cx="1310941" cy="1690825"/>
                        </a:xfrm>
                        <a:grpFill/>
                      </p:grpSpPr>
                      <p:pic>
                        <p:nvPicPr>
                          <p:cNvPr id="60" name="chart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333395" y="191954"/>
                            <a:ext cx="204953" cy="1382825"/>
                          </a:xfrm>
                          <a:prstGeom prst="rect">
                            <a:avLst/>
                          </a:prstGeom>
                          <a:grpFill/>
                        </p:spPr>
                      </p:pic>
                      <p:sp>
                        <p:nvSpPr>
                          <p:cNvPr id="61" name="TextBox 2"/>
                          <p:cNvSpPr txBox="1"/>
                          <p:nvPr/>
                        </p:nvSpPr>
                        <p:spPr>
                          <a:xfrm>
                            <a:off x="227407" y="38947"/>
                            <a:ext cx="1038600" cy="1690825"/>
                          </a:xfrm>
                          <a:prstGeom prst="rect">
                            <a:avLst/>
                          </a:prstGeom>
                          <a:grpFill/>
                          <a:ln>
                            <a:noFill/>
                          </a:ln>
                        </p:spPr>
                        <p:txBody>
                          <a:bodyPr wrap="square" lIns="36000" rIns="0" rtlCol="0" anchor="ctr"/>
                          <a:lstStyle>
                            <a:lvl1pPr marL="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r"/>
                            <a:r>
                              <a:rPr lang="cs-CZ" sz="1000" dirty="0">
                                <a:solidFill>
                                  <a:srgbClr val="000000"/>
                                </a:solidFill>
                              </a:rPr>
                              <a:t>Interval spolehlivosti</a:t>
                            </a:r>
                            <a:r>
                              <a:rPr lang="cs-CZ" dirty="0">
                                <a:solidFill>
                                  <a:srgbClr val="000000"/>
                                </a:solidFill>
                              </a:rPr>
                              <a:t> </a:t>
                            </a:r>
                            <a:r>
                              <a:rPr lang="cs-CZ" sz="1200" b="1" dirty="0">
                                <a:solidFill>
                                  <a:srgbClr val="000000"/>
                                </a:solidFill>
                              </a:rPr>
                              <a:t>95 %</a:t>
                            </a:r>
                          </a:p>
                        </p:txBody>
                      </p:sp>
                    </p:grpSp>
                    <p:sp>
                      <p:nvSpPr>
                        <p:cNvPr id="57" name="TextBox 2"/>
                        <p:cNvSpPr txBox="1"/>
                        <p:nvPr/>
                      </p:nvSpPr>
                      <p:spPr>
                        <a:xfrm>
                          <a:off x="902064" y="130644"/>
                          <a:ext cx="2158506" cy="6832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txBody>
                        <a:bodyPr wrap="square" lIns="0" tIns="0" rIns="0" bIns="0" rtlCol="0" anchor="b" anchorCtr="0">
                          <a:spAutoFit/>
                        </a:bodyPr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cs-CZ" sz="900" baseline="0" dirty="0">
                              <a:cs typeface="Calibri" panose="020F0502020204030204" pitchFamily="34" charset="0"/>
                            </a:rPr>
                            <a:t>Horní hranice míry chyb</a:t>
                          </a:r>
                        </a:p>
                      </p:txBody>
                    </p:sp>
                    <p:sp>
                      <p:nvSpPr>
                        <p:cNvPr id="58" name="TextBox 2"/>
                        <p:cNvSpPr txBox="1"/>
                        <p:nvPr/>
                      </p:nvSpPr>
                      <p:spPr>
                        <a:xfrm>
                          <a:off x="902064" y="244733"/>
                          <a:ext cx="2158506" cy="6832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txBody>
                        <a:bodyPr wrap="square" lIns="0" tIns="0" rIns="0" bIns="0" rtlCol="0" anchor="ctr">
                          <a:spAutoFit/>
                        </a:bodyPr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cs-CZ" sz="900" b="1" baseline="0" dirty="0">
                              <a:solidFill>
                                <a:srgbClr val="FF0000"/>
                              </a:solidFill>
                              <a:cs typeface="Calibri" panose="020F0502020204030204" pitchFamily="34" charset="0"/>
                            </a:rPr>
                            <a:t>Míra chyb odhadovaná EÚD</a:t>
                          </a:r>
                        </a:p>
                      </p:txBody>
                    </p:sp>
                    <p:sp>
                      <p:nvSpPr>
                        <p:cNvPr id="59" name="TextBox 2"/>
                        <p:cNvSpPr txBox="1"/>
                        <p:nvPr/>
                      </p:nvSpPr>
                      <p:spPr>
                        <a:xfrm>
                          <a:off x="902064" y="358821"/>
                          <a:ext cx="2158506" cy="6832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txBody>
                        <a:bodyPr wrap="square" lIns="0" tIns="0" rIns="0" bIns="0" rtlCol="0" anchor="t" anchorCtr="0">
                          <a:spAutoFit/>
                        </a:bodyPr>
                        <a:lstStyle>
                          <a:lvl1pPr marL="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cs-CZ" sz="900" baseline="0" dirty="0">
                              <a:cs typeface="Calibri" panose="020F0502020204030204" pitchFamily="34" charset="0"/>
                            </a:rPr>
                            <a:t>Dolní hranice míry chyb</a:t>
                          </a:r>
                        </a:p>
                      </p:txBody>
                    </p:sp>
                  </p:grpSp>
                </p:grpSp>
              </p:grpSp>
              <p:sp>
                <p:nvSpPr>
                  <p:cNvPr id="31" name="TextBox 2"/>
                  <p:cNvSpPr txBox="1"/>
                  <p:nvPr/>
                </p:nvSpPr>
                <p:spPr>
                  <a:xfrm>
                    <a:off x="4493717" y="3425960"/>
                    <a:ext cx="1277079" cy="263495"/>
                  </a:xfrm>
                  <a:prstGeom prst="roundRect">
                    <a:avLst>
                      <a:gd name="adj" fmla="val 0"/>
                    </a:avLst>
                  </a:prstGeom>
                  <a:noFill/>
                </p:spPr>
                <p:txBody>
                  <a:bodyPr wrap="none" rIns="0" rtlCol="0" anchor="t" anchorCtr="0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/>
                    <a:r>
                      <a:rPr lang="cs-CZ" sz="1050" b="1" baseline="0" dirty="0">
                        <a:solidFill>
                          <a:srgbClr val="96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2,0% míra významnosti </a:t>
                    </a:r>
                    <a:r>
                      <a:rPr lang="fr-BE" sz="1050" b="1" baseline="0" dirty="0" smtClean="0">
                        <a:solidFill>
                          <a:srgbClr val="96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/>
                    </a:r>
                    <a:br>
                      <a:rPr lang="fr-BE" sz="1050" b="1" baseline="0" dirty="0" smtClean="0">
                        <a:solidFill>
                          <a:srgbClr val="96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</a:br>
                    <a:r>
                      <a:rPr lang="cs-CZ" sz="1050" b="1" baseline="0" dirty="0" smtClean="0">
                        <a:solidFill>
                          <a:srgbClr val="96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(</a:t>
                    </a:r>
                    <a:r>
                      <a:rPr lang="cs-CZ" sz="1050" b="1" baseline="0" dirty="0" err="1">
                        <a:solidFill>
                          <a:srgbClr val="96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materiality</a:t>
                    </a:r>
                    <a:r>
                      <a:rPr lang="cs-CZ" sz="1050" b="1" baseline="0" dirty="0">
                        <a:solidFill>
                          <a:srgbClr val="96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)</a:t>
                    </a:r>
                  </a:p>
                </p:txBody>
              </p:sp>
              <p:grpSp>
                <p:nvGrpSpPr>
                  <p:cNvPr id="32" name="Group 31"/>
                  <p:cNvGrpSpPr/>
                  <p:nvPr/>
                </p:nvGrpSpPr>
                <p:grpSpPr>
                  <a:xfrm>
                    <a:off x="1041857" y="4004117"/>
                    <a:ext cx="3658983" cy="250899"/>
                    <a:chOff x="1300017" y="5171378"/>
                    <a:chExt cx="3683563" cy="250899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1300017" y="5171378"/>
                      <a:ext cx="862583" cy="2508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cs-CZ" sz="1000">
                          <a:solidFill>
                            <a:sysClr val="windowText" lastClr="000000"/>
                          </a:solidFill>
                          <a:latin typeface="+mn-lt"/>
                          <a:cs typeface="Calibri" panose="020F0502020204030204" pitchFamily="34" charset="0"/>
                        </a:rPr>
                        <a:t>2017</a:t>
                      </a:r>
                    </a:p>
                  </p:txBody>
                </p:sp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2005262" y="5171378"/>
                      <a:ext cx="862583" cy="2508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cs-CZ" sz="1000">
                          <a:solidFill>
                            <a:sysClr val="windowText" lastClr="000000"/>
                          </a:solidFill>
                          <a:latin typeface="+mn-lt"/>
                        </a:rPr>
                        <a:t>2018</a:t>
                      </a:r>
                    </a:p>
                  </p:txBody>
                </p:sp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2710507" y="5171378"/>
                      <a:ext cx="862583" cy="2508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cs-CZ" sz="1000">
                          <a:solidFill>
                            <a:sysClr val="windowText" lastClr="000000"/>
                          </a:solidFill>
                          <a:latin typeface="+mn-lt"/>
                          <a:cs typeface="Calibri" panose="020F0502020204030204" pitchFamily="34" charset="0"/>
                        </a:rPr>
                        <a:t>2019</a:t>
                      </a:r>
                    </a:p>
                  </p:txBody>
                </p:sp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3415751" y="5171378"/>
                      <a:ext cx="862583" cy="2508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cs-CZ" sz="1000">
                          <a:solidFill>
                            <a:sysClr val="windowText" lastClr="000000"/>
                          </a:solidFill>
                          <a:latin typeface="+mn-lt"/>
                          <a:cs typeface="Calibri" panose="020F0502020204030204" pitchFamily="34" charset="0"/>
                        </a:rPr>
                        <a:t>2020</a:t>
                      </a:r>
                    </a:p>
                  </p:txBody>
                </p:sp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4120997" y="5171378"/>
                      <a:ext cx="862583" cy="2508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cs-CZ" sz="1200" b="1">
                          <a:solidFill>
                            <a:sysClr val="windowText" lastClr="000000"/>
                          </a:solidFill>
                          <a:latin typeface="+mn-lt"/>
                          <a:cs typeface="Calibri" panose="020F0502020204030204" pitchFamily="34" charset="0"/>
                        </a:rPr>
                        <a:t>2021</a:t>
                      </a:r>
                    </a:p>
                  </p:txBody>
                </p:sp>
              </p:grpSp>
              <p:sp>
                <p:nvSpPr>
                  <p:cNvPr id="33" name="Rectangle 32"/>
                  <p:cNvSpPr/>
                  <p:nvPr/>
                </p:nvSpPr>
                <p:spPr>
                  <a:xfrm>
                    <a:off x="1313993" y="2699512"/>
                    <a:ext cx="391898" cy="2508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r>
                      <a:rPr lang="cs-CZ" sz="1000">
                        <a:solidFill>
                          <a:sysClr val="windowText" lastClr="000000"/>
                        </a:solidFill>
                        <a:latin typeface="+mn-lt"/>
                        <a:cs typeface="Calibri" panose="020F0502020204030204" pitchFamily="34" charset="0"/>
                      </a:rPr>
                      <a:t>3,4 %</a:t>
                    </a:r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>
                    <a:off x="1012223" y="3136905"/>
                    <a:ext cx="483359" cy="2508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r>
                      <a:rPr lang="cs-CZ" sz="1000" b="1">
                        <a:solidFill>
                          <a:srgbClr val="ED1C24"/>
                        </a:solidFill>
                        <a:cs typeface="Calibri" panose="020F0502020204030204" pitchFamily="34" charset="0"/>
                      </a:rPr>
                      <a:t>2,4 %</a:t>
                    </a:r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>
                    <a:off x="1263770" y="3541162"/>
                    <a:ext cx="391898" cy="2508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r>
                      <a:rPr lang="cs-CZ" sz="1000">
                        <a:solidFill>
                          <a:sysClr val="windowText" lastClr="000000"/>
                        </a:solidFill>
                        <a:latin typeface="+mn-lt"/>
                        <a:cs typeface="Calibri" panose="020F0502020204030204" pitchFamily="34" charset="0"/>
                      </a:rPr>
                      <a:t>1,4 %</a:t>
                    </a:r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>
                    <a:off x="1980025" y="2699512"/>
                    <a:ext cx="391898" cy="2508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r>
                      <a:rPr lang="cs-CZ" sz="1000">
                        <a:solidFill>
                          <a:sysClr val="windowText" lastClr="000000"/>
                        </a:solidFill>
                        <a:latin typeface="+mn-lt"/>
                        <a:cs typeface="Calibri" panose="020F0502020204030204" pitchFamily="34" charset="0"/>
                      </a:rPr>
                      <a:t>3,4 %</a:t>
                    </a:r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>
                  <a:xfrm>
                    <a:off x="1681803" y="3072983"/>
                    <a:ext cx="483359" cy="2508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r>
                      <a:rPr lang="cs-CZ" sz="1000" b="1">
                        <a:solidFill>
                          <a:srgbClr val="ED1C24"/>
                        </a:solidFill>
                        <a:cs typeface="Calibri" panose="020F0502020204030204" pitchFamily="34" charset="0"/>
                      </a:rPr>
                      <a:t>2,6 %</a:t>
                    </a:r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>
                    <a:off x="1980024" y="3424841"/>
                    <a:ext cx="391898" cy="2508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r>
                      <a:rPr lang="cs-CZ" sz="1000" dirty="0">
                        <a:solidFill>
                          <a:sysClr val="windowText" lastClr="000000"/>
                        </a:solidFill>
                        <a:latin typeface="+mn-lt"/>
                        <a:cs typeface="Calibri" panose="020F0502020204030204" pitchFamily="34" charset="0"/>
                      </a:rPr>
                      <a:t>1,8 %</a:t>
                    </a:r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>
                    <a:off x="2662468" y="2624387"/>
                    <a:ext cx="391898" cy="2508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r>
                      <a:rPr lang="cs-CZ" sz="1000">
                        <a:solidFill>
                          <a:sysClr val="windowText" lastClr="000000"/>
                        </a:solidFill>
                        <a:latin typeface="+mn-lt"/>
                        <a:cs typeface="Calibri" panose="020F0502020204030204" pitchFamily="34" charset="0"/>
                      </a:rPr>
                      <a:t>3,6 %</a:t>
                    </a:r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>
                  <a:xfrm>
                    <a:off x="2341140" y="3041462"/>
                    <a:ext cx="483359" cy="2508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r>
                      <a:rPr lang="cs-CZ" sz="1000" b="1">
                        <a:solidFill>
                          <a:srgbClr val="ED1C24"/>
                        </a:solidFill>
                        <a:cs typeface="Calibri" panose="020F0502020204030204" pitchFamily="34" charset="0"/>
                      </a:rPr>
                      <a:t>2,7 %</a:t>
                    </a:r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>
                  <a:xfrm>
                    <a:off x="2639852" y="3424841"/>
                    <a:ext cx="391898" cy="2508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r>
                      <a:rPr lang="cs-CZ" sz="1000">
                        <a:solidFill>
                          <a:sysClr val="windowText" lastClr="000000"/>
                        </a:solidFill>
                        <a:latin typeface="+mn-lt"/>
                        <a:cs typeface="Calibri" panose="020F0502020204030204" pitchFamily="34" charset="0"/>
                      </a:rPr>
                      <a:t>1,8 %</a:t>
                    </a:r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>
                  <a:xfrm>
                    <a:off x="4057900" y="2591780"/>
                    <a:ext cx="391898" cy="2508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r>
                      <a:rPr lang="cs-CZ" sz="1000" dirty="0">
                        <a:solidFill>
                          <a:sysClr val="windowText" lastClr="000000"/>
                        </a:solidFill>
                        <a:cs typeface="Calibri" panose="020F0502020204030204" pitchFamily="34" charset="0"/>
                      </a:rPr>
                      <a:t>3,8 %</a:t>
                    </a:r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>
                  <a:xfrm>
                    <a:off x="4137899" y="2961252"/>
                    <a:ext cx="483359" cy="2508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r>
                      <a:rPr lang="cs-CZ" sz="1000" b="1" dirty="0">
                        <a:solidFill>
                          <a:srgbClr val="ED1C24"/>
                        </a:solidFill>
                        <a:cs typeface="Calibri" panose="020F0502020204030204" pitchFamily="34" charset="0"/>
                      </a:rPr>
                      <a:t>3,0 %</a:t>
                    </a:r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>
                  <a:xfrm>
                    <a:off x="4057900" y="3347864"/>
                    <a:ext cx="391898" cy="2508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r>
                      <a:rPr lang="cs-CZ" sz="1000" dirty="0">
                        <a:solidFill>
                          <a:sysClr val="windowText" lastClr="000000"/>
                        </a:solidFill>
                        <a:latin typeface="+mn-lt"/>
                        <a:cs typeface="Calibri" panose="020F0502020204030204" pitchFamily="34" charset="0"/>
                      </a:rPr>
                      <a:t>2,2 %</a:t>
                    </a:r>
                  </a:p>
                </p:txBody>
              </p:sp>
              <p:sp>
                <p:nvSpPr>
                  <p:cNvPr id="45" name="Rectangle 44"/>
                  <p:cNvSpPr/>
                  <p:nvPr/>
                </p:nvSpPr>
                <p:spPr>
                  <a:xfrm>
                    <a:off x="3319158" y="2624387"/>
                    <a:ext cx="391898" cy="2508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r>
                      <a:rPr lang="cs-CZ" sz="1000">
                        <a:solidFill>
                          <a:sysClr val="windowText" lastClr="000000"/>
                        </a:solidFill>
                        <a:latin typeface="+mn-lt"/>
                        <a:cs typeface="Calibri" panose="020F0502020204030204" pitchFamily="34" charset="0"/>
                      </a:rPr>
                      <a:t>3,6 %</a:t>
                    </a:r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>
                  <a:xfrm>
                    <a:off x="3018602" y="3042782"/>
                    <a:ext cx="483359" cy="2508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r>
                      <a:rPr lang="cs-CZ" sz="1000" b="1" dirty="0">
                        <a:solidFill>
                          <a:srgbClr val="ED1C24"/>
                        </a:solidFill>
                        <a:cs typeface="Calibri" panose="020F0502020204030204" pitchFamily="34" charset="0"/>
                      </a:rPr>
                      <a:t>2,7 %</a:t>
                    </a:r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>
                  <a:xfrm>
                    <a:off x="3296542" y="3424841"/>
                    <a:ext cx="391898" cy="2508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r>
                      <a:rPr lang="cs-CZ" sz="1000">
                        <a:solidFill>
                          <a:sysClr val="windowText" lastClr="000000"/>
                        </a:solidFill>
                        <a:latin typeface="+mn-lt"/>
                        <a:cs typeface="Calibri" panose="020F0502020204030204" pitchFamily="34" charset="0"/>
                      </a:rPr>
                      <a:t>1,8 %</a:t>
                    </a:r>
                  </a:p>
                </p:txBody>
              </p:sp>
            </p:grpSp>
            <p:graphicFrame>
              <p:nvGraphicFramePr>
                <p:cNvPr id="22" name="Chart 21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321193479"/>
                    </p:ext>
                  </p:extLst>
                </p:nvPr>
              </p:nvGraphicFramePr>
              <p:xfrm>
                <a:off x="808831" y="4399341"/>
                <a:ext cx="4297238" cy="98450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sp>
              <p:nvSpPr>
                <p:cNvPr id="23" name="TextBox 2"/>
                <p:cNvSpPr txBox="1"/>
                <p:nvPr/>
              </p:nvSpPr>
              <p:spPr>
                <a:xfrm>
                  <a:off x="594418" y="4333269"/>
                  <a:ext cx="2808000" cy="2206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tlCol="0" anchor="ctr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cs-CZ" sz="1000" b="1" baseline="0">
                      <a:latin typeface="Myriad Pro" panose="020B0503030403020204" pitchFamily="34" charset="0"/>
                      <a:cs typeface="Calibri" panose="020F0502020204030204" pitchFamily="34" charset="0"/>
                    </a:rPr>
                    <a:t>Kontrolovaný základní soubor (v mld. EUR)</a:t>
                  </a: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1313993" y="4680968"/>
                  <a:ext cx="290144" cy="15388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b" anchorCtr="0">
                  <a:sp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cs-CZ" sz="1000" dirty="0">
                      <a:solidFill>
                        <a:sysClr val="windowText" lastClr="000000"/>
                      </a:solidFill>
                      <a:cs typeface="Calibri" panose="020F0502020204030204" pitchFamily="34" charset="0"/>
                    </a:rPr>
                    <a:t>100,2</a:t>
                  </a: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2020758" y="4604024"/>
                  <a:ext cx="290144" cy="15388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b" anchorCtr="0">
                  <a:sp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cs-CZ" sz="1000" dirty="0">
                      <a:solidFill>
                        <a:sysClr val="windowText" lastClr="000000"/>
                      </a:solidFill>
                      <a:cs typeface="Calibri" panose="020F0502020204030204" pitchFamily="34" charset="0"/>
                    </a:rPr>
                    <a:t>120,6</a:t>
                  </a: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2716245" y="4555230"/>
                  <a:ext cx="290143" cy="15388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b" anchorCtr="0">
                  <a:sp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cs-CZ" sz="1000" dirty="0">
                      <a:solidFill>
                        <a:sysClr val="windowText" lastClr="000000"/>
                      </a:solidFill>
                      <a:cs typeface="Calibri" panose="020F0502020204030204" pitchFamily="34" charset="0"/>
                    </a:rPr>
                    <a:t>126,1</a:t>
                  </a: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3406777" y="4465536"/>
                  <a:ext cx="290143" cy="15388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b" anchorCtr="0">
                  <a:sp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cs-CZ" sz="1000" dirty="0">
                      <a:solidFill>
                        <a:sysClr val="windowText" lastClr="000000"/>
                      </a:solidFill>
                      <a:cs typeface="Calibri" panose="020F0502020204030204" pitchFamily="34" charset="0"/>
                    </a:rPr>
                    <a:t>147,8</a:t>
                  </a: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111877" y="4471498"/>
                  <a:ext cx="296556" cy="15388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b" anchorCtr="0">
                  <a:sp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cs-CZ" sz="1000" b="1" dirty="0">
                      <a:solidFill>
                        <a:sysClr val="windowText" lastClr="000000"/>
                      </a:solidFill>
                      <a:cs typeface="Calibri" panose="020F0502020204030204" pitchFamily="34" charset="0"/>
                    </a:rPr>
                    <a:t>142,8</a:t>
                  </a:r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4470238" y="4783549"/>
                <a:ext cx="549831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r>
                  <a:rPr lang="cs-CZ" sz="1000" b="1">
                    <a:solidFill>
                      <a:srgbClr val="348498"/>
                    </a:solidFill>
                  </a:rPr>
                  <a:t>Vysoké riziko 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449798" y="5114300"/>
                <a:ext cx="538609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r>
                  <a:rPr lang="cs-CZ" sz="1000" b="1">
                    <a:solidFill>
                      <a:srgbClr val="8BBAC5"/>
                    </a:solidFill>
                  </a:rPr>
                  <a:t> Nízké riziko 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348863" y="4902237"/>
              <a:ext cx="226024" cy="1231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800" b="1" dirty="0">
                  <a:solidFill>
                    <a:sysClr val="windowText" lastClr="000000"/>
                  </a:solidFill>
                  <a:cs typeface="Calibri" panose="020F0502020204030204" pitchFamily="34" charset="0"/>
                </a:rPr>
                <a:t>47 %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0261" y="4830037"/>
              <a:ext cx="226024" cy="1231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800" b="1" dirty="0">
                  <a:solidFill>
                    <a:sysClr val="windowText" lastClr="000000"/>
                  </a:solidFill>
                  <a:cs typeface="Calibri" panose="020F0502020204030204" pitchFamily="34" charset="0"/>
                </a:rPr>
                <a:t>51 %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56600" y="4829729"/>
              <a:ext cx="226024" cy="1231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800" b="1">
                  <a:solidFill>
                    <a:sysClr val="windowText" lastClr="000000"/>
                  </a:solidFill>
                  <a:cs typeface="Calibri" panose="020F0502020204030204" pitchFamily="34" charset="0"/>
                </a:rPr>
                <a:t>53 %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60230" y="4753862"/>
              <a:ext cx="226024" cy="1231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800" b="1" dirty="0">
                  <a:solidFill>
                    <a:sysClr val="windowText" lastClr="000000"/>
                  </a:solidFill>
                  <a:cs typeface="Calibri" panose="020F0502020204030204" pitchFamily="34" charset="0"/>
                </a:rPr>
                <a:t>59 %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60953" y="4794539"/>
              <a:ext cx="226024" cy="1231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800" b="1">
                  <a:solidFill>
                    <a:sysClr val="windowText" lastClr="000000"/>
                  </a:solidFill>
                  <a:cs typeface="Calibri" panose="020F0502020204030204" pitchFamily="34" charset="0"/>
                </a:rPr>
                <a:t>63 %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43472" y="5132965"/>
              <a:ext cx="226024" cy="1231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800" b="1">
                  <a:solidFill>
                    <a:sysClr val="windowText" lastClr="000000"/>
                  </a:solidFill>
                  <a:cs typeface="Calibri" panose="020F0502020204030204" pitchFamily="34" charset="0"/>
                </a:rPr>
                <a:t>53 %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48044" y="5113915"/>
              <a:ext cx="226024" cy="1231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800" b="1" dirty="0">
                  <a:solidFill>
                    <a:sysClr val="windowText" lastClr="000000"/>
                  </a:solidFill>
                  <a:cs typeface="Calibri" panose="020F0502020204030204" pitchFamily="34" charset="0"/>
                </a:rPr>
                <a:t>49 %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51209" y="5113915"/>
              <a:ext cx="226024" cy="1231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800" b="1" dirty="0">
                  <a:solidFill>
                    <a:sysClr val="windowText" lastClr="000000"/>
                  </a:solidFill>
                  <a:cs typeface="Calibri" panose="020F0502020204030204" pitchFamily="34" charset="0"/>
                </a:rPr>
                <a:t>47 %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51664" y="5110740"/>
              <a:ext cx="226024" cy="1231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800" b="1" dirty="0">
                  <a:solidFill>
                    <a:sysClr val="windowText" lastClr="000000"/>
                  </a:solidFill>
                  <a:cs typeface="Calibri" panose="020F0502020204030204" pitchFamily="34" charset="0"/>
                </a:rPr>
                <a:t>41 %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55562" y="5132965"/>
              <a:ext cx="226024" cy="1231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800" b="1">
                  <a:solidFill>
                    <a:sysClr val="windowText" lastClr="000000"/>
                  </a:solidFill>
                  <a:cs typeface="Calibri" panose="020F0502020204030204" pitchFamily="34" charset="0"/>
                </a:rPr>
                <a:t>37 %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65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76263" y="1573213"/>
            <a:ext cx="8064500" cy="539750"/>
          </a:xfrm>
        </p:spPr>
        <p:txBody>
          <a:bodyPr/>
          <a:lstStyle/>
          <a:p>
            <a:pPr eaLnBrk="1" hangingPunct="1"/>
            <a:r>
              <a:rPr lang="cs-CZ"/>
              <a:t>Výroční zpráva za rok 2021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>
          <a:xfrm>
            <a:off x="575221" y="2562746"/>
            <a:ext cx="8064500" cy="358775"/>
          </a:xfrm>
        </p:spPr>
        <p:txBody>
          <a:bodyPr/>
          <a:lstStyle/>
          <a:p>
            <a:pPr eaLnBrk="1" hangingPunct="1"/>
            <a:r>
              <a:rPr lang="cs-CZ" b="1"/>
              <a:t>Co jsme zjistili </a:t>
            </a:r>
          </a:p>
        </p:txBody>
      </p:sp>
      <p:sp>
        <p:nvSpPr>
          <p:cNvPr id="16389" name="Title 1"/>
          <p:cNvSpPr txBox="1">
            <a:spLocks/>
          </p:cNvSpPr>
          <p:nvPr/>
        </p:nvSpPr>
        <p:spPr bwMode="auto">
          <a:xfrm>
            <a:off x="539750" y="908050"/>
            <a:ext cx="8064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1pPr>
            <a:lvl2pPr marL="512763" indent="-234950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2pPr>
            <a:lvl3pPr marL="758825" indent="-228600" eaLnBrk="0" hangingPunct="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3pPr>
            <a:lvl4pPr marL="993775" indent="-228600" eaLnBrk="0" hangingPunct="0">
              <a:lnSpc>
                <a:spcPct val="90000"/>
              </a:lnSpc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4pPr>
            <a:lvl5pPr marL="1219200" indent="-228600" eaLnBrk="0" hangingPunct="0">
              <a:lnSpc>
                <a:spcPct val="90000"/>
              </a:lnSpc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5pPr>
            <a:lvl6pPr marL="16764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6pPr>
            <a:lvl7pPr marL="2133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7pPr>
            <a:lvl8pPr marL="2590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8pPr>
            <a:lvl9pPr marL="3048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3200" b="1">
                <a:solidFill>
                  <a:schemeClr val="bg1"/>
                </a:solidFill>
              </a:rPr>
              <a:t>Evropský účetní dvůr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172399" y="6352361"/>
            <a:ext cx="474043" cy="2449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 smtClean="0">
                <a:solidFill>
                  <a:schemeClr val="bg1"/>
                </a:solidFill>
              </a:rPr>
              <a:t>16</a:t>
            </a:r>
            <a:endParaRPr lang="cs-CZ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5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cs-CZ"/>
              <a:t>Celková zjištění: operace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892" y="1196752"/>
            <a:ext cx="8280000" cy="4968552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K </a:t>
            </a:r>
            <a:r>
              <a:rPr lang="cs-CZ" b="1" dirty="0"/>
              <a:t>nejběžnějším chybám</a:t>
            </a:r>
            <a:r>
              <a:rPr lang="cs-CZ" dirty="0"/>
              <a:t>, které jsme zjistili u vysoce rizikových výdajů v okruzích VFR , patřily:</a:t>
            </a:r>
          </a:p>
          <a:p>
            <a:pPr lvl="0"/>
            <a:r>
              <a:rPr lang="cs-CZ" dirty="0"/>
              <a:t>nezpůsobilé náklady a projekty, porušení pravidel vnitřního trhu (zejména nedodržování pravidel státní podpory), chybějící základní podklady a nedodržování pravidel pro zadávání veřejných zakázek v oblasti „</a:t>
            </a:r>
            <a:r>
              <a:rPr lang="cs-CZ" b="1" dirty="0"/>
              <a:t>Soudržnost, odolnost a hodnoty</a:t>
            </a:r>
            <a:r>
              <a:rPr lang="cs-CZ" dirty="0"/>
              <a:t>“,</a:t>
            </a:r>
          </a:p>
          <a:p>
            <a:pPr lvl="0"/>
            <a:r>
              <a:rPr lang="cs-CZ" dirty="0"/>
              <a:t>nejčastějšími chybami zjištěnými ve výdajových oblastech rozvoj venkova, tržní opatření, životní prostředí, opatření v oblasti klimatu a rybolov, na něž dohromady připadá zhruba 33 % celkových výdajů v oblasti „</a:t>
            </a:r>
            <a:r>
              <a:rPr lang="cs-CZ" b="1" dirty="0"/>
              <a:t>Přírodní zdroje a životní prostředí</a:t>
            </a:r>
            <a:r>
              <a:rPr lang="cs-CZ" dirty="0"/>
              <a:t>“, jsou nezpůsobilí příjemci, projekty nebo výdaje, administrativní chyby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cs-CZ" dirty="0" smtClean="0"/>
              <a:t>a </a:t>
            </a:r>
            <a:r>
              <a:rPr lang="cs-CZ" dirty="0"/>
              <a:t>neplnění </a:t>
            </a:r>
            <a:r>
              <a:rPr lang="cs-CZ" dirty="0" err="1"/>
              <a:t>agroenvironmentálních</a:t>
            </a:r>
            <a:r>
              <a:rPr lang="cs-CZ" dirty="0"/>
              <a:t> závazků,</a:t>
            </a:r>
          </a:p>
          <a:p>
            <a:pPr lvl="0"/>
            <a:r>
              <a:rPr lang="cs-CZ" dirty="0"/>
              <a:t>nezpůsobilé přímé osobní náklady a jiné přímé náklady jsou hlavními zdroji chyb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cs-CZ" dirty="0" smtClean="0"/>
              <a:t>ve </a:t>
            </a:r>
            <a:r>
              <a:rPr lang="cs-CZ" dirty="0"/>
              <a:t>výdajích na výzkum (</a:t>
            </a:r>
            <a:r>
              <a:rPr lang="cs-CZ" b="1" dirty="0"/>
              <a:t>Horizont 2020 a sedmý rámcový program v okruhu „Jednotný trh, inovace a digitální agenda“</a:t>
            </a:r>
            <a:r>
              <a:rPr lang="cs-CZ" dirty="0"/>
              <a:t>). K nejčastějším chybám zjištěným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cs-CZ" dirty="0" smtClean="0"/>
              <a:t>v </a:t>
            </a:r>
            <a:r>
              <a:rPr lang="cs-CZ" dirty="0"/>
              <a:t>jiných programech a činnostech (zejména v rámci</a:t>
            </a:r>
            <a:r>
              <a:rPr lang="cs-CZ" b="1" dirty="0"/>
              <a:t> Nástroje pro propojení Evropy</a:t>
            </a:r>
            <a:r>
              <a:rPr lang="cs-CZ" dirty="0"/>
              <a:t>) patří případy závažného nedodržování pravidel pro zadávání veřejných zakázek a nezpůsobilé jiné přímé náklady,</a:t>
            </a:r>
          </a:p>
          <a:p>
            <a:pPr lvl="0"/>
            <a:r>
              <a:rPr lang="cs-CZ" dirty="0"/>
              <a:t>výdaje, které nevznikly, nezpůsobilé náklady, chybějící podklady a veřejné zakázky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cs-CZ" dirty="0" smtClean="0"/>
              <a:t> </a:t>
            </a:r>
            <a:r>
              <a:rPr lang="cs-CZ" dirty="0"/>
              <a:t>okruhu „</a:t>
            </a:r>
            <a:r>
              <a:rPr lang="cs-CZ" b="1" dirty="0"/>
              <a:t>Sousedství a svět</a:t>
            </a:r>
            <a:r>
              <a:rPr lang="cs-CZ" dirty="0"/>
              <a:t>“.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244407" y="6352361"/>
            <a:ext cx="402035" cy="2449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 smtClean="0">
                <a:solidFill>
                  <a:schemeClr val="bg1"/>
                </a:solidFill>
              </a:rPr>
              <a:t>17</a:t>
            </a:r>
            <a:endParaRPr lang="cs-CZ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500" cy="71941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cs-CZ"/>
              <a:t>Naše odhadovaná míra chyb ve vybraných výdajových oblastech rozpočtu EU (2017–2021) 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172400" y="6352361"/>
            <a:ext cx="474042" cy="38900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 smtClean="0">
                <a:solidFill>
                  <a:schemeClr val="bg1"/>
                </a:solidFill>
              </a:rPr>
              <a:t>18</a:t>
            </a:r>
            <a:endParaRPr lang="cs-CZ" sz="1000" b="1" dirty="0">
              <a:solidFill>
                <a:schemeClr val="bg1"/>
              </a:solidFill>
            </a:endParaRPr>
          </a:p>
        </p:txBody>
      </p:sp>
      <p:pic>
        <p:nvPicPr>
          <p:cNvPr id="35" name="Picture 3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1"/>
            <a:ext cx="6666731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85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76263" y="1573213"/>
            <a:ext cx="8064500" cy="539750"/>
          </a:xfrm>
        </p:spPr>
        <p:txBody>
          <a:bodyPr/>
          <a:lstStyle/>
          <a:p>
            <a:pPr eaLnBrk="1" hangingPunct="1"/>
            <a:r>
              <a:rPr lang="cs-CZ"/>
              <a:t>Výroční zpráva za rok 2021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>
          <a:xfrm>
            <a:off x="575221" y="2562746"/>
            <a:ext cx="8064500" cy="578222"/>
          </a:xfrm>
        </p:spPr>
        <p:txBody>
          <a:bodyPr/>
          <a:lstStyle/>
          <a:p>
            <a:pPr eaLnBrk="1" hangingPunct="1"/>
            <a:r>
              <a:rPr lang="cs-CZ" b="1"/>
              <a:t>Připomínky a doporučení</a:t>
            </a:r>
            <a:br>
              <a:rPr lang="cs-CZ" b="1"/>
            </a:br>
            <a:r>
              <a:rPr lang="cs-CZ" b="1"/>
              <a:t>k rozpočtovému a finančnímu řízení</a:t>
            </a:r>
          </a:p>
        </p:txBody>
      </p:sp>
      <p:sp>
        <p:nvSpPr>
          <p:cNvPr id="16389" name="Title 1"/>
          <p:cNvSpPr txBox="1">
            <a:spLocks/>
          </p:cNvSpPr>
          <p:nvPr/>
        </p:nvSpPr>
        <p:spPr bwMode="auto">
          <a:xfrm>
            <a:off x="539750" y="908050"/>
            <a:ext cx="8064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1pPr>
            <a:lvl2pPr marL="512763" indent="-234950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2pPr>
            <a:lvl3pPr marL="758825" indent="-228600" eaLnBrk="0" hangingPunct="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3pPr>
            <a:lvl4pPr marL="993775" indent="-228600" eaLnBrk="0" hangingPunct="0">
              <a:lnSpc>
                <a:spcPct val="90000"/>
              </a:lnSpc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4pPr>
            <a:lvl5pPr marL="1219200" indent="-228600" eaLnBrk="0" hangingPunct="0">
              <a:lnSpc>
                <a:spcPct val="90000"/>
              </a:lnSpc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5pPr>
            <a:lvl6pPr marL="16764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6pPr>
            <a:lvl7pPr marL="2133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7pPr>
            <a:lvl8pPr marL="2590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8pPr>
            <a:lvl9pPr marL="3048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3200" b="1">
                <a:solidFill>
                  <a:schemeClr val="bg1"/>
                </a:solidFill>
              </a:rPr>
              <a:t>Evropský účetní dvůr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172399" y="6352361"/>
            <a:ext cx="474043" cy="2449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 smtClean="0">
                <a:solidFill>
                  <a:schemeClr val="bg1"/>
                </a:solidFill>
              </a:rPr>
              <a:t>19</a:t>
            </a:r>
            <a:endParaRPr lang="cs-CZ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4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500" cy="431800"/>
          </a:xfrm>
        </p:spPr>
        <p:txBody>
          <a:bodyPr anchor="t"/>
          <a:lstStyle/>
          <a:p>
            <a:r>
              <a:rPr lang="cs-CZ"/>
              <a:t>Evropský účetní dvůr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6000" y="1440000"/>
            <a:ext cx="8280000" cy="486568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cs-CZ"/>
              <a:t>Evropský účetní dvůr je </a:t>
            </a:r>
            <a:r>
              <a:rPr lang="cs-CZ" b="1"/>
              <a:t>nezávislý externí kontrolní orgán Evropské unie</a:t>
            </a:r>
            <a:r>
              <a:rPr lang="cs-CZ"/>
              <a:t>.</a:t>
            </a:r>
          </a:p>
          <a:p>
            <a:pPr>
              <a:lnSpc>
                <a:spcPct val="110000"/>
              </a:lnSpc>
              <a:defRPr/>
            </a:pPr>
            <a:endParaRPr lang="en-GB" dirty="0" smtClean="0"/>
          </a:p>
          <a:p>
            <a:pPr>
              <a:lnSpc>
                <a:spcPct val="110000"/>
              </a:lnSpc>
              <a:defRPr/>
            </a:pPr>
            <a:r>
              <a:rPr lang="cs-CZ" b="1"/>
              <a:t>Poslání:</a:t>
            </a:r>
            <a:r>
              <a:rPr lang="cs-CZ"/>
              <a:t> prostřednictvím </a:t>
            </a:r>
            <a:r>
              <a:rPr lang="cs-CZ" b="1"/>
              <a:t>nezávislé a profesionální auditní práce, která má dopad</a:t>
            </a:r>
            <a:r>
              <a:rPr lang="cs-CZ"/>
              <a:t>, posuzovat </a:t>
            </a:r>
            <a:r>
              <a:rPr lang="cs-CZ" b="1"/>
              <a:t>hospodárnost, účinnost, efektivnost, legalitu a správnost</a:t>
            </a:r>
            <a:r>
              <a:rPr lang="cs-CZ"/>
              <a:t> opatření EU s cílem zlepšit </a:t>
            </a:r>
            <a:r>
              <a:rPr lang="cs-CZ" b="1"/>
              <a:t>vyvozování odpovědnosti, transparentnost a finanční řízení</a:t>
            </a:r>
            <a:r>
              <a:rPr lang="cs-CZ"/>
              <a:t>, a </a:t>
            </a:r>
            <a:r>
              <a:rPr lang="cs-CZ" b="1"/>
              <a:t>posílit tak důvěru občanů</a:t>
            </a:r>
            <a:r>
              <a:rPr lang="cs-CZ"/>
              <a:t> a účinně reagovat na současné i budoucí výzvy, jimž EU čelí.</a:t>
            </a:r>
          </a:p>
          <a:p>
            <a:pPr>
              <a:lnSpc>
                <a:spcPct val="110000"/>
              </a:lnSpc>
              <a:defRPr/>
            </a:pPr>
            <a:endParaRPr lang="en-GB" dirty="0" smtClean="0"/>
          </a:p>
          <a:p>
            <a:pPr>
              <a:lnSpc>
                <a:spcPct val="110000"/>
              </a:lnSpc>
              <a:defRPr/>
            </a:pPr>
            <a:r>
              <a:rPr lang="cs-CZ"/>
              <a:t>Sídlí v </a:t>
            </a:r>
            <a:r>
              <a:rPr lang="cs-CZ" b="1"/>
              <a:t>Lucemburku</a:t>
            </a:r>
            <a:r>
              <a:rPr lang="cs-CZ"/>
              <a:t> a zaměstnává přibližně </a:t>
            </a:r>
            <a:r>
              <a:rPr lang="cs-CZ" b="1"/>
              <a:t>900 </a:t>
            </a:r>
            <a:r>
              <a:rPr lang="cs-CZ"/>
              <a:t>pracovníků v oblasti auditu, podpory a administrativy ze všech členských států EU.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en-GB" alt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316416" y="6352361"/>
            <a:ext cx="330026" cy="2449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 smtClean="0">
                <a:solidFill>
                  <a:schemeClr val="bg1"/>
                </a:solidFill>
              </a:rPr>
              <a:t>2</a:t>
            </a:r>
            <a:endParaRPr lang="cs-CZ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500" cy="64792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cs-CZ"/>
              <a:t>Celková zjištění: rozpočtové a finanční řízení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207959" y="6352361"/>
            <a:ext cx="438483" cy="316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 smtClean="0">
                <a:solidFill>
                  <a:schemeClr val="bg1"/>
                </a:solidFill>
              </a:rPr>
              <a:t>20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76000" y="1043923"/>
            <a:ext cx="8280000" cy="5256075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cs-CZ" b="1"/>
              <a:t>Plnění rozpočtu bylo nízké u závazků, ale vysoké u plateb </a:t>
            </a:r>
          </a:p>
          <a:p>
            <a:pPr marL="0" indent="0">
              <a:buNone/>
            </a:pPr>
            <a:r>
              <a:rPr lang="cs-CZ"/>
              <a:t>Nařízení o VFR stanoví pro každý rok ze sedmi let víceletého finančního rámce maximální částky. Tyto stropy se vztahují na nové finanční závazky EU (</a:t>
            </a:r>
            <a:r>
              <a:rPr lang="cs-CZ" i="1"/>
              <a:t>prostředky na závazky</a:t>
            </a:r>
            <a:r>
              <a:rPr lang="cs-CZ"/>
              <a:t>) a na platby, které lze provést z rozpočtu EU (</a:t>
            </a:r>
            <a:r>
              <a:rPr lang="cs-CZ" i="1"/>
              <a:t>prostředky na platby</a:t>
            </a:r>
            <a:r>
              <a:rPr lang="cs-CZ"/>
              <a:t>). 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9608"/>
            <a:ext cx="6120680" cy="4095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941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 txBox="1">
            <a:spLocks/>
          </p:cNvSpPr>
          <p:nvPr/>
        </p:nvSpPr>
        <p:spPr>
          <a:xfrm>
            <a:off x="8172399" y="6352361"/>
            <a:ext cx="474043" cy="2449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 smtClean="0">
                <a:solidFill>
                  <a:schemeClr val="bg1"/>
                </a:solidFill>
              </a:rPr>
              <a:t>21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532956" y="285340"/>
            <a:ext cx="80645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9pPr>
          </a:lstStyle>
          <a:p>
            <a:r>
              <a:rPr lang="cs-CZ"/>
              <a:t>Celková zjištění: rozpočtové a finanční řízení</a:t>
            </a: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467544" y="750111"/>
            <a:ext cx="7305131" cy="334536"/>
          </a:xfrm>
          <a:prstGeom prst="rect">
            <a:avLst/>
          </a:prstGeom>
        </p:spPr>
        <p:txBody>
          <a:bodyPr/>
          <a:lstStyle>
            <a:lvl1pPr marL="265113" indent="-2651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>
                <a:solidFill>
                  <a:schemeClr val="accent2"/>
                </a:solidFill>
              </a:rPr>
              <a:t>Míra čerpání fondů ESI v období 2014–2020 (bez zdrojů NGEU)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3"/>
          <a:stretch/>
        </p:blipFill>
        <p:spPr bwMode="auto">
          <a:xfrm>
            <a:off x="2627785" y="1139185"/>
            <a:ext cx="3384376" cy="53141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775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795013" cy="561550"/>
          </a:xfrm>
        </p:spPr>
        <p:txBody>
          <a:bodyPr/>
          <a:lstStyle/>
          <a:p>
            <a:r>
              <a:rPr lang="cs-CZ"/>
              <a:t>Celková zjištění: rozpočtové a finanční řízení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244407" y="6352361"/>
            <a:ext cx="402035" cy="2449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 smtClean="0">
                <a:solidFill>
                  <a:schemeClr val="bg1"/>
                </a:solidFill>
              </a:rPr>
              <a:t>22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370" name="Text Placeholder 4"/>
          <p:cNvSpPr txBox="1">
            <a:spLocks/>
          </p:cNvSpPr>
          <p:nvPr/>
        </p:nvSpPr>
        <p:spPr>
          <a:xfrm>
            <a:off x="395536" y="829455"/>
            <a:ext cx="7704856" cy="5443641"/>
          </a:xfrm>
          <a:prstGeom prst="rect">
            <a:avLst/>
          </a:prstGeom>
        </p:spPr>
        <p:txBody>
          <a:bodyPr/>
          <a:lstStyle>
            <a:lvl1pPr marL="265113" indent="-2651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/>
              <a:t>Provádění NGEU 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2036"/>
            <a:ext cx="4355886" cy="5304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92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96000"/>
            <a:ext cx="8064500" cy="64792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cs-CZ"/>
              <a:t>Celková zjištění: rozpočtové a finanční řízení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244407" y="6352361"/>
            <a:ext cx="402035" cy="316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 smtClean="0">
                <a:solidFill>
                  <a:schemeClr val="bg1"/>
                </a:solidFill>
              </a:rPr>
              <a:t>23</a:t>
            </a:r>
            <a:endParaRPr lang="cs-CZ" sz="1000" b="1" dirty="0">
              <a:solidFill>
                <a:schemeClr val="bg1"/>
              </a:solidFill>
            </a:endParaRPr>
          </a:p>
          <a:p>
            <a:pPr>
              <a:defRPr/>
            </a:pP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95536" y="789284"/>
            <a:ext cx="7305131" cy="623492"/>
          </a:xfrm>
          <a:prstGeom prst="rect">
            <a:avLst/>
          </a:prstGeom>
        </p:spPr>
        <p:txBody>
          <a:bodyPr/>
          <a:lstStyle>
            <a:lvl1pPr marL="265113" indent="-2651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/>
              <a:t>Zbývající závazky z rozpočtu EU a nástroje NGEU dosáhly rekordní výše 341,6 miliardy EUR 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80000" cy="155974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dirty="0"/>
              <a:t>Na konci roku 2021 činily zbývající závazky celkem 341,6 miliardy EUR; 251,7 miliardy EUR připadalo na rozpočet EU a 89,9 miliardy EUR na nástroj NGEU. Zbývající závazky rozpočtu EU se výrazně snížily z historického maxima 303,2 miliardy EUR na konci roku 2020, zejména proto, že fondy v rámci sdíleného řízení spadající pod VFR na období 2021–2027 se začaly provádět se zpožděním. Avšak spolu se zbývajícími závazky nástroje NGEU dosáhly zbývající závazky rekordní výše.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394875" y="2927457"/>
            <a:ext cx="7305131" cy="368853"/>
          </a:xfrm>
          <a:prstGeom prst="rect">
            <a:avLst/>
          </a:prstGeom>
        </p:spPr>
        <p:txBody>
          <a:bodyPr/>
          <a:lstStyle>
            <a:lvl1pPr marL="265113" indent="-2651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/>
              <a:t>Zbývající závazky ke konci roku 2021 podle roku původu 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12976"/>
            <a:ext cx="5040560" cy="3239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02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956" y="777335"/>
            <a:ext cx="8064500" cy="271449"/>
          </a:xfrm>
        </p:spPr>
        <p:txBody>
          <a:bodyPr/>
          <a:lstStyle/>
          <a:p>
            <a:pPr>
              <a:spcBef>
                <a:spcPts val="800"/>
              </a:spcBef>
              <a:buClr>
                <a:schemeClr val="accent1"/>
              </a:buClr>
              <a:buSzPct val="100000"/>
            </a:pPr>
            <a:r>
              <a:rPr lang="cs-CZ" sz="180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Hlavní rizika a výzvy pro rozpočet EU v příštích letech</a:t>
            </a:r>
          </a:p>
        </p:txBody>
      </p:sp>
      <p:sp>
        <p:nvSpPr>
          <p:cNvPr id="26" name="Slide Number Placeholder 3"/>
          <p:cNvSpPr txBox="1">
            <a:spLocks/>
          </p:cNvSpPr>
          <p:nvPr/>
        </p:nvSpPr>
        <p:spPr>
          <a:xfrm>
            <a:off x="8172399" y="6352361"/>
            <a:ext cx="474043" cy="1729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 smtClean="0">
                <a:solidFill>
                  <a:schemeClr val="bg1"/>
                </a:solidFill>
              </a:rPr>
              <a:t>24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532956" y="1628799"/>
            <a:ext cx="3598120" cy="4723561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1750" b="1" dirty="0"/>
              <a:t>Celková expozice rozpočtu EU se </a:t>
            </a:r>
            <a:r>
              <a:rPr lang="en-GB" sz="1750" b="1" dirty="0" smtClean="0"/>
              <a:t/>
            </a:r>
            <a:br>
              <a:rPr lang="en-GB" sz="1750" b="1" dirty="0" smtClean="0"/>
            </a:br>
            <a:r>
              <a:rPr lang="cs-CZ" sz="1750" b="1" dirty="0" smtClean="0"/>
              <a:t>v </a:t>
            </a:r>
            <a:r>
              <a:rPr lang="cs-CZ" sz="1750" b="1" dirty="0"/>
              <a:t>roce 2021 zvýšila, zejména </a:t>
            </a:r>
            <a:r>
              <a:rPr lang="en-GB" sz="1750" b="1" dirty="0" smtClean="0"/>
              <a:t/>
            </a:r>
            <a:br>
              <a:rPr lang="en-GB" sz="1750" b="1" dirty="0" smtClean="0"/>
            </a:br>
            <a:r>
              <a:rPr lang="cs-CZ" sz="1750" b="1" dirty="0" smtClean="0"/>
              <a:t>v </a:t>
            </a:r>
            <a:r>
              <a:rPr lang="cs-CZ" sz="1750" b="1" dirty="0"/>
              <a:t>důsledku zavedení nástroje NGEU </a:t>
            </a:r>
          </a:p>
          <a:p>
            <a:r>
              <a:rPr lang="cs-CZ" sz="1750" dirty="0"/>
              <a:t>Celková expozice rozpočtu EU vůči podmíněným závazkům se zvýšila </a:t>
            </a:r>
            <a:r>
              <a:rPr lang="en-GB" sz="1750" dirty="0" smtClean="0"/>
              <a:t/>
            </a:r>
            <a:br>
              <a:rPr lang="en-GB" sz="1750" dirty="0" smtClean="0"/>
            </a:br>
            <a:r>
              <a:rPr lang="cs-CZ" sz="1750" dirty="0" smtClean="0"/>
              <a:t>z </a:t>
            </a:r>
            <a:r>
              <a:rPr lang="cs-CZ" sz="1750" dirty="0"/>
              <a:t>131,9 miliardy EUR v roce 2020 na 277,9 miliardy EUR v roce 2021. Dvěma hlavními důvody tohoto podstatného nárůstu bylo zavedení nástroje NGEU a zvýšení objemu úvěrů poskytnutých v rámci nástroje SURE.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100" dirty="0"/>
              <a:t>(*) Úvěry EIB – členské státy 0,6 miliardy EUR, úvěry platební bilance 0,2 miliardy EUR, úvěry Euratomu – členské státy 0,1 miliardy EUR, rozdíl oproti celkové částce je způsoben zaokrouhlením. </a:t>
            </a:r>
          </a:p>
          <a:p>
            <a:pPr marL="0" indent="0">
              <a:buNone/>
            </a:pPr>
            <a:r>
              <a:rPr lang="cs-CZ" sz="1100" dirty="0"/>
              <a:t>(**) Záruka Evropského fondu pro udržitelný rozvoj (EFSD) 0,5 miliardy EUR, úvěry Euratomu pro nečlenské země EU 0,3 miliardy EUR a NDICI – Evropský fond pro udržitelný rozvoj plus (EFSD+) 0,2 miliardy EUR. 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532956" y="285340"/>
            <a:ext cx="80645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9pPr>
          </a:lstStyle>
          <a:p>
            <a:r>
              <a:rPr lang="cs-CZ"/>
              <a:t>Celková zjištění: rozpočtové a finanční řízení</a:t>
            </a:r>
          </a:p>
        </p:txBody>
      </p:sp>
      <p:pic>
        <p:nvPicPr>
          <p:cNvPr id="23" name="Picture 2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076" y="1772816"/>
            <a:ext cx="4905420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624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956" y="777335"/>
            <a:ext cx="8064500" cy="271449"/>
          </a:xfrm>
        </p:spPr>
        <p:txBody>
          <a:bodyPr/>
          <a:lstStyle/>
          <a:p>
            <a:pPr>
              <a:spcBef>
                <a:spcPts val="800"/>
              </a:spcBef>
              <a:buClr>
                <a:schemeClr val="accent1"/>
              </a:buClr>
              <a:buSzPct val="100000"/>
            </a:pPr>
            <a:r>
              <a:rPr lang="cs-CZ" sz="180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Hlavní rizika a výzvy pro rozpočet EU v příštích letech</a:t>
            </a:r>
          </a:p>
        </p:txBody>
      </p:sp>
      <p:sp>
        <p:nvSpPr>
          <p:cNvPr id="26" name="Slide Number Placeholder 3"/>
          <p:cNvSpPr txBox="1">
            <a:spLocks/>
          </p:cNvSpPr>
          <p:nvPr/>
        </p:nvSpPr>
        <p:spPr>
          <a:xfrm>
            <a:off x="8244408" y="6381329"/>
            <a:ext cx="576064" cy="2160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 smtClean="0">
                <a:solidFill>
                  <a:schemeClr val="bg1"/>
                </a:solidFill>
              </a:rPr>
              <a:t>25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532956" y="1628799"/>
            <a:ext cx="7393407" cy="3528393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b="1" dirty="0"/>
              <a:t>Agresivní válka Ruska proti Ukrajině zvyšuje rizika pro rozpočet EU</a:t>
            </a:r>
          </a:p>
          <a:p>
            <a:pPr marL="0" indent="0">
              <a:buNone/>
            </a:pPr>
            <a:r>
              <a:rPr lang="cs-CZ" b="1" dirty="0"/>
              <a:t> </a:t>
            </a:r>
          </a:p>
          <a:p>
            <a:pPr marL="0" indent="0">
              <a:buNone/>
            </a:pPr>
            <a:r>
              <a:rPr lang="cs-CZ" dirty="0"/>
              <a:t>EU mobilizuje svůj rozpočet a rozšiřuje prostor pro rozpočtovou flexibilitu, aby mohla reagovat na agresivní válku Ruska proti Ukrajině. Dojde tak ke zvýšení rozpočtových potřeb EU a riziko vzniku podmíněných závazků pro rozpočet EU se zvýší. Na konci roku 2021 měla Ukrajina v rámci programů </a:t>
            </a:r>
            <a:r>
              <a:rPr lang="cs-CZ" dirty="0" err="1"/>
              <a:t>makrofinanční</a:t>
            </a:r>
            <a:r>
              <a:rPr lang="cs-CZ" dirty="0"/>
              <a:t> pomoci a Euratomu nesplacené úvěry v nominální hodnotě 4,7 miliardy EUR. Evropská investiční banka (EIB) navíc poskytla Ukrajině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cs-CZ" dirty="0" smtClean="0"/>
              <a:t>úvěry </a:t>
            </a:r>
            <a:r>
              <a:rPr lang="cs-CZ" dirty="0"/>
              <a:t>v hodnotě 2,1 miliardy EUR, které jsou podporovány zárukami EU. 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532956" y="285340"/>
            <a:ext cx="80645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9pPr>
          </a:lstStyle>
          <a:p>
            <a:r>
              <a:rPr lang="cs-CZ"/>
              <a:t>Celková zjištění: rozpočtové a finanční řízení</a:t>
            </a:r>
          </a:p>
        </p:txBody>
      </p:sp>
    </p:spTree>
    <p:extLst>
      <p:ext uri="{BB962C8B-B14F-4D97-AF65-F5344CB8AC3E}">
        <p14:creationId xmlns:p14="http://schemas.microsoft.com/office/powerpoint/2010/main" val="344532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93" y="1268760"/>
            <a:ext cx="8280000" cy="298803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026938"/>
                </a:solidFill>
                <a:ea typeface="+mj-ea"/>
                <a:cs typeface="+mj-cs"/>
              </a:rPr>
              <a:t>Komisi doporučujeme: </a:t>
            </a:r>
          </a:p>
          <a:p>
            <a:pPr marL="0" indent="0">
              <a:buNone/>
            </a:pPr>
            <a:endParaRPr lang="en-GB" dirty="0"/>
          </a:p>
          <a:p>
            <a:r>
              <a:rPr lang="cs-CZ" dirty="0"/>
              <a:t>informovat rozpočtový orgán o faktorech, které přispívají k vývoji zbývajících závazků, a přijmout vhodná opatření k postupnému snižování zbývajících </a:t>
            </a:r>
            <a:r>
              <a:rPr lang="cs-CZ" dirty="0" smtClean="0"/>
              <a:t>závazků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cs-CZ" dirty="0" smtClean="0"/>
              <a:t>v </a:t>
            </a:r>
            <a:r>
              <a:rPr lang="cs-CZ" dirty="0"/>
              <a:t>dlouhodobém výhledu, </a:t>
            </a:r>
          </a:p>
          <a:p>
            <a:r>
              <a:rPr lang="cs-CZ" dirty="0"/>
              <a:t>pečlivě sledovat rostoucí riziko, že v souvislosti s agresivní válkou Ruska proti Ukrajině vzniknou podmíněné závazky pro rozpočet EU, a podle potřeby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cs-CZ" dirty="0" smtClean="0"/>
              <a:t>přijmout </a:t>
            </a:r>
            <a:r>
              <a:rPr lang="cs-CZ" dirty="0"/>
              <a:t>taková opatření, aby si nástroje pro zmírňování rizik zachovaly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cs-CZ" dirty="0" smtClean="0"/>
              <a:t>dostatečnou </a:t>
            </a:r>
            <a:r>
              <a:rPr lang="cs-CZ" dirty="0"/>
              <a:t>kapacitu. 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solidFill>
                <a:schemeClr val="accent4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solidFill>
                <a:schemeClr val="accent4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solidFill>
                <a:schemeClr val="accent4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solidFill>
                <a:schemeClr val="accent4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244407" y="6352361"/>
            <a:ext cx="402035" cy="2449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 smtClean="0">
                <a:solidFill>
                  <a:schemeClr val="bg1"/>
                </a:solidFill>
              </a:rPr>
              <a:t>26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68250" y="260648"/>
            <a:ext cx="80645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9pPr>
          </a:lstStyle>
          <a:p>
            <a:r>
              <a:rPr lang="cs-CZ"/>
              <a:t>Doporučení: rozpočtové a finanční řízení</a:t>
            </a:r>
          </a:p>
        </p:txBody>
      </p:sp>
    </p:spTree>
    <p:extLst>
      <p:ext uri="{BB962C8B-B14F-4D97-AF65-F5344CB8AC3E}">
        <p14:creationId xmlns:p14="http://schemas.microsoft.com/office/powerpoint/2010/main" val="50892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76263" y="1573213"/>
            <a:ext cx="8064500" cy="539750"/>
          </a:xfrm>
        </p:spPr>
        <p:txBody>
          <a:bodyPr/>
          <a:lstStyle/>
          <a:p>
            <a:pPr eaLnBrk="1" hangingPunct="1"/>
            <a:r>
              <a:rPr lang="cs-CZ"/>
              <a:t>Výroční zpráva za rok 2021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>
          <a:xfrm>
            <a:off x="533400" y="2492896"/>
            <a:ext cx="8064500" cy="358775"/>
          </a:xfrm>
        </p:spPr>
        <p:txBody>
          <a:bodyPr/>
          <a:lstStyle/>
          <a:p>
            <a:pPr eaLnBrk="1" hangingPunct="1"/>
            <a:r>
              <a:rPr lang="cs-CZ" b="1"/>
              <a:t>Hlavní okruhy VFR a Nástroj pro oživení a odolnost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388424" y="6309320"/>
            <a:ext cx="432048" cy="28803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 smtClean="0">
                <a:solidFill>
                  <a:schemeClr val="bg1"/>
                </a:solidFill>
              </a:rPr>
              <a:t>27</a:t>
            </a:r>
            <a:endParaRPr lang="cs-CZ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5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cs-CZ"/>
              <a:t>Kontrolovaný základní soubor roku 2021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244407" y="6352361"/>
            <a:ext cx="402035" cy="1729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 smtClean="0">
                <a:solidFill>
                  <a:schemeClr val="bg1"/>
                </a:solidFill>
              </a:rPr>
              <a:t>28</a:t>
            </a:r>
            <a:endParaRPr lang="cs-CZ" sz="1000" b="1" dirty="0">
              <a:solidFill>
                <a:schemeClr val="bg1"/>
              </a:solidFill>
            </a:endParaRPr>
          </a:p>
        </p:txBody>
      </p:sp>
      <p:pic>
        <p:nvPicPr>
          <p:cNvPr id="35" name="Picture 3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59622"/>
            <a:ext cx="6840760" cy="5161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807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76263" y="396000"/>
            <a:ext cx="8064500" cy="656736"/>
          </a:xfrm>
        </p:spPr>
        <p:txBody>
          <a:bodyPr anchor="t"/>
          <a:lstStyle/>
          <a:p>
            <a:pPr eaLnBrk="1" hangingPunct="1"/>
            <a:r>
              <a:rPr lang="cs-CZ"/>
              <a:t>Příjmy: </a:t>
            </a:r>
            <a:r>
              <a:rPr lang="cs-CZ">
                <a:solidFill>
                  <a:srgbClr val="B5B900"/>
                </a:solidFill>
              </a:rPr>
              <a:t>239,6 miliardy EUR</a:t>
            </a:r>
            <a:br>
              <a:rPr lang="cs-CZ">
                <a:solidFill>
                  <a:srgbClr val="B5B900"/>
                </a:solidFill>
              </a:rPr>
            </a:br>
            <a:r>
              <a:rPr lang="cs-CZ" sz="2400">
                <a:solidFill>
                  <a:srgbClr val="7F7F7F"/>
                </a:solidFill>
              </a:rPr>
              <a:t>Kontrolovaná částka: 239,6 miliardy EUR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76000" y="1268760"/>
            <a:ext cx="4068008" cy="4896544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cs-CZ" dirty="0"/>
              <a:t>Náš audit se týkal příjmové strany rozpočtu EU, z níž se financují výdaje Evropské unie. Zkoumali jsme určité klíčové kontrolní systémy pro řízení vlastních zdrojů a vzorek příjmových operací.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cs-CZ" dirty="0"/>
              <a:t>Systémy související s příjmy, které jsme prověřovali, byly obecně účinné. Klíčové vnitřní kontroly tradičních vlastních zdrojů (TVZ), které jsme posuzovali v některých členských státech, a řízení výhrad k DPH a otevřených případů týkajících se TVZ v Komisi však byly v důsledku přetrvávajících nedostatků jen částečně účinné. 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cs-CZ" dirty="0"/>
              <a:t>Rovněž jsme zjistili, že provádění několika opatření v akčním plánu Komise v celní oblasti, která mají přispět ke snížení výpadku cel, se zpozdilo. Tento nedostatek nemá na náš výrok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cs-CZ" dirty="0" smtClean="0"/>
              <a:t>o </a:t>
            </a:r>
            <a:r>
              <a:rPr lang="cs-CZ" dirty="0"/>
              <a:t>příjmech vliv, neboť se netýká operací, na nichž se zakládá účetní závěrka, nýbrž rizika, že TVZ jsou neúplné. </a:t>
            </a:r>
          </a:p>
        </p:txBody>
      </p:sp>
      <p:pic>
        <p:nvPicPr>
          <p:cNvPr id="25605" name="Content Placeholder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" t="996" r="-143" b="-2"/>
          <a:stretch>
            <a:fillRect/>
          </a:stretch>
        </p:blipFill>
        <p:spPr bwMode="auto">
          <a:xfrm>
            <a:off x="7128763" y="1444798"/>
            <a:ext cx="1512000" cy="152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857389"/>
              </p:ext>
            </p:extLst>
          </p:nvPr>
        </p:nvGraphicFramePr>
        <p:xfrm>
          <a:off x="5148064" y="3780000"/>
          <a:ext cx="3495210" cy="6400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495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Bez významných (materiálních) chyb v letech 2021 a 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8172399" y="6352361"/>
            <a:ext cx="474043" cy="2449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 smtClean="0">
                <a:solidFill>
                  <a:schemeClr val="bg1"/>
                </a:solidFill>
              </a:rPr>
              <a:t>29</a:t>
            </a:r>
            <a:endParaRPr lang="cs-CZ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3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06400" y="188640"/>
            <a:ext cx="8064500" cy="431800"/>
          </a:xfrm>
        </p:spPr>
        <p:txBody>
          <a:bodyPr anchor="t"/>
          <a:lstStyle/>
          <a:p>
            <a:r>
              <a:rPr lang="cs-CZ" dirty="0"/>
              <a:t>Evropský účetní dvůr</a:t>
            </a:r>
          </a:p>
        </p:txBody>
      </p:sp>
      <p:sp>
        <p:nvSpPr>
          <p:cNvPr id="106" name="Content Placeholder 2"/>
          <p:cNvSpPr>
            <a:spLocks noGrp="1"/>
          </p:cNvSpPr>
          <p:nvPr>
            <p:ph idx="1"/>
          </p:nvPr>
        </p:nvSpPr>
        <p:spPr>
          <a:xfrm>
            <a:off x="250824" y="1268760"/>
            <a:ext cx="1656880" cy="1896002"/>
          </a:xfrm>
          <a:ln>
            <a:solidFill>
              <a:srgbClr val="00BCCC"/>
            </a:solidFill>
          </a:ln>
        </p:spPr>
        <p:txBody>
          <a:bodyPr rtlCol="0">
            <a:noAutofit/>
          </a:bodyPr>
          <a:lstStyle/>
          <a:p>
            <a:pPr marL="0" indent="0" algn="ctr" eaLnBrk="1" fontAlgn="auto" hangingPunct="1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100" b="1" dirty="0" smtClean="0">
                <a:solidFill>
                  <a:srgbClr val="00697F"/>
                </a:solidFill>
              </a:rPr>
              <a:t>Předsednictví</a:t>
            </a:r>
          </a:p>
          <a:p>
            <a:pPr marL="10800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100" dirty="0">
                <a:solidFill>
                  <a:schemeClr val="accent4"/>
                </a:solidFill>
              </a:rPr>
              <a:t>Mezinárodní vztahy</a:t>
            </a:r>
          </a:p>
          <a:p>
            <a:pPr marL="10800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100" dirty="0">
                <a:solidFill>
                  <a:schemeClr val="accent4"/>
                </a:solidFill>
              </a:rPr>
              <a:t>Protokol</a:t>
            </a:r>
          </a:p>
          <a:p>
            <a:pPr marL="10800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100" dirty="0">
                <a:solidFill>
                  <a:schemeClr val="accent4"/>
                </a:solidFill>
              </a:rPr>
              <a:t>Komunikace</a:t>
            </a:r>
          </a:p>
          <a:p>
            <a:pPr marL="10800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100" dirty="0">
                <a:solidFill>
                  <a:schemeClr val="accent4"/>
                </a:solidFill>
              </a:rPr>
              <a:t>Vztahy s orgány a institucemi</a:t>
            </a:r>
          </a:p>
          <a:p>
            <a:pPr marL="10800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100" dirty="0">
                <a:solidFill>
                  <a:schemeClr val="accent4"/>
                </a:solidFill>
              </a:rPr>
              <a:t>Strategie</a:t>
            </a:r>
          </a:p>
          <a:p>
            <a:pPr marL="10800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100" dirty="0">
                <a:solidFill>
                  <a:schemeClr val="accent4"/>
                </a:solidFill>
              </a:rPr>
              <a:t>Právní záležitosti</a:t>
            </a:r>
          </a:p>
          <a:p>
            <a:pPr marL="10800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100" dirty="0">
                <a:solidFill>
                  <a:schemeClr val="accent4"/>
                </a:solidFill>
              </a:rPr>
              <a:t>Interní audit</a:t>
            </a:r>
          </a:p>
        </p:txBody>
      </p:sp>
      <p:sp>
        <p:nvSpPr>
          <p:cNvPr id="20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6400" y="620688"/>
            <a:ext cx="8064500" cy="287338"/>
          </a:xfrm>
        </p:spPr>
        <p:txBody>
          <a:bodyPr anchor="t"/>
          <a:lstStyle/>
          <a:p>
            <a:r>
              <a:rPr lang="cs-CZ" altLang="en-US" dirty="0">
                <a:solidFill>
                  <a:srgbClr val="B5B900"/>
                </a:solidFill>
              </a:rPr>
              <a:t>Struktura</a:t>
            </a:r>
          </a:p>
        </p:txBody>
      </p:sp>
      <p:sp>
        <p:nvSpPr>
          <p:cNvPr id="107" name="Content Placeholder 2"/>
          <p:cNvSpPr txBox="1">
            <a:spLocks/>
          </p:cNvSpPr>
          <p:nvPr/>
        </p:nvSpPr>
        <p:spPr bwMode="auto">
          <a:xfrm>
            <a:off x="1989138" y="3814762"/>
            <a:ext cx="1619250" cy="2134518"/>
          </a:xfrm>
          <a:prstGeom prst="rect">
            <a:avLst/>
          </a:prstGeom>
          <a:noFill/>
          <a:ln>
            <a:solidFill>
              <a:srgbClr val="0069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26938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cs-CZ" sz="1000" b="1" i="0" u="none" strike="noStrike" kern="1200" cap="none" spc="0" normalizeH="0" baseline="0" noProof="0" dirty="0" smtClean="0">
              <a:ln>
                <a:noFill/>
              </a:ln>
              <a:solidFill>
                <a:srgbClr val="CDDC29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26938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CCC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Senát II</a:t>
            </a:r>
          </a:p>
          <a:p>
            <a:pPr marL="85725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26938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Investice 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ve prospěch soudržnosti, růstu 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a začleňování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26938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08" name="Content Placeholder 2"/>
          <p:cNvSpPr txBox="1">
            <a:spLocks/>
          </p:cNvSpPr>
          <p:nvPr/>
        </p:nvSpPr>
        <p:spPr bwMode="auto">
          <a:xfrm>
            <a:off x="5410175" y="3814762"/>
            <a:ext cx="1673250" cy="21345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697F"/>
            </a:solidFill>
            <a:prstDash val="soli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265113" indent="-2651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26938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cs-CZ" sz="1100" b="1" i="0" u="none" strike="noStrike" kern="1200" cap="none" spc="0" normalizeH="0" baseline="0" noProof="0" dirty="0" smtClean="0">
              <a:ln>
                <a:noFill/>
              </a:ln>
              <a:solidFill>
                <a:srgbClr val="CDDC29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  <a:p>
            <a:pPr marL="85725" marR="0" lvl="0" indent="0" algn="ctr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26938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CCC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Senát IV</a:t>
            </a:r>
          </a:p>
          <a:p>
            <a:pPr marL="85725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26938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Regulace trhů a konkurenceschopné hospodářství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09" name="Content Placeholder 2"/>
          <p:cNvSpPr txBox="1">
            <a:spLocks/>
          </p:cNvSpPr>
          <p:nvPr/>
        </p:nvSpPr>
        <p:spPr bwMode="auto">
          <a:xfrm>
            <a:off x="7200900" y="3814762"/>
            <a:ext cx="1620838" cy="213451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26938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cs-CZ" sz="1000" b="1" i="0" u="none" strike="noStrike" kern="1200" cap="none" spc="0" normalizeH="0" baseline="0" noProof="0" dirty="0" smtClean="0">
              <a:ln>
                <a:noFill/>
              </a:ln>
              <a:solidFill>
                <a:srgbClr val="CDDC29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  <a:p>
            <a:pPr marL="85725" marR="0" lvl="0" indent="0" algn="ctr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26938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CCC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Senát V</a:t>
            </a:r>
          </a:p>
          <a:p>
            <a:pPr marL="85725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26938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Financování a správa Unie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26938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10" name="Content Placeholder 2"/>
          <p:cNvSpPr txBox="1">
            <a:spLocks/>
          </p:cNvSpPr>
          <p:nvPr/>
        </p:nvSpPr>
        <p:spPr bwMode="auto">
          <a:xfrm>
            <a:off x="251520" y="3814762"/>
            <a:ext cx="1620838" cy="2134518"/>
          </a:xfrm>
          <a:prstGeom prst="rect">
            <a:avLst/>
          </a:prstGeom>
          <a:noFill/>
          <a:ln>
            <a:solidFill>
              <a:srgbClr val="0069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26938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cs-CZ" sz="1000" b="1" i="0" u="none" strike="noStrike" kern="1200" cap="none" spc="0" normalizeH="0" baseline="0" noProof="0" dirty="0" smtClean="0">
              <a:ln>
                <a:noFill/>
              </a:ln>
              <a:solidFill>
                <a:srgbClr val="CDDC29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26938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CCC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Senát I</a:t>
            </a:r>
          </a:p>
          <a:p>
            <a:pPr marL="85725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26938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Udržitelné využívání přírodních zdrojů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26938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26938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11" name="Content Placeholder 2"/>
          <p:cNvSpPr txBox="1">
            <a:spLocks/>
          </p:cNvSpPr>
          <p:nvPr/>
        </p:nvSpPr>
        <p:spPr bwMode="auto">
          <a:xfrm>
            <a:off x="7200900" y="1412875"/>
            <a:ext cx="1619572" cy="1751887"/>
          </a:xfrm>
          <a:prstGeom prst="rect">
            <a:avLst/>
          </a:prstGeom>
          <a:noFill/>
          <a:ln>
            <a:solidFill>
              <a:srgbClr val="00BC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265113" indent="-2651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marR="0" lvl="0" indent="0" algn="ctr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26938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97F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Generální sekretariát</a:t>
            </a:r>
          </a:p>
          <a:p>
            <a:pPr marL="85725" marR="0" lvl="0" indent="0" algn="ctr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26938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Lidské zdroje </a:t>
            </a:r>
          </a:p>
          <a:p>
            <a:pPr marL="85725" marR="0" lvl="0" indent="0" algn="ctr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26938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Finance</a:t>
            </a:r>
          </a:p>
          <a:p>
            <a:pPr marL="85725" marR="0" lvl="0" indent="0" algn="ctr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26938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Informace, pracovní prostředí a inovace </a:t>
            </a:r>
          </a:p>
          <a:p>
            <a:pPr marL="85725" marR="0" lvl="0" indent="0" algn="ctr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26938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Překlady a jazykové služby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26938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12" name="Content Placeholder 2"/>
          <p:cNvSpPr txBox="1">
            <a:spLocks/>
          </p:cNvSpPr>
          <p:nvPr/>
        </p:nvSpPr>
        <p:spPr bwMode="auto">
          <a:xfrm>
            <a:off x="3725863" y="3814762"/>
            <a:ext cx="1620837" cy="2134518"/>
          </a:xfrm>
          <a:prstGeom prst="rect">
            <a:avLst/>
          </a:prstGeom>
          <a:noFill/>
          <a:ln>
            <a:solidFill>
              <a:srgbClr val="0069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26938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cs-CZ" sz="1000" b="1" i="0" u="none" strike="noStrike" kern="1200" cap="none" spc="0" normalizeH="0" baseline="0" noProof="0" dirty="0" smtClean="0">
              <a:ln>
                <a:noFill/>
              </a:ln>
              <a:solidFill>
                <a:srgbClr val="CDDC29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26938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CCC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Senát III</a:t>
            </a:r>
          </a:p>
          <a:p>
            <a:pPr marL="85725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26938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Vnější činnost, bezpečnost 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a právo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26938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grpSp>
        <p:nvGrpSpPr>
          <p:cNvPr id="113" name="Group 7"/>
          <p:cNvGrpSpPr>
            <a:grpSpLocks/>
          </p:cNvGrpSpPr>
          <p:nvPr/>
        </p:nvGrpSpPr>
        <p:grpSpPr bwMode="auto">
          <a:xfrm flipH="1">
            <a:off x="4782889" y="1804194"/>
            <a:ext cx="247650" cy="360363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114" name="Flowchart: Delay 8"/>
            <p:cNvSpPr/>
            <p:nvPr/>
          </p:nvSpPr>
          <p:spPr>
            <a:xfrm rot="16200000">
              <a:off x="2628035" y="1454716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15" name="Oval 9"/>
            <p:cNvSpPr/>
            <p:nvPr/>
          </p:nvSpPr>
          <p:spPr>
            <a:xfrm>
              <a:off x="2675158" y="1340768"/>
              <a:ext cx="151596" cy="152263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grpSp>
        <p:nvGrpSpPr>
          <p:cNvPr id="116" name="Group 10"/>
          <p:cNvGrpSpPr>
            <a:grpSpLocks/>
          </p:cNvGrpSpPr>
          <p:nvPr/>
        </p:nvGrpSpPr>
        <p:grpSpPr bwMode="auto">
          <a:xfrm flipH="1">
            <a:off x="5138598" y="1834726"/>
            <a:ext cx="246062" cy="360363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117" name="Flowchart: Delay 11"/>
            <p:cNvSpPr/>
            <p:nvPr/>
          </p:nvSpPr>
          <p:spPr>
            <a:xfrm rot="16200000">
              <a:off x="2628035" y="1454716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18" name="Oval 12"/>
            <p:cNvSpPr/>
            <p:nvPr/>
          </p:nvSpPr>
          <p:spPr>
            <a:xfrm>
              <a:off x="2675463" y="1340768"/>
              <a:ext cx="152574" cy="152263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grpSp>
        <p:nvGrpSpPr>
          <p:cNvPr id="119" name="Group 13"/>
          <p:cNvGrpSpPr>
            <a:grpSpLocks/>
          </p:cNvGrpSpPr>
          <p:nvPr/>
        </p:nvGrpSpPr>
        <p:grpSpPr bwMode="auto">
          <a:xfrm flipH="1">
            <a:off x="5481503" y="1858819"/>
            <a:ext cx="246063" cy="360362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120" name="Flowchart: Delay 14"/>
            <p:cNvSpPr/>
            <p:nvPr/>
          </p:nvSpPr>
          <p:spPr>
            <a:xfrm rot="16200000">
              <a:off x="2628034" y="1454715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2675463" y="1340768"/>
              <a:ext cx="152573" cy="152264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grpSp>
        <p:nvGrpSpPr>
          <p:cNvPr id="122" name="Group 16"/>
          <p:cNvGrpSpPr>
            <a:grpSpLocks/>
          </p:cNvGrpSpPr>
          <p:nvPr/>
        </p:nvGrpSpPr>
        <p:grpSpPr bwMode="auto">
          <a:xfrm flipH="1">
            <a:off x="5805933" y="1897805"/>
            <a:ext cx="246063" cy="360363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123" name="Flowchart: Delay 122"/>
            <p:cNvSpPr/>
            <p:nvPr/>
          </p:nvSpPr>
          <p:spPr>
            <a:xfrm rot="16200000">
              <a:off x="2628034" y="1454715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2675463" y="1340768"/>
              <a:ext cx="152573" cy="152263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grpSp>
        <p:nvGrpSpPr>
          <p:cNvPr id="125" name="Group 19"/>
          <p:cNvGrpSpPr>
            <a:grpSpLocks/>
          </p:cNvGrpSpPr>
          <p:nvPr/>
        </p:nvGrpSpPr>
        <p:grpSpPr bwMode="auto">
          <a:xfrm flipH="1">
            <a:off x="6132550" y="1965580"/>
            <a:ext cx="246062" cy="360362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126" name="Flowchart: Delay 125"/>
            <p:cNvSpPr/>
            <p:nvPr/>
          </p:nvSpPr>
          <p:spPr>
            <a:xfrm rot="16200000">
              <a:off x="2628034" y="1454715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2675463" y="1340768"/>
              <a:ext cx="152574" cy="152264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grpSp>
        <p:nvGrpSpPr>
          <p:cNvPr id="128" name="Group 22"/>
          <p:cNvGrpSpPr>
            <a:grpSpLocks/>
          </p:cNvGrpSpPr>
          <p:nvPr/>
        </p:nvGrpSpPr>
        <p:grpSpPr bwMode="auto">
          <a:xfrm flipH="1">
            <a:off x="6437088" y="2046834"/>
            <a:ext cx="246062" cy="360363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129" name="Flowchart: Delay 128"/>
            <p:cNvSpPr/>
            <p:nvPr/>
          </p:nvSpPr>
          <p:spPr>
            <a:xfrm rot="16200000">
              <a:off x="2628035" y="1454716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2675463" y="1340768"/>
              <a:ext cx="152574" cy="152263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grpSp>
        <p:nvGrpSpPr>
          <p:cNvPr id="131" name="Group 25"/>
          <p:cNvGrpSpPr>
            <a:grpSpLocks/>
          </p:cNvGrpSpPr>
          <p:nvPr/>
        </p:nvGrpSpPr>
        <p:grpSpPr bwMode="auto">
          <a:xfrm flipH="1">
            <a:off x="6694470" y="2339637"/>
            <a:ext cx="247650" cy="360363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132" name="Flowchart: Delay 131"/>
            <p:cNvSpPr/>
            <p:nvPr/>
          </p:nvSpPr>
          <p:spPr>
            <a:xfrm rot="16200000">
              <a:off x="2628035" y="1454716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2675158" y="1340768"/>
              <a:ext cx="151596" cy="152263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grpSp>
        <p:nvGrpSpPr>
          <p:cNvPr id="134" name="Group 7"/>
          <p:cNvGrpSpPr>
            <a:grpSpLocks/>
          </p:cNvGrpSpPr>
          <p:nvPr/>
        </p:nvGrpSpPr>
        <p:grpSpPr bwMode="auto">
          <a:xfrm>
            <a:off x="4024065" y="1801939"/>
            <a:ext cx="246062" cy="360363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135" name="Flowchart: Delay 134"/>
            <p:cNvSpPr/>
            <p:nvPr/>
          </p:nvSpPr>
          <p:spPr>
            <a:xfrm rot="16200000">
              <a:off x="2628034" y="1454716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2675463" y="1340768"/>
              <a:ext cx="152574" cy="152263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grpSp>
        <p:nvGrpSpPr>
          <p:cNvPr id="137" name="Group 10"/>
          <p:cNvGrpSpPr>
            <a:grpSpLocks/>
          </p:cNvGrpSpPr>
          <p:nvPr/>
        </p:nvGrpSpPr>
        <p:grpSpPr bwMode="auto">
          <a:xfrm>
            <a:off x="3659730" y="1831983"/>
            <a:ext cx="246063" cy="358775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138" name="Flowchart: Delay 137"/>
            <p:cNvSpPr/>
            <p:nvPr/>
          </p:nvSpPr>
          <p:spPr>
            <a:xfrm rot="16200000">
              <a:off x="2627491" y="1454171"/>
              <a:ext cx="246930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2675463" y="1340768"/>
              <a:ext cx="152573" cy="151345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grpSp>
        <p:nvGrpSpPr>
          <p:cNvPr id="140" name="Group 13"/>
          <p:cNvGrpSpPr>
            <a:grpSpLocks/>
          </p:cNvGrpSpPr>
          <p:nvPr/>
        </p:nvGrpSpPr>
        <p:grpSpPr bwMode="auto">
          <a:xfrm>
            <a:off x="3320085" y="1869207"/>
            <a:ext cx="246062" cy="360363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141" name="Flowchart: Delay 140"/>
            <p:cNvSpPr/>
            <p:nvPr/>
          </p:nvSpPr>
          <p:spPr>
            <a:xfrm rot="16200000">
              <a:off x="2628034" y="1454716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2675463" y="1340768"/>
              <a:ext cx="152574" cy="152263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grpSp>
        <p:nvGrpSpPr>
          <p:cNvPr id="143" name="Group 16"/>
          <p:cNvGrpSpPr>
            <a:grpSpLocks/>
          </p:cNvGrpSpPr>
          <p:nvPr/>
        </p:nvGrpSpPr>
        <p:grpSpPr bwMode="auto">
          <a:xfrm>
            <a:off x="2993468" y="1907271"/>
            <a:ext cx="246062" cy="358775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144" name="Flowchart: Delay 143"/>
            <p:cNvSpPr/>
            <p:nvPr/>
          </p:nvSpPr>
          <p:spPr>
            <a:xfrm rot="16200000">
              <a:off x="2627491" y="1454172"/>
              <a:ext cx="246930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2675463" y="1340768"/>
              <a:ext cx="152574" cy="151345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grpSp>
        <p:nvGrpSpPr>
          <p:cNvPr id="146" name="Group 19"/>
          <p:cNvGrpSpPr>
            <a:grpSpLocks/>
          </p:cNvGrpSpPr>
          <p:nvPr/>
        </p:nvGrpSpPr>
        <p:grpSpPr bwMode="auto">
          <a:xfrm>
            <a:off x="2658012" y="1968975"/>
            <a:ext cx="246063" cy="358775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147" name="Flowchart: Delay 146"/>
            <p:cNvSpPr/>
            <p:nvPr/>
          </p:nvSpPr>
          <p:spPr>
            <a:xfrm rot="16200000">
              <a:off x="2627490" y="1454171"/>
              <a:ext cx="246931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2675463" y="1340768"/>
              <a:ext cx="152573" cy="151344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grpSp>
        <p:nvGrpSpPr>
          <p:cNvPr id="149" name="Group 22"/>
          <p:cNvGrpSpPr>
            <a:grpSpLocks/>
          </p:cNvGrpSpPr>
          <p:nvPr/>
        </p:nvGrpSpPr>
        <p:grpSpPr bwMode="auto">
          <a:xfrm>
            <a:off x="2368345" y="2056107"/>
            <a:ext cx="246063" cy="360363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150" name="Flowchart: Delay 149"/>
            <p:cNvSpPr/>
            <p:nvPr/>
          </p:nvSpPr>
          <p:spPr>
            <a:xfrm rot="16200000">
              <a:off x="2628034" y="1454715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2675463" y="1340768"/>
              <a:ext cx="152573" cy="152263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grpSp>
        <p:nvGrpSpPr>
          <p:cNvPr id="152" name="Group 25"/>
          <p:cNvGrpSpPr>
            <a:grpSpLocks/>
          </p:cNvGrpSpPr>
          <p:nvPr/>
        </p:nvGrpSpPr>
        <p:grpSpPr bwMode="auto">
          <a:xfrm>
            <a:off x="2102396" y="2340000"/>
            <a:ext cx="246062" cy="358775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153" name="Flowchart: Delay 152"/>
            <p:cNvSpPr/>
            <p:nvPr/>
          </p:nvSpPr>
          <p:spPr>
            <a:xfrm rot="16200000">
              <a:off x="2627491" y="1454172"/>
              <a:ext cx="246930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2675463" y="1340768"/>
              <a:ext cx="152574" cy="151345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grpSp>
        <p:nvGrpSpPr>
          <p:cNvPr id="155" name="Group 6"/>
          <p:cNvGrpSpPr>
            <a:grpSpLocks/>
          </p:cNvGrpSpPr>
          <p:nvPr/>
        </p:nvGrpSpPr>
        <p:grpSpPr bwMode="auto">
          <a:xfrm>
            <a:off x="4402683" y="1777578"/>
            <a:ext cx="247650" cy="360362"/>
            <a:chOff x="2627784" y="1340768"/>
            <a:chExt cx="246343" cy="360040"/>
          </a:xfrm>
          <a:solidFill>
            <a:srgbClr val="00697F"/>
          </a:solidFill>
        </p:grpSpPr>
        <p:sp>
          <p:nvSpPr>
            <p:cNvPr id="156" name="Flowchart: Delay 155"/>
            <p:cNvSpPr/>
            <p:nvPr/>
          </p:nvSpPr>
          <p:spPr>
            <a:xfrm rot="16200000">
              <a:off x="2628034" y="1454715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2675158" y="1340768"/>
              <a:ext cx="151596" cy="152264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sp>
        <p:nvSpPr>
          <p:cNvPr id="161" name="Oval 160"/>
          <p:cNvSpPr/>
          <p:nvPr/>
        </p:nvSpPr>
        <p:spPr>
          <a:xfrm>
            <a:off x="2224658" y="2014908"/>
            <a:ext cx="4576763" cy="963612"/>
          </a:xfrm>
          <a:prstGeom prst="ellipse">
            <a:avLst/>
          </a:prstGeom>
          <a:solidFill>
            <a:srgbClr val="00697F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grpSp>
        <p:nvGrpSpPr>
          <p:cNvPr id="162" name="Group 28"/>
          <p:cNvGrpSpPr>
            <a:grpSpLocks/>
          </p:cNvGrpSpPr>
          <p:nvPr/>
        </p:nvGrpSpPr>
        <p:grpSpPr bwMode="auto">
          <a:xfrm>
            <a:off x="2340521" y="2542753"/>
            <a:ext cx="246062" cy="358775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163" name="Flowchart: Delay 162"/>
            <p:cNvSpPr/>
            <p:nvPr/>
          </p:nvSpPr>
          <p:spPr>
            <a:xfrm rot="16200000">
              <a:off x="2627490" y="1454172"/>
              <a:ext cx="246931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2675463" y="1340768"/>
              <a:ext cx="152574" cy="151344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grpSp>
        <p:nvGrpSpPr>
          <p:cNvPr id="165" name="Group 37"/>
          <p:cNvGrpSpPr>
            <a:grpSpLocks/>
          </p:cNvGrpSpPr>
          <p:nvPr/>
        </p:nvGrpSpPr>
        <p:grpSpPr bwMode="auto">
          <a:xfrm>
            <a:off x="3379008" y="2764092"/>
            <a:ext cx="246063" cy="360362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166" name="Flowchart: Delay 165"/>
            <p:cNvSpPr/>
            <p:nvPr/>
          </p:nvSpPr>
          <p:spPr>
            <a:xfrm rot="16200000">
              <a:off x="2628035" y="1454715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2675463" y="1340768"/>
              <a:ext cx="152573" cy="152264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grpSp>
        <p:nvGrpSpPr>
          <p:cNvPr id="168" name="Group 40"/>
          <p:cNvGrpSpPr>
            <a:grpSpLocks/>
          </p:cNvGrpSpPr>
          <p:nvPr/>
        </p:nvGrpSpPr>
        <p:grpSpPr bwMode="auto">
          <a:xfrm>
            <a:off x="3784930" y="2798170"/>
            <a:ext cx="246062" cy="360363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169" name="Flowchart: Delay 168"/>
            <p:cNvSpPr/>
            <p:nvPr/>
          </p:nvSpPr>
          <p:spPr>
            <a:xfrm rot="16200000">
              <a:off x="2628034" y="1454716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2675463" y="1340768"/>
              <a:ext cx="152574" cy="152263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grpSp>
        <p:nvGrpSpPr>
          <p:cNvPr id="174" name="Group 34"/>
          <p:cNvGrpSpPr>
            <a:grpSpLocks/>
          </p:cNvGrpSpPr>
          <p:nvPr/>
        </p:nvGrpSpPr>
        <p:grpSpPr bwMode="auto">
          <a:xfrm>
            <a:off x="3008858" y="2708920"/>
            <a:ext cx="246063" cy="360363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175" name="Flowchart: Delay 174"/>
            <p:cNvSpPr/>
            <p:nvPr/>
          </p:nvSpPr>
          <p:spPr>
            <a:xfrm rot="16200000">
              <a:off x="2628034" y="1454715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2675463" y="1340768"/>
              <a:ext cx="152573" cy="152263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grpSp>
        <p:nvGrpSpPr>
          <p:cNvPr id="177" name="Group 31"/>
          <p:cNvGrpSpPr>
            <a:grpSpLocks/>
          </p:cNvGrpSpPr>
          <p:nvPr/>
        </p:nvGrpSpPr>
        <p:grpSpPr bwMode="auto">
          <a:xfrm>
            <a:off x="2648421" y="2636912"/>
            <a:ext cx="246063" cy="360363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178" name="Flowchart: Delay 177"/>
            <p:cNvSpPr/>
            <p:nvPr/>
          </p:nvSpPr>
          <p:spPr>
            <a:xfrm rot="16200000">
              <a:off x="2628034" y="1454715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2675463" y="1340768"/>
              <a:ext cx="152573" cy="152263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grpSp>
        <p:nvGrpSpPr>
          <p:cNvPr id="180" name="Group 28"/>
          <p:cNvGrpSpPr>
            <a:grpSpLocks/>
          </p:cNvGrpSpPr>
          <p:nvPr/>
        </p:nvGrpSpPr>
        <p:grpSpPr bwMode="auto">
          <a:xfrm flipH="1">
            <a:off x="6456908" y="2533228"/>
            <a:ext cx="246063" cy="360362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181" name="Flowchart: Delay 180"/>
            <p:cNvSpPr/>
            <p:nvPr/>
          </p:nvSpPr>
          <p:spPr>
            <a:xfrm rot="16200000">
              <a:off x="2628034" y="1454715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2675463" y="1340768"/>
              <a:ext cx="152573" cy="152264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grpSp>
        <p:nvGrpSpPr>
          <p:cNvPr id="183" name="Group 37"/>
          <p:cNvGrpSpPr>
            <a:grpSpLocks/>
          </p:cNvGrpSpPr>
          <p:nvPr/>
        </p:nvGrpSpPr>
        <p:grpSpPr bwMode="auto">
          <a:xfrm flipH="1">
            <a:off x="5419427" y="2755587"/>
            <a:ext cx="246062" cy="358775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184" name="Flowchart: Delay 183"/>
            <p:cNvSpPr/>
            <p:nvPr/>
          </p:nvSpPr>
          <p:spPr>
            <a:xfrm rot="16200000">
              <a:off x="2627491" y="1454172"/>
              <a:ext cx="246930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85" name="Oval 184"/>
            <p:cNvSpPr/>
            <p:nvPr/>
          </p:nvSpPr>
          <p:spPr>
            <a:xfrm>
              <a:off x="2675463" y="1340768"/>
              <a:ext cx="152574" cy="151345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grpSp>
        <p:nvGrpSpPr>
          <p:cNvPr id="186" name="Group 40"/>
          <p:cNvGrpSpPr>
            <a:grpSpLocks/>
          </p:cNvGrpSpPr>
          <p:nvPr/>
        </p:nvGrpSpPr>
        <p:grpSpPr bwMode="auto">
          <a:xfrm flipH="1">
            <a:off x="5039161" y="2778497"/>
            <a:ext cx="246062" cy="360363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187" name="Flowchart: Delay 186"/>
            <p:cNvSpPr/>
            <p:nvPr/>
          </p:nvSpPr>
          <p:spPr>
            <a:xfrm rot="16200000">
              <a:off x="2628035" y="1454716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88" name="Oval 187"/>
            <p:cNvSpPr/>
            <p:nvPr/>
          </p:nvSpPr>
          <p:spPr>
            <a:xfrm>
              <a:off x="2675463" y="1340768"/>
              <a:ext cx="152574" cy="152263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grpSp>
        <p:nvGrpSpPr>
          <p:cNvPr id="189" name="Group 43"/>
          <p:cNvGrpSpPr>
            <a:grpSpLocks/>
          </p:cNvGrpSpPr>
          <p:nvPr/>
        </p:nvGrpSpPr>
        <p:grpSpPr bwMode="auto">
          <a:xfrm flipH="1">
            <a:off x="4621587" y="2796958"/>
            <a:ext cx="246063" cy="360363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190" name="Flowchart: Delay 189"/>
            <p:cNvSpPr/>
            <p:nvPr/>
          </p:nvSpPr>
          <p:spPr>
            <a:xfrm rot="16200000">
              <a:off x="2628034" y="1454715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91" name="Oval 190"/>
            <p:cNvSpPr/>
            <p:nvPr/>
          </p:nvSpPr>
          <p:spPr>
            <a:xfrm>
              <a:off x="2675463" y="1340768"/>
              <a:ext cx="152573" cy="152263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grpSp>
        <p:nvGrpSpPr>
          <p:cNvPr id="192" name="Group 34"/>
          <p:cNvGrpSpPr>
            <a:grpSpLocks/>
          </p:cNvGrpSpPr>
          <p:nvPr/>
        </p:nvGrpSpPr>
        <p:grpSpPr bwMode="auto">
          <a:xfrm flipH="1">
            <a:off x="5793333" y="2700000"/>
            <a:ext cx="246063" cy="360362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193" name="Flowchart: Delay 192"/>
            <p:cNvSpPr/>
            <p:nvPr/>
          </p:nvSpPr>
          <p:spPr>
            <a:xfrm rot="16200000">
              <a:off x="2628034" y="1454715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2675463" y="1340768"/>
              <a:ext cx="152573" cy="152264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grpSp>
        <p:nvGrpSpPr>
          <p:cNvPr id="195" name="Group 31"/>
          <p:cNvGrpSpPr>
            <a:grpSpLocks/>
          </p:cNvGrpSpPr>
          <p:nvPr/>
        </p:nvGrpSpPr>
        <p:grpSpPr bwMode="auto">
          <a:xfrm flipH="1">
            <a:off x="6134646" y="2636911"/>
            <a:ext cx="246062" cy="360362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196" name="Flowchart: Delay 195"/>
            <p:cNvSpPr/>
            <p:nvPr/>
          </p:nvSpPr>
          <p:spPr>
            <a:xfrm rot="16200000">
              <a:off x="2628034" y="1454715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>
              <a:off x="2675463" y="1340768"/>
              <a:ext cx="152574" cy="152264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sp>
        <p:nvSpPr>
          <p:cNvPr id="198" name="TextBox 260"/>
          <p:cNvSpPr txBox="1">
            <a:spLocks noChangeArrowheads="1"/>
          </p:cNvSpPr>
          <p:nvPr/>
        </p:nvSpPr>
        <p:spPr bwMode="auto">
          <a:xfrm>
            <a:off x="2926333" y="2401888"/>
            <a:ext cx="3168650" cy="31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ts val="800"/>
              </a:spcBef>
              <a:spcAft>
                <a:spcPct val="0"/>
              </a:spcAft>
              <a:buClr>
                <a:srgbClr val="026938"/>
              </a:buClr>
              <a:buSzPct val="100000"/>
              <a:buFontTx/>
              <a:buNone/>
              <a:tabLst/>
              <a:defRPr/>
            </a:pPr>
            <a:r>
              <a:rPr kumimoji="0" lang="cs-CZ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Arial" pitchFamily="34" charset="0"/>
              </a:rPr>
              <a:t>27 (25) členů</a:t>
            </a:r>
            <a:endParaRPr kumimoji="0" lang="cs-CZ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Arial" pitchFamily="34" charset="0"/>
            </a:endParaRPr>
          </a:p>
        </p:txBody>
      </p:sp>
      <p:grpSp>
        <p:nvGrpSpPr>
          <p:cNvPr id="199" name="Group 43"/>
          <p:cNvGrpSpPr>
            <a:grpSpLocks/>
          </p:cNvGrpSpPr>
          <p:nvPr/>
        </p:nvGrpSpPr>
        <p:grpSpPr bwMode="auto">
          <a:xfrm>
            <a:off x="4200876" y="2807716"/>
            <a:ext cx="246062" cy="360362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200" name="Flowchart: Delay 199"/>
            <p:cNvSpPr/>
            <p:nvPr/>
          </p:nvSpPr>
          <p:spPr>
            <a:xfrm rot="16200000">
              <a:off x="2628034" y="1454715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201" name="Oval 200"/>
            <p:cNvSpPr/>
            <p:nvPr/>
          </p:nvSpPr>
          <p:spPr>
            <a:xfrm>
              <a:off x="2675463" y="1340768"/>
              <a:ext cx="152574" cy="152264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sp>
        <p:nvSpPr>
          <p:cNvPr id="202" name="Content Placeholder 2"/>
          <p:cNvSpPr txBox="1">
            <a:spLocks/>
          </p:cNvSpPr>
          <p:nvPr/>
        </p:nvSpPr>
        <p:spPr bwMode="auto">
          <a:xfrm>
            <a:off x="250824" y="3284984"/>
            <a:ext cx="8569648" cy="337121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0800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65113" indent="-2651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26938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97F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Výbor pro řízení kvality auditu</a:t>
            </a:r>
            <a:endParaRPr kumimoji="0" lang="en-GB" sz="1100" b="1" i="0" u="none" strike="noStrike" kern="1200" cap="none" spc="0" normalizeH="0" baseline="0" noProof="0" dirty="0" smtClean="0">
              <a:ln>
                <a:noFill/>
              </a:ln>
              <a:solidFill>
                <a:srgbClr val="00697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02" name="Content Placeholder 2"/>
          <p:cNvSpPr txBox="1">
            <a:spLocks/>
          </p:cNvSpPr>
          <p:nvPr/>
        </p:nvSpPr>
        <p:spPr bwMode="auto">
          <a:xfrm>
            <a:off x="2811177" y="6093296"/>
            <a:ext cx="3438599" cy="337121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08000" rIns="0" bIns="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defRPr sz="1100" b="1">
                <a:solidFill>
                  <a:srgbClr val="00697F"/>
                </a:solidFill>
                <a:latin typeface="+mn-lt"/>
                <a:cs typeface="+mn-cs"/>
              </a:defRPr>
            </a:lvl1pPr>
            <a:lvl2pPr marL="512763" indent="-234950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+mn-lt"/>
                <a:cs typeface="+mn-cs"/>
              </a:defRPr>
            </a:lvl2pPr>
            <a:lvl3pPr marL="758825" indent="-228600" eaLnBrk="0" hangingPunct="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+mn-lt"/>
                <a:cs typeface="+mn-cs"/>
              </a:defRPr>
            </a:lvl3pPr>
            <a:lvl4pPr marL="993775" indent="-228600" eaLnBrk="0" hangingPunct="0">
              <a:lnSpc>
                <a:spcPct val="90000"/>
              </a:lnSpc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+mn-lt"/>
                <a:cs typeface="+mn-cs"/>
              </a:defRPr>
            </a:lvl4pPr>
            <a:lvl5pPr marL="1219200" indent="-228600" eaLnBrk="0" hangingPunct="0">
              <a:lnSpc>
                <a:spcPct val="90000"/>
              </a:lnSpc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26938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697F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Administrativní výbor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00697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326884" y="6388368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Arial" pitchFamily="34" charset="0"/>
              </a:rPr>
              <a:t>3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92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2913" cy="864000"/>
          </a:xfrm>
        </p:spPr>
        <p:txBody>
          <a:bodyPr anchor="t"/>
          <a:lstStyle/>
          <a:p>
            <a:pPr eaLnBrk="1" hangingPunct="1"/>
            <a:r>
              <a:rPr lang="cs-CZ" dirty="0"/>
              <a:t>Jednotný trh, inovace a digitální agenda: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cs-CZ" dirty="0" smtClean="0">
                <a:solidFill>
                  <a:srgbClr val="B5B900"/>
                </a:solidFill>
              </a:rPr>
              <a:t>18,5 </a:t>
            </a:r>
            <a:r>
              <a:rPr lang="cs-CZ" dirty="0">
                <a:solidFill>
                  <a:srgbClr val="B5B900"/>
                </a:solidFill>
              </a:rPr>
              <a:t>miliardy EUR</a:t>
            </a:r>
            <a:br>
              <a:rPr lang="cs-CZ" dirty="0">
                <a:solidFill>
                  <a:srgbClr val="B5B900"/>
                </a:solidFill>
              </a:rPr>
            </a:br>
            <a:r>
              <a:rPr lang="cs-CZ" sz="2400" dirty="0">
                <a:solidFill>
                  <a:srgbClr val="7F7F7F"/>
                </a:solidFill>
              </a:rPr>
              <a:t>Kontrolovaná částka: 14,3 miliardy EUR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587472"/>
            <a:ext cx="4068008" cy="4937872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cs-CZ" sz="1600" dirty="0"/>
              <a:t>Programy financované z okruhu 1 VFR „Jednotný trh, inovace a digitální agenda“ jsou různorodé a jejich cílem je financovat investice, které přispívají k výzkumu a inovacím, rozvoji transevropských dopravních sítí, komunikacím, energetice, digitální transformaci a jednotnému trhu a politice pro oblast vesmíru. 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cs-CZ" sz="1600" dirty="0"/>
              <a:t>Hlavním programem pro výzkum a inovace zůstává Horizont 2020. Okruh víceletého finančního rámce zahrnuje rovněž velké infrastrukturní projekty v rámci Nástroje pro propojení Evropy a kosmické programy (Galileo, EGNOS a </a:t>
            </a:r>
            <a:r>
              <a:rPr lang="cs-CZ" sz="1600" dirty="0" err="1"/>
              <a:t>Copernicus</a:t>
            </a:r>
            <a:r>
              <a:rPr lang="cs-CZ" sz="1600" dirty="0"/>
              <a:t>). Patří sem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cs-CZ" sz="1600" dirty="0" smtClean="0"/>
              <a:t>i </a:t>
            </a:r>
            <a:r>
              <a:rPr lang="cs-CZ" sz="1600" dirty="0"/>
              <a:t>Fond </a:t>
            </a:r>
            <a:r>
              <a:rPr lang="cs-CZ" sz="1600" dirty="0" err="1"/>
              <a:t>InvestEU</a:t>
            </a:r>
            <a:r>
              <a:rPr lang="cs-CZ" sz="1600" dirty="0"/>
              <a:t>.</a:t>
            </a:r>
          </a:p>
        </p:txBody>
      </p:sp>
      <p:pic>
        <p:nvPicPr>
          <p:cNvPr id="3074" name="Picture 2" descr="S:\COS\EXT COMM\Visual Identity\Task C_Design developments\Icons\Approved\Spending areas\Competitivenes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3" t="12230" r="21857" b="15593"/>
          <a:stretch/>
        </p:blipFill>
        <p:spPr bwMode="auto">
          <a:xfrm>
            <a:off x="7133515" y="1414488"/>
            <a:ext cx="1512000" cy="1512000"/>
          </a:xfrm>
          <a:prstGeom prst="rect">
            <a:avLst/>
          </a:prstGeom>
          <a:noFill/>
          <a:ln w="101600" cmpd="tri">
            <a:noFill/>
            <a:prstDash val="sys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942953"/>
              </p:ext>
            </p:extLst>
          </p:nvPr>
        </p:nvGraphicFramePr>
        <p:xfrm>
          <a:off x="4788024" y="3501008"/>
          <a:ext cx="3857491" cy="18288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393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r>
                        <a:rPr lang="cs-CZ" b="1"/>
                        <a:t>Zatížena významnou (materiální) mírou chyb?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cs-CZ" sz="1800" b="1" i="0" u="none" strike="noStrike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Odhadovaná nejpravděpodobnější míra chyb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4,4 % </a:t>
                      </a:r>
                      <a:br>
                        <a:rPr lang="cs-CZ" sz="18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8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(2020: 3,9 %)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8316415" y="6352361"/>
            <a:ext cx="330027" cy="2449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 smtClean="0">
                <a:solidFill>
                  <a:schemeClr val="bg1"/>
                </a:solidFill>
              </a:rPr>
              <a:t>30</a:t>
            </a:r>
            <a:endParaRPr lang="cs-CZ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56563" cy="864000"/>
          </a:xfrm>
        </p:spPr>
        <p:txBody>
          <a:bodyPr anchor="t"/>
          <a:lstStyle/>
          <a:p>
            <a:pPr eaLnBrk="1" hangingPunct="1"/>
            <a:r>
              <a:rPr lang="cs-CZ" sz="2400"/>
              <a:t>Soudržnost, odolnost a hodnoty: </a:t>
            </a:r>
            <a:r>
              <a:rPr lang="cs-CZ" sz="2400">
                <a:solidFill>
                  <a:srgbClr val="B5B900"/>
                </a:solidFill>
              </a:rPr>
              <a:t>80,1 miliardy EUR</a:t>
            </a:r>
            <a:br>
              <a:rPr lang="cs-CZ" sz="2400">
                <a:solidFill>
                  <a:srgbClr val="B5B900"/>
                </a:solidFill>
              </a:rPr>
            </a:br>
            <a:r>
              <a:rPr lang="cs-CZ" sz="2200">
                <a:solidFill>
                  <a:srgbClr val="7F7F7F"/>
                </a:solidFill>
              </a:rPr>
              <a:t>Kontrolovaná částka: 47,9 miliardy EUR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half" idx="2"/>
          </p:nvPr>
        </p:nvSpPr>
        <p:spPr>
          <a:xfrm>
            <a:off x="576000" y="1260000"/>
            <a:ext cx="4140016" cy="5092361"/>
          </a:xfrm>
        </p:spPr>
        <p:txBody>
          <a:bodyPr>
            <a:noAutofit/>
          </a:bodyPr>
          <a:lstStyle/>
          <a:p>
            <a:r>
              <a:rPr lang="cs-CZ" dirty="0"/>
              <a:t>Výdaje v rámci tohoto okruhu se zaměřují na snižování rozdílů v rozvoji mezi jednotlivými členskými státy a regiony EU (</a:t>
            </a:r>
            <a:r>
              <a:rPr lang="cs-CZ" dirty="0" err="1"/>
              <a:t>podokruh</a:t>
            </a:r>
            <a:r>
              <a:rPr lang="cs-CZ" dirty="0"/>
              <a:t> 2a) a na opatření na podporu a ochranu hodnot EU, čímž se zvyšuje kapacita EU zvládat současné i budoucí výzvy (</a:t>
            </a:r>
            <a:r>
              <a:rPr lang="cs-CZ" dirty="0" err="1"/>
              <a:t>podokruh</a:t>
            </a:r>
            <a:r>
              <a:rPr lang="cs-CZ" dirty="0"/>
              <a:t> 2b). </a:t>
            </a:r>
          </a:p>
          <a:p>
            <a:r>
              <a:rPr lang="cs-CZ" dirty="0"/>
              <a:t>Financování </a:t>
            </a:r>
            <a:r>
              <a:rPr lang="cs-CZ" dirty="0" err="1"/>
              <a:t>podokruhu</a:t>
            </a:r>
            <a:r>
              <a:rPr lang="cs-CZ" dirty="0"/>
              <a:t> 2a probíhá prostřednictvím Evropského fondu pro regionální rozvoj (EFRR), Fondu soudržnosti (FS), Evropského sociálního fondu (ESF) a nástroje pro propojení Evropy (NPE). V </a:t>
            </a:r>
            <a:r>
              <a:rPr lang="cs-CZ" dirty="0" err="1"/>
              <a:t>podokruhu</a:t>
            </a:r>
            <a:r>
              <a:rPr lang="cs-CZ" dirty="0"/>
              <a:t> 2b se financování poskytuje prostřednictvím programů, jako je Erasmus+, řady menších programů a zvláštních nástrojů vytvořených v reakci na pandemii COVID-19. </a:t>
            </a:r>
          </a:p>
        </p:txBody>
      </p:sp>
      <p:pic>
        <p:nvPicPr>
          <p:cNvPr id="2050" name="Picture 2" descr="S:\COS\EXT COMM\Visual Identity\Task C_Design developments\Icons\Approved\Spending areas\Cohe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473001"/>
            <a:ext cx="1534524" cy="1368000"/>
          </a:xfrm>
          <a:prstGeom prst="rect">
            <a:avLst/>
          </a:prstGeom>
          <a:noFill/>
          <a:ln w="101600" cmpd="tri">
            <a:noFill/>
            <a:prstDash val="sys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507978"/>
              </p:ext>
            </p:extLst>
          </p:nvPr>
        </p:nvGraphicFramePr>
        <p:xfrm>
          <a:off x="5004048" y="3356992"/>
          <a:ext cx="3784263" cy="20117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7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4108">
                <a:tc>
                  <a:txBody>
                    <a:bodyPr/>
                    <a:lstStyle/>
                    <a:p>
                      <a:r>
                        <a:rPr lang="cs-CZ" b="1" dirty="0"/>
                        <a:t>Zatížena významnou (materiální) mírou chyb?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Ano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340">
                <a:tc>
                  <a:txBody>
                    <a:bodyPr/>
                    <a:lstStyle/>
                    <a:p>
                      <a:r>
                        <a:rPr lang="cs-CZ" sz="1800" b="1" i="0" u="none" strike="noStrike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Odhadovaná nejpravděpodobnější míra chyb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3,6 % (2020: 3,5 %)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8244407" y="6352361"/>
            <a:ext cx="402035" cy="2449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 smtClean="0">
                <a:solidFill>
                  <a:schemeClr val="bg1"/>
                </a:solidFill>
              </a:rPr>
              <a:t>31</a:t>
            </a:r>
            <a:endParaRPr lang="cs-CZ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76263" y="396000"/>
            <a:ext cx="8064500" cy="800752"/>
          </a:xfrm>
        </p:spPr>
        <p:txBody>
          <a:bodyPr anchor="t"/>
          <a:lstStyle/>
          <a:p>
            <a:pPr eaLnBrk="1" hangingPunct="1"/>
            <a:r>
              <a:rPr lang="cs-CZ"/>
              <a:t>Přírodní zdroje: </a:t>
            </a:r>
            <a:r>
              <a:rPr lang="cs-CZ">
                <a:solidFill>
                  <a:srgbClr val="B5B900"/>
                </a:solidFill>
              </a:rPr>
              <a:t>56,8 miliardy EUR</a:t>
            </a:r>
            <a:br>
              <a:rPr lang="cs-CZ">
                <a:solidFill>
                  <a:srgbClr val="B5B900"/>
                </a:solidFill>
              </a:rPr>
            </a:br>
            <a:r>
              <a:rPr lang="cs-CZ" sz="2400">
                <a:solidFill>
                  <a:srgbClr val="7F7F7F"/>
                </a:solidFill>
              </a:rPr>
              <a:t>Kontrolovaná částka: 56,6 miliardy EUR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half" idx="2"/>
          </p:nvPr>
        </p:nvSpPr>
        <p:spPr>
          <a:xfrm>
            <a:off x="576000" y="1196752"/>
            <a:ext cx="4284032" cy="4824536"/>
          </a:xfrm>
        </p:spPr>
        <p:txBody>
          <a:bodyPr>
            <a:noAutofit/>
          </a:bodyPr>
          <a:lstStyle/>
          <a:p>
            <a:r>
              <a:rPr lang="cs-CZ" sz="1700" dirty="0"/>
              <a:t>Do této výdajové oblasti patří společná zemědělská politika (SZP), společná rybářská politika a část výdajů EU na životní prostředí a opatření v oblasti klimatu.</a:t>
            </a:r>
          </a:p>
          <a:p>
            <a:r>
              <a:rPr lang="cs-CZ" sz="1700" dirty="0"/>
              <a:t>Pokud jde o přímé platby, které vycházejí především z plochy zemědělské půdy vykázané zemědělci a představují 67 % výdajů v rámci okruhu „Přírodní zdroje“, </a:t>
            </a:r>
            <a:r>
              <a:rPr lang="en-GB" sz="1700" dirty="0" smtClean="0"/>
              <a:t/>
            </a:r>
            <a:br>
              <a:rPr lang="en-GB" sz="1700" dirty="0" smtClean="0"/>
            </a:br>
            <a:r>
              <a:rPr lang="cs-CZ" sz="1700" dirty="0" smtClean="0"/>
              <a:t>z </a:t>
            </a:r>
            <a:r>
              <a:rPr lang="cs-CZ" sz="1700" dirty="0"/>
              <a:t>našich výsledků stejně jako v předchozích letech vyplývá, že míra chyb nebyla významná (materiální).</a:t>
            </a:r>
          </a:p>
          <a:p>
            <a:r>
              <a:rPr lang="cs-CZ" sz="1700" dirty="0"/>
              <a:t>U zbývajících oblastí (rozvoj venkova, tržní opatření, rybolov, životní prostředí a opatření v oblasti klimatu), které představují 33 % výdajů, ukazují naše celkové výsledky na významnou (materiální) míru chyb. </a:t>
            </a:r>
            <a:r>
              <a:rPr lang="en-GB" sz="1700" dirty="0" smtClean="0"/>
              <a:t/>
            </a:r>
            <a:br>
              <a:rPr lang="en-GB" sz="1700" dirty="0" smtClean="0"/>
            </a:br>
            <a:r>
              <a:rPr lang="cs-CZ" sz="1700" dirty="0" smtClean="0"/>
              <a:t>Na </a:t>
            </a:r>
            <a:r>
              <a:rPr lang="cs-CZ" sz="1700" dirty="0"/>
              <a:t>rozdíl od přímých plateb se na tyto výdajové oblasti vztahují složité podmínky způsobilosti, což zvyšuje riziko chyb.</a:t>
            </a:r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 smtClean="0"/>
          </a:p>
          <a:p>
            <a:pPr marL="0" indent="0" eaLnBrk="1" hangingPunct="1">
              <a:buNone/>
            </a:pPr>
            <a:endParaRPr lang="en-GB" altLang="en-US" dirty="0" smtClean="0"/>
          </a:p>
        </p:txBody>
      </p:sp>
      <p:pic>
        <p:nvPicPr>
          <p:cNvPr id="4098" name="Picture 2" descr="S:\COS\EXT COMM\Visual Identity\Task C_Design developments\Icons\Approved\Spending areas\Natural resourc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763" y="1574193"/>
            <a:ext cx="1656000" cy="1449455"/>
          </a:xfrm>
          <a:prstGeom prst="rect">
            <a:avLst/>
          </a:prstGeom>
          <a:noFill/>
          <a:ln w="101600" cmpd="tri">
            <a:noFill/>
            <a:prstDash val="sys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145421"/>
              </p:ext>
            </p:extLst>
          </p:nvPr>
        </p:nvGraphicFramePr>
        <p:xfrm>
          <a:off x="4932040" y="3501008"/>
          <a:ext cx="3710030" cy="19431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cs-CZ" sz="1650" b="1" dirty="0"/>
                        <a:t>Zatížena významnou (materiální) mírou chyb?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50" b="1" i="0" u="none" strike="noStrike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Míra chyb </a:t>
                      </a:r>
                      <a:r>
                        <a:rPr lang="en-GB" sz="1650" b="1" i="0" u="none" strike="noStrike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1650" b="1" i="0" u="none" strike="noStrike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650" b="1" i="0" u="none" strike="noStrike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 </a:t>
                      </a:r>
                      <a:r>
                        <a:rPr lang="cs-CZ" sz="1650" b="1" i="0" u="none" strike="noStrike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blíží významnosti (</a:t>
                      </a:r>
                      <a:r>
                        <a:rPr lang="cs-CZ" sz="1650" b="1" i="0" u="none" strike="noStrike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materialitě</a:t>
                      </a:r>
                      <a:r>
                        <a:rPr lang="cs-CZ" sz="1650" b="1" i="0" u="none" strike="noStrike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cs-CZ" sz="1650" b="1" dirty="0"/>
                        <a:t>Odhadovaná nejpravděpodobnější míra chyb?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50" b="1" dirty="0" smtClean="0"/>
                        <a:t>1,8 %</a:t>
                      </a:r>
                      <a:r>
                        <a:rPr lang="cs-CZ" sz="1650" dirty="0" smtClean="0"/>
                        <a:t> </a:t>
                      </a:r>
                      <a:r>
                        <a:rPr lang="cs-CZ" sz="1650" dirty="0" smtClean="0">
                          <a:solidFill>
                            <a:srgbClr val="FFFFFF"/>
                          </a:solidFill>
                        </a:rPr>
                        <a:t>(2020: 2,0 %)</a:t>
                      </a:r>
                      <a:endParaRPr lang="cs-CZ" sz="165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8244407" y="6352361"/>
            <a:ext cx="402035" cy="2449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 smtClean="0">
                <a:solidFill>
                  <a:schemeClr val="bg1"/>
                </a:solidFill>
              </a:rPr>
              <a:t>32</a:t>
            </a:r>
            <a:endParaRPr lang="cs-CZ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76263" y="396000"/>
            <a:ext cx="8064500" cy="1016776"/>
          </a:xfrm>
        </p:spPr>
        <p:txBody>
          <a:bodyPr anchor="t"/>
          <a:lstStyle/>
          <a:p>
            <a:pPr eaLnBrk="1" hangingPunct="1"/>
            <a:r>
              <a:rPr lang="cs-CZ"/>
              <a:t>Migrace a správa hranic</a:t>
            </a:r>
            <a:br>
              <a:rPr lang="cs-CZ"/>
            </a:br>
            <a:r>
              <a:rPr lang="cs-CZ"/>
              <a:t>Bezpečnost a obrana: </a:t>
            </a:r>
            <a:r>
              <a:rPr lang="cs-CZ">
                <a:solidFill>
                  <a:srgbClr val="B5B900"/>
                </a:solidFill>
              </a:rPr>
              <a:t>3,2 miliardy EUR</a:t>
            </a:r>
            <a:br>
              <a:rPr lang="cs-CZ">
                <a:solidFill>
                  <a:srgbClr val="B5B900"/>
                </a:solidFill>
              </a:rPr>
            </a:br>
            <a:r>
              <a:rPr lang="cs-CZ" sz="2400">
                <a:solidFill>
                  <a:srgbClr val="7F7F7F"/>
                </a:solidFill>
              </a:rPr>
              <a:t>Kontrolovaná částka: 3,2 miliardy EUR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half" idx="2"/>
          </p:nvPr>
        </p:nvSpPr>
        <p:spPr>
          <a:xfrm>
            <a:off x="467543" y="1412776"/>
            <a:ext cx="6517219" cy="4791622"/>
          </a:xfrm>
        </p:spPr>
        <p:txBody>
          <a:bodyPr>
            <a:noAutofit/>
          </a:bodyPr>
          <a:lstStyle/>
          <a:p>
            <a:endParaRPr lang="en-GB" dirty="0"/>
          </a:p>
          <a:p>
            <a:r>
              <a:rPr lang="cs-CZ" dirty="0"/>
              <a:t>Tato výdajová oblast zahrnuje různé politiky související s migrací a správou hranic (okruh 4 VFR) a také s bezpečností a obranou (okruh 5 VFR). </a:t>
            </a:r>
          </a:p>
          <a:p>
            <a:r>
              <a:rPr lang="cs-CZ" dirty="0"/>
              <a:t>V roce 2021 jsme prověřovali vzorek 28 operací. Tento vzorek sice přispívá k celkovému prohlášení o věrohodnosti, není však pro výdaje v okruzích 4 a 5 VFR reprezentativní. Pro tyto okruhy VFR tedy nejsme schopni provést odhad míry chyb. </a:t>
            </a:r>
          </a:p>
          <a:p>
            <a:r>
              <a:rPr lang="cs-CZ" dirty="0"/>
              <a:t>Z 28 operací, které jsme kontrolovali, bylo devět (32 %) zatíženo chybami. Vyčíslili jsme šest chyb, které měly finanční dopad na částky účtované na vrub rozpočtu EU. Rovněž jsme zjistili šest případů nesouladu s právními a finančními ustanoveními, které však neměly na rozpočet EU žádný finanční dopad. 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 smtClean="0"/>
          </a:p>
          <a:p>
            <a:pPr marL="0" indent="0" eaLnBrk="1" hangingPunct="1">
              <a:buNone/>
            </a:pPr>
            <a:endParaRPr lang="en-GB" altLang="en-US" dirty="0" smtClean="0"/>
          </a:p>
        </p:txBody>
      </p:sp>
      <p:pic>
        <p:nvPicPr>
          <p:cNvPr id="4098" name="Picture 2" descr="S:\COS\EXT COMM\Visual Identity\Task C_Design developments\Icons\Approved\Spending areas\Natural resourc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763" y="1574193"/>
            <a:ext cx="1656000" cy="1449455"/>
          </a:xfrm>
          <a:prstGeom prst="rect">
            <a:avLst/>
          </a:prstGeom>
          <a:noFill/>
          <a:ln w="101600" cmpd="tri">
            <a:noFill/>
            <a:prstDash val="sys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8244407" y="6352361"/>
            <a:ext cx="402035" cy="316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 smtClean="0">
                <a:solidFill>
                  <a:schemeClr val="bg1"/>
                </a:solidFill>
              </a:rPr>
              <a:t>33</a:t>
            </a:r>
            <a:endParaRPr lang="cs-CZ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164513" cy="800752"/>
          </a:xfrm>
        </p:spPr>
        <p:txBody>
          <a:bodyPr anchor="t"/>
          <a:lstStyle/>
          <a:p>
            <a:pPr eaLnBrk="1" hangingPunct="1"/>
            <a:r>
              <a:rPr lang="cs-CZ"/>
              <a:t>Sousedství a svět: </a:t>
            </a:r>
            <a:r>
              <a:rPr lang="cs-CZ">
                <a:solidFill>
                  <a:srgbClr val="B5B900"/>
                </a:solidFill>
              </a:rPr>
              <a:t>10,9 miliardy EUR</a:t>
            </a:r>
            <a:br>
              <a:rPr lang="cs-CZ">
                <a:solidFill>
                  <a:srgbClr val="B5B900"/>
                </a:solidFill>
              </a:rPr>
            </a:br>
            <a:r>
              <a:rPr lang="cs-CZ" sz="2400">
                <a:solidFill>
                  <a:srgbClr val="7F7F7F"/>
                </a:solidFill>
              </a:rPr>
              <a:t>Kontrolovaná částka: 10,0 miliard EUR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half" idx="2"/>
          </p:nvPr>
        </p:nvSpPr>
        <p:spPr>
          <a:xfrm>
            <a:off x="576000" y="1196751"/>
            <a:ext cx="6648450" cy="432048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 smtClean="0"/>
          </a:p>
          <a:p>
            <a:r>
              <a:rPr lang="cs-CZ" dirty="0"/>
              <a:t>Tato výdajová oblast se týká výdajů na veškerou vnější činnost financovanou z rozpočtu EU (s výjimkou </a:t>
            </a:r>
            <a:r>
              <a:rPr lang="cs-CZ" b="1" i="1" dirty="0"/>
              <a:t>Evropských rozvojových fondů</a:t>
            </a:r>
            <a:r>
              <a:rPr lang="cs-CZ" dirty="0"/>
              <a:t>). </a:t>
            </a:r>
          </a:p>
          <a:p>
            <a:r>
              <a:rPr lang="cs-CZ" dirty="0"/>
              <a:t>Přezkoumali jsme vzorek 67 operací, které sice přispěly k našemu celkovému prohlášení o věrohodnosti, nejsou však pro výdaje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cs-CZ" dirty="0" smtClean="0"/>
              <a:t>v </a:t>
            </a:r>
            <a:r>
              <a:rPr lang="cs-CZ" dirty="0"/>
              <a:t>tomto okruhu VFR reprezentativní. Míru chyb v tomto okruhu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cs-CZ" dirty="0" smtClean="0"/>
              <a:t>VFR </a:t>
            </a:r>
            <a:r>
              <a:rPr lang="cs-CZ" dirty="0"/>
              <a:t>proto nejsme schopni odhadnout. </a:t>
            </a:r>
          </a:p>
          <a:p>
            <a:r>
              <a:rPr lang="cs-CZ" dirty="0"/>
              <a:t>Ze 67 operací, které jsme kontrolovali, bylo 32 (48 %) zatíženo chybami. Navzdory omezené velikosti vzorku potvrzují výsledky našeho auditu, že riziko chyb v tomto okruhu VFR je vysoké. Vyčíslili jsme 24 chyb, které měly na částky účtované na vrub rozpočtu EU finanční dopad. </a:t>
            </a:r>
          </a:p>
          <a:p>
            <a:r>
              <a:rPr lang="cs-CZ" dirty="0"/>
              <a:t>Nejčastějšími kategoriemi chyb byly výdaje, které nevznikly, nezpůsobilé náklady, chybějící dokumentace a chyby při zadávání veřejných zakázek. </a:t>
            </a:r>
          </a:p>
        </p:txBody>
      </p:sp>
      <p:pic>
        <p:nvPicPr>
          <p:cNvPr id="30736" name="Content Placeholder 19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0312" y="1196751"/>
            <a:ext cx="1516063" cy="1511300"/>
          </a:xfrm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8172399" y="6352361"/>
            <a:ext cx="474043" cy="2449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 smtClean="0">
                <a:solidFill>
                  <a:schemeClr val="bg1"/>
                </a:solidFill>
              </a:rPr>
              <a:t>34</a:t>
            </a:r>
            <a:endParaRPr lang="cs-CZ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244472" cy="728744"/>
          </a:xfrm>
        </p:spPr>
        <p:txBody>
          <a:bodyPr anchor="t"/>
          <a:lstStyle/>
          <a:p>
            <a:pPr eaLnBrk="1" hangingPunct="1"/>
            <a:r>
              <a:rPr lang="cs-CZ"/>
              <a:t>Evropská veřejná správa: </a:t>
            </a:r>
            <a:r>
              <a:rPr lang="cs-CZ">
                <a:solidFill>
                  <a:srgbClr val="B5B900"/>
                </a:solidFill>
              </a:rPr>
              <a:t>10,7 miliardy EUR</a:t>
            </a:r>
            <a:br>
              <a:rPr lang="cs-CZ">
                <a:solidFill>
                  <a:srgbClr val="B5B900"/>
                </a:solidFill>
              </a:rPr>
            </a:br>
            <a:r>
              <a:rPr lang="cs-CZ" sz="2400">
                <a:solidFill>
                  <a:srgbClr val="7F7F7F"/>
                </a:solidFill>
              </a:rPr>
              <a:t>Kontrolovaná částka: 10,7 miliardy EUR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half" idx="2"/>
          </p:nvPr>
        </p:nvSpPr>
        <p:spPr>
          <a:xfrm>
            <a:off x="576000" y="1440000"/>
            <a:ext cx="4788088" cy="486000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cs-CZ" sz="1600"/>
              <a:t>Náš audit se týkal správních výdajů orgánů, institucí a subjektů EU: Evropského parlamentu (EP), Rady Evropské unie, Evropské komise, Soudního dvora Evropské unie (SDEU), Evropského účetního dvora (EÚD), Evropské služby pro vnější činnost (ESVČ), Evropského hospodářského a sociálního výboru (EHSV), Evropského výboru regionů (VR), evropského veřejného ochránce práv a evropského inspektora ochrany údajů (EIOÚ).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cs-CZ" sz="1600"/>
              <a:t>Stejně jako v předchozích letech odhadujeme, že míra chyb je pod prahem významnosti (materiality).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cs-CZ" sz="1600"/>
              <a:t>Nezjistili jsme žádné konkrétní problémy týkající se Rady Evropské unie, SDEU, EHSV, VR, evropského veřejného ochránce práv a EIOÚ. Náš externí auditor na základě svého auditu neshledal žádné zvláštní nedostatky. </a:t>
            </a:r>
          </a:p>
        </p:txBody>
      </p:sp>
      <p:pic>
        <p:nvPicPr>
          <p:cNvPr id="32784" name="Content Placeholder 20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4700" y="1440000"/>
            <a:ext cx="1516063" cy="1511300"/>
          </a:xfr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325004"/>
              </p:ext>
            </p:extLst>
          </p:nvPr>
        </p:nvGraphicFramePr>
        <p:xfrm>
          <a:off x="5508104" y="3780000"/>
          <a:ext cx="3135170" cy="9144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135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Bez významných (materiálních) chyb v letech 2021 a 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8316415" y="6352361"/>
            <a:ext cx="330027" cy="2449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 smtClean="0">
                <a:solidFill>
                  <a:schemeClr val="bg1"/>
                </a:solidFill>
              </a:rPr>
              <a:t>35</a:t>
            </a:r>
            <a:endParaRPr lang="cs-CZ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244472" cy="728744"/>
          </a:xfrm>
        </p:spPr>
        <p:txBody>
          <a:bodyPr anchor="t"/>
          <a:lstStyle/>
          <a:p>
            <a:pPr eaLnBrk="1" hangingPunct="1"/>
            <a:r>
              <a:rPr lang="cs-CZ"/>
              <a:t>Nástroj pro oživení a odolnost: </a:t>
            </a:r>
            <a:r>
              <a:rPr lang="cs-CZ">
                <a:solidFill>
                  <a:srgbClr val="B5B900"/>
                </a:solidFill>
              </a:rPr>
              <a:t>46,4 miliardy EUR</a:t>
            </a:r>
            <a:br>
              <a:rPr lang="cs-CZ">
                <a:solidFill>
                  <a:srgbClr val="B5B900"/>
                </a:solidFill>
              </a:rPr>
            </a:br>
            <a:r>
              <a:rPr lang="cs-CZ" sz="2400">
                <a:solidFill>
                  <a:srgbClr val="7F7F7F"/>
                </a:solidFill>
              </a:rPr>
              <a:t>Kontrolovaná částka: 11,5 miliardy EUR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half" idx="2"/>
          </p:nvPr>
        </p:nvSpPr>
        <p:spPr>
          <a:xfrm>
            <a:off x="576000" y="1440000"/>
            <a:ext cx="5148128" cy="3933216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cs-CZ"/>
              <a:t>Nástroj pro oživení a odolnost je dočasným nástrojem prováděným a financovaným způsobem, který se zásadně liší od rozpočtových výdajů podle VFR. Na rozdíl od výdajů z rozpočtu EU, které vycházejí z úhrad nákladů nebo splnění podmínek, se v rámci Nástroje pro oživení a odolnost členským státům vyplácejí finanční prostředky za dosažení předem stanovených milníků nebo cílů.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cs-CZ"/>
              <a:t>V roce 2021 se naše práce poprvé týkala také jediné platby z Nástroje pro oživení a odolnost ve prospěch Španělska. Nástroj je hlavní složkou balíčku NGEU, jehož cílem je podpořit oživení po dopadu pandemie COVID-19.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endParaRPr lang="en-GB" dirty="0"/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lang="en-GB" dirty="0" smtClean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244407" y="6352361"/>
            <a:ext cx="402035" cy="2449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 smtClean="0">
                <a:solidFill>
                  <a:schemeClr val="bg1"/>
                </a:solidFill>
              </a:rPr>
              <a:t>36</a:t>
            </a:r>
            <a:endParaRPr lang="cs-CZ" sz="1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184088"/>
              </p:ext>
            </p:extLst>
          </p:nvPr>
        </p:nvGraphicFramePr>
        <p:xfrm>
          <a:off x="6084168" y="3861048"/>
          <a:ext cx="2871557" cy="11887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576083">
                  <a:extLst>
                    <a:ext uri="{9D8B030D-6E8A-4147-A177-3AD203B41FA5}">
                      <a16:colId xmlns:a16="http://schemas.microsoft.com/office/drawing/2014/main" val="3479077736"/>
                    </a:ext>
                  </a:extLst>
                </a:gridCol>
                <a:gridCol w="1295474">
                  <a:extLst>
                    <a:ext uri="{9D8B030D-6E8A-4147-A177-3AD203B41FA5}">
                      <a16:colId xmlns:a16="http://schemas.microsoft.com/office/drawing/2014/main" val="409096534"/>
                    </a:ext>
                  </a:extLst>
                </a:gridCol>
              </a:tblGrid>
              <a:tr h="700195">
                <a:tc>
                  <a:txBody>
                    <a:bodyPr/>
                    <a:lstStyle/>
                    <a:p>
                      <a:r>
                        <a:rPr lang="cs-CZ" b="1" dirty="0"/>
                        <a:t>Zatížena významnou (materiální) mírou chyb?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b="1" i="0" u="none" strike="noStrike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8418369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827" y="1430723"/>
            <a:ext cx="1697072" cy="147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3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244472" cy="728744"/>
          </a:xfrm>
        </p:spPr>
        <p:txBody>
          <a:bodyPr anchor="t"/>
          <a:lstStyle/>
          <a:p>
            <a:pPr eaLnBrk="1" hangingPunct="1"/>
            <a:r>
              <a:rPr lang="cs-CZ"/>
              <a:t>Nástroj pro oživení a odolnost: </a:t>
            </a:r>
            <a:r>
              <a:rPr lang="cs-CZ">
                <a:solidFill>
                  <a:srgbClr val="B5B900"/>
                </a:solidFill>
              </a:rPr>
              <a:t>46,4 miliardy EUR</a:t>
            </a:r>
            <a:br>
              <a:rPr lang="cs-CZ">
                <a:solidFill>
                  <a:srgbClr val="B5B900"/>
                </a:solidFill>
              </a:rPr>
            </a:br>
            <a:r>
              <a:rPr lang="cs-CZ" sz="2400">
                <a:solidFill>
                  <a:srgbClr val="7F7F7F"/>
                </a:solidFill>
              </a:rPr>
              <a:t>Kontrolovaná částka: 11,5 miliardy EUR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half" idx="2"/>
          </p:nvPr>
        </p:nvSpPr>
        <p:spPr>
          <a:xfrm>
            <a:off x="576000" y="1440000"/>
            <a:ext cx="6228248" cy="4860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dirty="0"/>
              <a:t>Zkoumali jsme, zda Komise shromáždila dostatečné a vhodné důkazní informace, jež jí umožňují posoudit, zda 52 milníků obsažených ve španělské žádosti o platbu bylo uspokojivě splněno. Součástí tohoto posouzení není hodnocení souladu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cs-CZ" dirty="0" smtClean="0"/>
              <a:t>s </a:t>
            </a:r>
            <a:r>
              <a:rPr lang="cs-CZ" dirty="0"/>
              <a:t>ostatními unijními nebo vnitrostátními pravidly.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dirty="0"/>
              <a:t>Z důkazních informací, které jsme při své kontrole získali, celkově vyplývá, že jeden z 52 milníků spojených s první úhradou Španělsku nebyl uspokojivě splněn. Komise dosud nestanovila způsob, jak vyčíslit dopad milníku či cíle, který nebyl splněn. Podle našeho názoru není chyba významná (materiální).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dirty="0"/>
              <a:t>Další nedostatky zjištěné v práci Komise při posuzování milníků se týkají nedostatečně spolehlivých kritérií pro kontrolní milník a nedostatečné dokumentace její práce.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244407" y="6352361"/>
            <a:ext cx="402035" cy="2449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 smtClean="0">
                <a:solidFill>
                  <a:schemeClr val="bg1"/>
                </a:solidFill>
              </a:rPr>
              <a:t>37</a:t>
            </a:r>
            <a:endParaRPr lang="cs-CZ" sz="1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827" y="1430723"/>
            <a:ext cx="1697072" cy="147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8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244472" cy="728744"/>
          </a:xfrm>
        </p:spPr>
        <p:txBody>
          <a:bodyPr anchor="t"/>
          <a:lstStyle/>
          <a:p>
            <a:pPr eaLnBrk="1" hangingPunct="1"/>
            <a:r>
              <a:rPr lang="cs-CZ"/>
              <a:t>Evropské rozvojové fondy (ERF): </a:t>
            </a:r>
            <a:r>
              <a:rPr lang="cs-CZ">
                <a:solidFill>
                  <a:srgbClr val="B5B900"/>
                </a:solidFill>
              </a:rPr>
              <a:t>3,4 miliardy EUR</a:t>
            </a:r>
            <a:br>
              <a:rPr lang="cs-CZ">
                <a:solidFill>
                  <a:srgbClr val="B5B900"/>
                </a:solidFill>
              </a:rPr>
            </a:br>
            <a:r>
              <a:rPr lang="cs-CZ" sz="2400">
                <a:solidFill>
                  <a:srgbClr val="7F7F7F"/>
                </a:solidFill>
              </a:rPr>
              <a:t>Kontrolovaná částka: 3,1 miliardy EUR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223918"/>
            <a:ext cx="5148128" cy="5256584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cs-CZ" sz="1400" dirty="0"/>
              <a:t>ERF byly hlavním nástrojem, jehož prostřednictvím Evropská unie (EU) poskytovala pomoc na rozvojovou spolupráci s africkými, karibskými a tichomořskými státy (AKT) a zámořskými zeměmi a územími (ZZÚ). Samotný 8., 9., 10. a 11. ERF nejsou začleněny do souhrnného rozpočtu EU a jsou a až do své uzávěrky i nadále prováděny a vykazovány odděleně.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cs-CZ" sz="1400" dirty="0"/>
              <a:t>Zjistili jsme, že účetní závěrka za rok 2021 není zatížena významnými (materiálními) nesprávnostmi. Rovněž jsme dospěli 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cs-CZ" sz="1400" dirty="0" smtClean="0"/>
              <a:t>k </a:t>
            </a:r>
            <a:r>
              <a:rPr lang="cs-CZ" sz="1400" dirty="0"/>
              <a:t>závěru, že příjmy ERF neobsahují významnou (materiální) míru chyb.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cs-CZ" sz="1400" dirty="0"/>
              <a:t>O výdajích za rozpočtový rok 2021 vydáváme záporný výrok. 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cs-CZ" sz="1400" dirty="0" smtClean="0"/>
              <a:t>Ze </a:t>
            </a:r>
            <a:r>
              <a:rPr lang="cs-CZ" sz="1400" dirty="0"/>
              <a:t>140 operací, které jsme kontrolovali, 54 (38,8 %) obsahovalo chyby. Ke třem nejčastějším typům chyb patřily nezpůsobilé výdaje (38,6 %), chybějící základní podklady (23,3 %) a výdaje, které nevznikly (14,9 %).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cs-CZ" sz="1400" dirty="0"/>
              <a:t>Podobně jako v roce 2020 se Komise a její prováděcí partneři dopustili více chyb v operacích týkajících se grantů a dohod 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cs-CZ" sz="1400" dirty="0" smtClean="0"/>
              <a:t>o </a:t>
            </a:r>
            <a:r>
              <a:rPr lang="cs-CZ" sz="1400" dirty="0"/>
              <a:t>příspěvcích a pověřovacích dohod uzavřených s mezinárodními organizacemi a agenturami členských států než u jiných forem podpory (například u dohod na stavební práce, dodávky a služby). </a:t>
            </a:r>
          </a:p>
        </p:txBody>
      </p:sp>
      <p:pic>
        <p:nvPicPr>
          <p:cNvPr id="33796" name="Content Placeholder 1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2320" y="1535202"/>
            <a:ext cx="1516063" cy="1511300"/>
          </a:xfr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380392"/>
              </p:ext>
            </p:extLst>
          </p:nvPr>
        </p:nvGraphicFramePr>
        <p:xfrm>
          <a:off x="5796136" y="3653363"/>
          <a:ext cx="3240360" cy="15544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r>
                        <a:rPr lang="cs-CZ" sz="1500" b="1" dirty="0"/>
                        <a:t>Zatížena významnou (materiální) mírou chyb?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500" dirty="0"/>
                        <a:t>Ano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cs-CZ" sz="1500" b="1" dirty="0"/>
                        <a:t>Odhadovaná nejpravděpodobnější míra chyb?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5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4,6 % (2020: 3,8 %)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8244408" y="6354295"/>
            <a:ext cx="432048" cy="24305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 smtClean="0">
                <a:solidFill>
                  <a:schemeClr val="bg1"/>
                </a:solidFill>
              </a:rPr>
              <a:t>38</a:t>
            </a:r>
            <a:endParaRPr lang="cs-CZ" sz="1000" b="1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500" cy="7650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cs-CZ"/>
              <a:t>Komisi doporučujeme: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555" y="1161050"/>
            <a:ext cx="7632848" cy="4068150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/>
              <a:t>posílit vnitřní kontrolu, aby nedocházelo k tomu, že se podepisují smlouvy, aniž by existoval platný právní základ,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/>
              <a:t>přijmout vhodná opatření, aby veškeré závazky nebo zálohové platby, které příjemci ve svých finančních zprávách vykázali jako vzniklé náklady, byly před provedením platby nebo zúčtování odečteny.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172399" y="6352361"/>
            <a:ext cx="474043" cy="2449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 smtClean="0">
                <a:solidFill>
                  <a:schemeClr val="bg1"/>
                </a:solidFill>
              </a:rPr>
              <a:t>39</a:t>
            </a:r>
            <a:endParaRPr lang="cs-CZ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6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79239" y="422140"/>
            <a:ext cx="8064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6938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Evropský účetní dvůr</a:t>
            </a:r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503967" y="853940"/>
            <a:ext cx="8064500" cy="357281"/>
          </a:xfrm>
          <a:prstGeom prst="rect">
            <a:avLst/>
          </a:prstGeom>
        </p:spPr>
        <p:txBody>
          <a:bodyPr anchor="t"/>
          <a:lstStyle>
            <a:lvl1pPr marL="265113" indent="-2651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26938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cs-CZ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B5B9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Moje činnost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8424" y="6525344"/>
            <a:ext cx="3630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Arial" pitchFamily="34" charset="0"/>
              </a:rPr>
              <a:t>4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Arial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79239" y="1211220"/>
            <a:ext cx="8172202" cy="5170107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cs-CZ" sz="2100" b="1" dirty="0" smtClean="0">
                <a:solidFill>
                  <a:schemeClr val="accent1">
                    <a:lumMod val="75000"/>
                  </a:schemeClr>
                </a:solidFill>
              </a:rPr>
              <a:t>Předseda </a:t>
            </a:r>
            <a:r>
              <a:rPr lang="cs-CZ" sz="2100" b="1" dirty="0">
                <a:solidFill>
                  <a:schemeClr val="accent1">
                    <a:lumMod val="75000"/>
                  </a:schemeClr>
                </a:solidFill>
              </a:rPr>
              <a:t>Senátu V - Financování a správa unie</a:t>
            </a:r>
          </a:p>
          <a:p>
            <a:pPr lvl="2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4"/>
                </a:solidFill>
              </a:rPr>
              <a:t>Výroční zpráva 2021, kapitola 2</a:t>
            </a:r>
            <a:r>
              <a:rPr lang="cs-CZ" dirty="0" smtClean="0">
                <a:solidFill>
                  <a:schemeClr val="accent4"/>
                </a:solidFill>
              </a:rPr>
              <a:t>: Rozpočtové </a:t>
            </a:r>
            <a:r>
              <a:rPr lang="cs-CZ" dirty="0">
                <a:solidFill>
                  <a:schemeClr val="accent4"/>
                </a:solidFill>
              </a:rPr>
              <a:t>a finanční </a:t>
            </a:r>
            <a:r>
              <a:rPr lang="cs-CZ" dirty="0" smtClean="0">
                <a:solidFill>
                  <a:schemeClr val="accent4"/>
                </a:solidFill>
              </a:rPr>
              <a:t>řízení </a:t>
            </a:r>
            <a:r>
              <a:rPr lang="cs-CZ" sz="1600" i="1" dirty="0">
                <a:solidFill>
                  <a:schemeClr val="accent4"/>
                </a:solidFill>
              </a:rPr>
              <a:t>(v přípravě</a:t>
            </a:r>
            <a:r>
              <a:rPr lang="cs-CZ" sz="1600" i="1" dirty="0" smtClean="0">
                <a:solidFill>
                  <a:schemeClr val="accent4"/>
                </a:solidFill>
              </a:rPr>
              <a:t>)</a:t>
            </a:r>
          </a:p>
          <a:p>
            <a:pPr lvl="2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cs-CZ" b="1" dirty="0">
                <a:solidFill>
                  <a:schemeClr val="accent4"/>
                </a:solidFill>
              </a:rPr>
              <a:t>Stanovisko</a:t>
            </a:r>
            <a:r>
              <a:rPr lang="cs-CZ" dirty="0">
                <a:solidFill>
                  <a:schemeClr val="accent4"/>
                </a:solidFill>
              </a:rPr>
              <a:t> k návrhu Komise na nařízení o statutu a financování evropských politických stran a </a:t>
            </a:r>
            <a:r>
              <a:rPr lang="cs-CZ" dirty="0" smtClean="0">
                <a:solidFill>
                  <a:schemeClr val="accent4"/>
                </a:solidFill>
              </a:rPr>
              <a:t>nadací </a:t>
            </a:r>
            <a:r>
              <a:rPr lang="cs-CZ" sz="1600" i="1" dirty="0">
                <a:solidFill>
                  <a:schemeClr val="accent4"/>
                </a:solidFill>
              </a:rPr>
              <a:t>(v přípravě)</a:t>
            </a:r>
          </a:p>
          <a:p>
            <a:pPr lvl="2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4"/>
                </a:solidFill>
              </a:rPr>
              <a:t>Výkonnostní audit  </a:t>
            </a:r>
            <a:r>
              <a:rPr lang="cs-CZ" dirty="0" smtClean="0">
                <a:hlinkClick r:id="rId3"/>
              </a:rPr>
              <a:t>SR/04/2021</a:t>
            </a:r>
            <a:r>
              <a:rPr lang="cs-CZ" dirty="0" smtClean="0"/>
              <a:t> </a:t>
            </a:r>
            <a:r>
              <a:rPr lang="cs-CZ" dirty="0"/>
              <a:t>- </a:t>
            </a:r>
            <a:r>
              <a:rPr lang="cs-CZ" b="1" dirty="0"/>
              <a:t>Celní kontroly</a:t>
            </a:r>
            <a:r>
              <a:rPr lang="cs-CZ" dirty="0"/>
              <a:t>: nedostatečná harmonizace brání ochraně finančních zájmů EU </a:t>
            </a:r>
            <a:r>
              <a:rPr lang="cs-CZ" sz="1600" dirty="0">
                <a:solidFill>
                  <a:schemeClr val="accent4"/>
                </a:solidFill>
              </a:rPr>
              <a:t>(publikováno 30. 03. </a:t>
            </a:r>
            <a:r>
              <a:rPr lang="cs-CZ" sz="1600" dirty="0" smtClean="0">
                <a:solidFill>
                  <a:schemeClr val="accent4"/>
                </a:solidFill>
              </a:rPr>
              <a:t>2021)</a:t>
            </a:r>
          </a:p>
          <a:p>
            <a:pPr marL="36513" indent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cs-CZ" sz="2100" b="1" dirty="0" smtClean="0">
                <a:solidFill>
                  <a:schemeClr val="accent1">
                    <a:lumMod val="75000"/>
                  </a:schemeClr>
                </a:solidFill>
              </a:rPr>
              <a:t>Člen </a:t>
            </a:r>
            <a:r>
              <a:rPr lang="cs-CZ" sz="2100" b="1" dirty="0">
                <a:solidFill>
                  <a:schemeClr val="accent1">
                    <a:lumMod val="75000"/>
                  </a:schemeClr>
                </a:solidFill>
              </a:rPr>
              <a:t>odpovědný za Výroční zprávu </a:t>
            </a:r>
            <a:endParaRPr lang="cs-CZ" sz="21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6513" indent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cs-CZ" sz="2100" b="1" dirty="0" smtClean="0">
                <a:solidFill>
                  <a:schemeClr val="accent1">
                    <a:lumMod val="75000"/>
                  </a:schemeClr>
                </a:solidFill>
              </a:rPr>
              <a:t>Člen Administrativního výboru (Strategie EÚD 2021 – 2025, rozpočet EÚD)</a:t>
            </a:r>
          </a:p>
          <a:p>
            <a:pPr marL="36513" indent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cs-CZ" sz="1700" b="1" dirty="0" smtClean="0">
                <a:solidFill>
                  <a:schemeClr val="accent1">
                    <a:lumMod val="75000"/>
                  </a:schemeClr>
                </a:solidFill>
              </a:rPr>
              <a:t>Člen redakční rady ECA </a:t>
            </a:r>
            <a:r>
              <a:rPr lang="cs-CZ" sz="1700" b="1" dirty="0" err="1" smtClean="0">
                <a:solidFill>
                  <a:schemeClr val="accent1">
                    <a:lumMod val="75000"/>
                  </a:schemeClr>
                </a:solidFill>
              </a:rPr>
              <a:t>Journal</a:t>
            </a:r>
            <a:endParaRPr lang="cs-CZ" sz="17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01/2020 – 10/2022 </a:t>
            </a:r>
            <a:r>
              <a:rPr lang="cs-CZ" sz="1700" b="1" dirty="0">
                <a:solidFill>
                  <a:schemeClr val="accent1">
                    <a:lumMod val="75000"/>
                  </a:schemeClr>
                </a:solidFill>
              </a:rPr>
              <a:t>Předseda výboru pro řízení kvality auditu 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cs-CZ" sz="1400" b="1" dirty="0" smtClean="0"/>
              <a:t>Vývoj </a:t>
            </a:r>
            <a:r>
              <a:rPr lang="cs-CZ" sz="1400" b="1" dirty="0"/>
              <a:t>metodiky, výkladu a praktického provádění auditorských standardů a pokynů EÚD</a:t>
            </a:r>
            <a:r>
              <a:rPr lang="cs-CZ" sz="1400" dirty="0"/>
              <a:t> – z</a:t>
            </a:r>
            <a:r>
              <a:rPr lang="cs-CZ" sz="1400" dirty="0">
                <a:solidFill>
                  <a:schemeClr val="accent4"/>
                </a:solidFill>
              </a:rPr>
              <a:t>avedení integrovaného online systému AWARE pro konzultace metodiky EÚD</a:t>
            </a:r>
          </a:p>
          <a:p>
            <a:pPr lvl="2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cs-CZ" sz="1400" b="1" dirty="0">
                <a:solidFill>
                  <a:schemeClr val="accent4"/>
                </a:solidFill>
              </a:rPr>
              <a:t>Realizace plánu ujištění o kvalitě auditu </a:t>
            </a:r>
            <a:r>
              <a:rPr lang="cs-CZ" sz="1400" dirty="0">
                <a:solidFill>
                  <a:schemeClr val="accent4"/>
                </a:solidFill>
              </a:rPr>
              <a:t>(např. kvalita doporučení)</a:t>
            </a:r>
          </a:p>
          <a:p>
            <a:pPr lvl="2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cs-CZ" sz="1400" b="1" dirty="0">
                <a:solidFill>
                  <a:schemeClr val="accent4"/>
                </a:solidFill>
              </a:rPr>
              <a:t>Nezávislý přezkum kvality </a:t>
            </a:r>
            <a:r>
              <a:rPr lang="cs-CZ" sz="1400" dirty="0">
                <a:solidFill>
                  <a:schemeClr val="accent4"/>
                </a:solidFill>
              </a:rPr>
              <a:t>Senátu IV - Regulace trhů a konkurenceschopné hospodářství (2020-02/2022) a Senátu II – Investice ve prospěch soudržnosti, růstu a začleňování (2019)</a:t>
            </a:r>
          </a:p>
          <a:p>
            <a:pPr lvl="2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26938"/>
              </a:buClr>
              <a:defRPr/>
            </a:pPr>
            <a:r>
              <a:rPr lang="cs-CZ" sz="1400" b="1" dirty="0">
                <a:solidFill>
                  <a:schemeClr val="accent4"/>
                </a:solidFill>
              </a:rPr>
              <a:t>Místopředseda výboru pro profesionální standardy INTOSAI (</a:t>
            </a:r>
            <a:r>
              <a:rPr lang="cs-CZ" sz="1400" dirty="0">
                <a:solidFill>
                  <a:schemeClr val="accent4"/>
                </a:solidFill>
              </a:rPr>
              <a:t>od roku 2020</a:t>
            </a:r>
            <a:r>
              <a:rPr lang="cs-CZ" sz="1600" dirty="0">
                <a:solidFill>
                  <a:schemeClr val="accent4"/>
                </a:solidFill>
              </a:rPr>
              <a:t>)</a:t>
            </a:r>
            <a:endParaRPr lang="cs-CZ" b="1" dirty="0">
              <a:solidFill>
                <a:schemeClr val="accent4"/>
              </a:solidFill>
            </a:endParaRP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cs-CZ" sz="1400" b="1" dirty="0">
                <a:solidFill>
                  <a:schemeClr val="accent1">
                    <a:lumMod val="75000"/>
                  </a:schemeClr>
                </a:solidFill>
              </a:rPr>
              <a:t>12/2016 </a:t>
            </a:r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cs-CZ" sz="1400" b="1" dirty="0">
                <a:solidFill>
                  <a:schemeClr val="accent1">
                    <a:lumMod val="75000"/>
                  </a:schemeClr>
                </a:solidFill>
              </a:rPr>
              <a:t>02/2021 </a:t>
            </a:r>
            <a:r>
              <a:rPr lang="cs-CZ" sz="1700" b="1" dirty="0">
                <a:solidFill>
                  <a:schemeClr val="accent1">
                    <a:lumMod val="75000"/>
                  </a:schemeClr>
                </a:solidFill>
              </a:rPr>
              <a:t>Koordinátor pro </a:t>
            </a:r>
            <a:r>
              <a:rPr lang="cs-CZ" sz="1700" b="1" dirty="0" err="1">
                <a:solidFill>
                  <a:schemeClr val="accent1">
                    <a:lumMod val="75000"/>
                  </a:schemeClr>
                </a:solidFill>
              </a:rPr>
              <a:t>Brexit</a:t>
            </a:r>
            <a:r>
              <a:rPr lang="cs-CZ" sz="1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endParaRPr lang="cs-CZ" b="1" dirty="0" smtClean="0">
              <a:solidFill>
                <a:schemeClr val="accent4"/>
              </a:solidFill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endParaRPr lang="cs-CZ" dirty="0">
              <a:solidFill>
                <a:schemeClr val="accent4"/>
              </a:solidFill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endParaRPr lang="cs-CZ" sz="1900" dirty="0" smtClean="0">
              <a:solidFill>
                <a:schemeClr val="accent4"/>
              </a:solidFill>
            </a:endParaRP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endParaRPr lang="cs-CZ" sz="1900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89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 txBox="1">
            <a:spLocks/>
          </p:cNvSpPr>
          <p:nvPr/>
        </p:nvSpPr>
        <p:spPr>
          <a:xfrm>
            <a:off x="8244407" y="6352361"/>
            <a:ext cx="402035" cy="2449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 smtClean="0">
                <a:solidFill>
                  <a:schemeClr val="bg1"/>
                </a:solidFill>
              </a:rPr>
              <a:t>40</a:t>
            </a:r>
            <a:endParaRPr lang="cs-CZ" sz="1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903"/>
            <a:ext cx="4705350" cy="6000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980728"/>
            <a:ext cx="43815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499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452438"/>
            <a:ext cx="6805066" cy="672306"/>
          </a:xfrm>
        </p:spPr>
        <p:txBody>
          <a:bodyPr/>
          <a:lstStyle/>
          <a:p>
            <a:r>
              <a:rPr lang="cs-CZ" dirty="0" smtClean="0"/>
              <a:t>Spolupráce s úřadem OLAF a EPPO </a:t>
            </a:r>
            <a:br>
              <a:rPr lang="cs-CZ" dirty="0" smtClean="0"/>
            </a:br>
            <a:r>
              <a:rPr lang="cs-CZ" dirty="0" smtClean="0"/>
              <a:t>v roce 2021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700808"/>
            <a:ext cx="5387640" cy="3096344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8172400" y="6381328"/>
            <a:ext cx="648072" cy="28803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 smtClean="0">
                <a:solidFill>
                  <a:schemeClr val="bg1"/>
                </a:solidFill>
              </a:rPr>
              <a:t>41</a:t>
            </a:r>
            <a:endParaRPr lang="cs-CZ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11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576263" y="1573213"/>
            <a:ext cx="8064500" cy="539750"/>
          </a:xfrm>
        </p:spPr>
        <p:txBody>
          <a:bodyPr/>
          <a:lstStyle/>
          <a:p>
            <a:pPr eaLnBrk="1" hangingPunct="1"/>
            <a:r>
              <a:rPr lang="cs-CZ"/>
              <a:t>Evropský účetní dvůr</a:t>
            </a:r>
          </a:p>
        </p:txBody>
      </p:sp>
      <p:sp>
        <p:nvSpPr>
          <p:cNvPr id="45059" name="Text Placeholder 2"/>
          <p:cNvSpPr>
            <a:spLocks noGrp="1"/>
          </p:cNvSpPr>
          <p:nvPr>
            <p:ph type="body" idx="1"/>
          </p:nvPr>
        </p:nvSpPr>
        <p:spPr>
          <a:xfrm>
            <a:off x="584200" y="2533030"/>
            <a:ext cx="8064500" cy="358775"/>
          </a:xfrm>
        </p:spPr>
        <p:txBody>
          <a:bodyPr/>
          <a:lstStyle/>
          <a:p>
            <a:pPr eaLnBrk="1" hangingPunct="1"/>
            <a:r>
              <a:rPr lang="cs-CZ" b="1"/>
              <a:t>Otázky?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316415" y="6352361"/>
            <a:ext cx="330027" cy="316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 smtClean="0">
                <a:solidFill>
                  <a:schemeClr val="bg1"/>
                </a:solidFill>
              </a:rPr>
              <a:t>42</a:t>
            </a:r>
            <a:endParaRPr lang="cs-CZ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576263" y="454025"/>
            <a:ext cx="3959225" cy="431800"/>
          </a:xfrm>
        </p:spPr>
        <p:txBody>
          <a:bodyPr/>
          <a:lstStyle/>
          <a:p>
            <a:pPr eaLnBrk="1" hangingPunct="1"/>
            <a:r>
              <a:rPr lang="cs-CZ"/>
              <a:t>Kontaktní údaje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86925" y="1452921"/>
            <a:ext cx="3959225" cy="28803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1800" dirty="0" smtClean="0">
                <a:solidFill>
                  <a:srgbClr val="B5B900"/>
                </a:solidFill>
              </a:rPr>
              <a:t>Jan Gregor</a:t>
            </a:r>
            <a:endParaRPr lang="cs-CZ" sz="1800" dirty="0">
              <a:solidFill>
                <a:srgbClr val="B5B9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76263" y="1947441"/>
            <a:ext cx="3959225" cy="100213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B5B900"/>
                </a:solidFill>
              </a:rPr>
              <a:t>Předseda Senátu V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B5B900"/>
                </a:solidFill>
              </a:rPr>
              <a:t>Člen pro Výroční zprávu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>
              <a:solidFill>
                <a:srgbClr val="B5B9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76263" y="2852738"/>
            <a:ext cx="3959225" cy="2159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4"/>
                </a:solidFill>
              </a:rPr>
              <a:t>+352 4398 45559 / +352 691 552 281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76263" y="3124200"/>
            <a:ext cx="3959225" cy="2159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4"/>
                </a:solidFill>
              </a:rPr>
              <a:t>jan.gregor@eca.europa.eu</a:t>
            </a: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3584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76263" y="3514725"/>
            <a:ext cx="3959225" cy="18002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dirty="0"/>
              <a:t>Evropský účetní dvůr</a:t>
            </a:r>
          </a:p>
          <a:p>
            <a:pPr eaLnBrk="1" hangingPunct="1">
              <a:spcBef>
                <a:spcPct val="0"/>
              </a:spcBef>
            </a:pPr>
            <a:r>
              <a:rPr lang="cs-CZ" dirty="0"/>
              <a:t>12, </a:t>
            </a:r>
            <a:r>
              <a:rPr lang="cs-CZ" dirty="0" err="1"/>
              <a:t>Alcide</a:t>
            </a:r>
            <a:r>
              <a:rPr lang="cs-CZ" dirty="0"/>
              <a:t> de </a:t>
            </a:r>
            <a:r>
              <a:rPr lang="cs-CZ" dirty="0" err="1"/>
              <a:t>Gasperi</a:t>
            </a:r>
            <a:endParaRPr lang="cs-CZ" dirty="0"/>
          </a:p>
          <a:p>
            <a:pPr eaLnBrk="1" hangingPunct="1">
              <a:spcBef>
                <a:spcPct val="0"/>
              </a:spcBef>
            </a:pPr>
            <a:r>
              <a:rPr lang="cs-CZ" dirty="0"/>
              <a:t>1615 Lucemburk</a:t>
            </a:r>
          </a:p>
          <a:p>
            <a:pPr eaLnBrk="1" hangingPunct="1">
              <a:spcBef>
                <a:spcPct val="0"/>
              </a:spcBef>
            </a:pPr>
            <a:endParaRPr lang="fr-CH" altLang="en-US" dirty="0" smtClean="0"/>
          </a:p>
          <a:p>
            <a:pPr eaLnBrk="1" hangingPunct="1">
              <a:spcBef>
                <a:spcPct val="0"/>
              </a:spcBef>
            </a:pPr>
            <a:r>
              <a:rPr lang="cs-CZ" b="1" dirty="0"/>
              <a:t>eca.europa.eu</a:t>
            </a:r>
          </a:p>
          <a:p>
            <a:pPr eaLnBrk="1" hangingPunct="1">
              <a:spcBef>
                <a:spcPct val="0"/>
              </a:spcBef>
            </a:pPr>
            <a:r>
              <a:rPr lang="cs-CZ" dirty="0"/>
              <a:t>eca-info@eca.europa.eu</a:t>
            </a:r>
          </a:p>
          <a:p>
            <a:pPr eaLnBrk="1" hangingPunct="1">
              <a:spcBef>
                <a:spcPct val="0"/>
              </a:spcBef>
            </a:pPr>
            <a:r>
              <a:rPr lang="cs-CZ" dirty="0"/>
              <a:t>@</a:t>
            </a:r>
            <a:r>
              <a:rPr lang="cs-CZ" dirty="0" err="1"/>
              <a:t>EUAuditorsECA</a:t>
            </a:r>
            <a:endParaRPr lang="cs-CZ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 smtClean="0">
                <a:solidFill>
                  <a:schemeClr val="bg1"/>
                </a:solidFill>
              </a:rPr>
              <a:t>43</a:t>
            </a:r>
            <a:endParaRPr lang="cs-CZ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5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576263" y="1573213"/>
            <a:ext cx="8064500" cy="539750"/>
          </a:xfrm>
        </p:spPr>
        <p:txBody>
          <a:bodyPr/>
          <a:lstStyle/>
          <a:p>
            <a:pPr eaLnBrk="1" hangingPunct="1"/>
            <a:r>
              <a:rPr lang="cs-CZ"/>
              <a:t>Evropský účetní dvůr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>
          <a:xfrm>
            <a:off x="576263" y="2504470"/>
            <a:ext cx="7848872" cy="1728192"/>
          </a:xfrm>
        </p:spPr>
        <p:txBody>
          <a:bodyPr/>
          <a:lstStyle/>
          <a:p>
            <a:pPr eaLnBrk="1" hangingPunct="1"/>
            <a:r>
              <a:rPr lang="cs-CZ" b="1"/>
              <a:t>Naše prohlášení o věrohodnosti za rok 2021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172399" y="6352361"/>
            <a:ext cx="474043" cy="316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 smtClean="0">
                <a:solidFill>
                  <a:schemeClr val="bg1"/>
                </a:solidFill>
              </a:rPr>
              <a:t>5</a:t>
            </a:r>
            <a:endParaRPr lang="cs-CZ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4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576263" y="1573213"/>
            <a:ext cx="8064500" cy="539750"/>
          </a:xfrm>
        </p:spPr>
        <p:txBody>
          <a:bodyPr/>
          <a:lstStyle/>
          <a:p>
            <a:pPr eaLnBrk="1" hangingPunct="1"/>
            <a:r>
              <a:rPr lang="cs-CZ"/>
              <a:t>Evropský účetní dvůr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>
          <a:xfrm>
            <a:off x="576263" y="2504470"/>
            <a:ext cx="7848872" cy="1728192"/>
          </a:xfrm>
        </p:spPr>
        <p:txBody>
          <a:bodyPr/>
          <a:lstStyle/>
          <a:p>
            <a:pPr eaLnBrk="1" hangingPunct="1"/>
            <a:r>
              <a:rPr lang="cs-CZ" sz="2400" b="1" u="sng"/>
              <a:t>Naše koncepce a metodika auditu</a:t>
            </a:r>
          </a:p>
          <a:p>
            <a:pPr marL="342900" indent="-342900" eaLnBrk="1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b="1"/>
              <a:t>Spolehlivost účetní závěrky</a:t>
            </a:r>
          </a:p>
          <a:p>
            <a:pPr marL="342900" indent="-342900" eaLnBrk="1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b="1"/>
              <a:t>Správnost operací</a:t>
            </a:r>
          </a:p>
          <a:p>
            <a:pPr marL="342900" indent="-342900" eaLnBrk="1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b="1"/>
              <a:t>COVID-19 a jeho dopad na naši práci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244407" y="6352361"/>
            <a:ext cx="402035" cy="316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 smtClean="0">
                <a:solidFill>
                  <a:schemeClr val="bg1"/>
                </a:solidFill>
              </a:rPr>
              <a:t>6</a:t>
            </a:r>
            <a:endParaRPr lang="cs-CZ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4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500" cy="431800"/>
          </a:xfrm>
        </p:spPr>
        <p:txBody>
          <a:bodyPr anchor="t"/>
          <a:lstStyle/>
          <a:p>
            <a:r>
              <a:rPr lang="cs-CZ"/>
              <a:t>Spolehlivost účetní závěrky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2132856"/>
            <a:ext cx="7308368" cy="3378825"/>
          </a:xfrm>
        </p:spPr>
        <p:txBody>
          <a:bodyPr>
            <a:normAutofit/>
          </a:bodyPr>
          <a:lstStyle/>
          <a:p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Hodnotíme, zda je účetní systém dobrým základem</a:t>
            </a:r>
            <a:b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pro poskytování spolehlivých údajů. </a:t>
            </a: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Ověřujeme, zda klíčové účetní postupy fungují správně. </a:t>
            </a: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Provádíme analytické kontroly účetních údajů, abychom se přesvědčili, 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že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údaje jsou prezentovány jednotně a jeví se jako přiměřené. </a:t>
            </a: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Přímo kontrolujeme vzorek účetních záznamů, abychom se přesvědčili,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že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příslušné operace existují a jsou správně zaúčtovány. </a:t>
            </a: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Kontrolujeme, zda finanční výkazy věrně zobrazují příslušnou finanční situaci. </a:t>
            </a:r>
          </a:p>
        </p:txBody>
      </p:sp>
      <p:sp>
        <p:nvSpPr>
          <p:cNvPr id="4198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76000" y="1080000"/>
            <a:ext cx="5436160" cy="980848"/>
          </a:xfrm>
        </p:spPr>
        <p:txBody>
          <a:bodyPr/>
          <a:lstStyle/>
          <a:p>
            <a:r>
              <a:rPr lang="cs-CZ">
                <a:solidFill>
                  <a:srgbClr val="B5B900"/>
                </a:solidFill>
              </a:rPr>
              <a:t>Uvádí roční účetní závěrka EU úplné a přesné informace?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830977"/>
            <a:ext cx="3096344" cy="2070551"/>
          </a:xfrm>
          <a:prstGeom prst="rect">
            <a:avLst/>
          </a:prstGeom>
          <a:ln w="101600" cmpd="tri">
            <a:noFill/>
            <a:prstDash val="sysDashDotDot"/>
          </a:ln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8172399" y="6352361"/>
            <a:ext cx="474043" cy="2449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 smtClean="0">
                <a:solidFill>
                  <a:schemeClr val="bg1"/>
                </a:solidFill>
              </a:rPr>
              <a:t>7</a:t>
            </a:r>
            <a:endParaRPr lang="cs-CZ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9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500" cy="431800"/>
          </a:xfrm>
        </p:spPr>
        <p:txBody>
          <a:bodyPr anchor="t"/>
          <a:lstStyle/>
          <a:p>
            <a:r>
              <a:rPr lang="cs-CZ"/>
              <a:t>Správnost operací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2124016"/>
            <a:ext cx="8172464" cy="396928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cs-CZ" dirty="0"/>
              <a:t>Posuzujeme systémy pro příjmy a výdaje, abychom zjistili, zda účinně zajišťují správnost operací.</a:t>
            </a:r>
          </a:p>
          <a:p>
            <a:pPr>
              <a:lnSpc>
                <a:spcPct val="110000"/>
              </a:lnSpc>
              <a:defRPr/>
            </a:pPr>
            <a:r>
              <a:rPr lang="cs-CZ" dirty="0"/>
              <a:t>Při podrobném testování, které provádějí naši auditoři, vycházíme ze vzorků operací vybraných statistickými metodami. Operace vybrané do vzorku podrobně prověřujeme, a to i u konečných příjemců (například zemědělců, výzkumných ústavů či společností provádějící práce nebo služby na základě veřejné zakázky), abychom získali důkazní informace, že každá účetní událost existuje, byla řádně zaznamenána a je v souladu s pravidly pro provádění plateb.</a:t>
            </a:r>
          </a:p>
        </p:txBody>
      </p:sp>
      <p:sp>
        <p:nvSpPr>
          <p:cNvPr id="4301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76000" y="1080000"/>
            <a:ext cx="8280000" cy="619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cs-CZ" dirty="0">
                <a:solidFill>
                  <a:srgbClr val="B5B900"/>
                </a:solidFill>
              </a:rPr>
              <a:t>Jsou operace EU související s příjmy a s platbami zaúčtovanými do výdajů, na nichž se zakládá účetní závěrka EU, v souladu </a:t>
            </a:r>
            <a:r>
              <a:rPr lang="en-GB" dirty="0" smtClean="0">
                <a:solidFill>
                  <a:srgbClr val="B5B900"/>
                </a:solidFill>
              </a:rPr>
              <a:t/>
            </a:r>
            <a:br>
              <a:rPr lang="en-GB" dirty="0" smtClean="0">
                <a:solidFill>
                  <a:srgbClr val="B5B900"/>
                </a:solidFill>
              </a:rPr>
            </a:br>
            <a:r>
              <a:rPr lang="cs-CZ" dirty="0" smtClean="0">
                <a:solidFill>
                  <a:srgbClr val="B5B900"/>
                </a:solidFill>
              </a:rPr>
              <a:t>s </a:t>
            </a:r>
            <a:r>
              <a:rPr lang="cs-CZ" dirty="0">
                <a:solidFill>
                  <a:srgbClr val="B5B900"/>
                </a:solidFill>
              </a:rPr>
              <a:t>pravidly?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100391" y="6352361"/>
            <a:ext cx="546051" cy="316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 smtClean="0">
                <a:solidFill>
                  <a:schemeClr val="bg1"/>
                </a:solidFill>
              </a:rPr>
              <a:t>8</a:t>
            </a:r>
            <a:endParaRPr lang="cs-CZ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89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500" cy="431800"/>
          </a:xfrm>
        </p:spPr>
        <p:txBody>
          <a:bodyPr anchor="t"/>
          <a:lstStyle/>
          <a:p>
            <a:r>
              <a:rPr lang="cs-CZ"/>
              <a:t>Správnost operací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980000"/>
            <a:ext cx="8172464" cy="4320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/>
              <a:t>Analyzujeme chyby a klasifikujeme je jako vyčíslitelné nebo nevyčíslitelné. Operace jsou zatíženy vyčíslitelnou chybou, pokud podle příslušných pravidel neměla být platba schválena. Vyčíslitelné chyby extrapolujeme, abychom získali odhadovanou míru chyb pro každou oblast, k níž vydáváme zvláštní posouzení. Odhadovanou míru chyb pak srovnáváme s 2% prahem významnosti (materiality) a posuzujeme, zda mají chyby rozsáhlý dopad.</a:t>
            </a:r>
          </a:p>
          <a:p>
            <a:pPr>
              <a:lnSpc>
                <a:spcPct val="110000"/>
              </a:lnSpc>
            </a:pPr>
            <a:r>
              <a:rPr lang="cs-CZ"/>
              <a:t>Naše výroky zohledňují tato posouzení a další relevantní informace, jako jsou výroční zprávy o činnosti a zprávy jiných externích auditorů.</a:t>
            </a:r>
          </a:p>
          <a:p>
            <a:pPr>
              <a:lnSpc>
                <a:spcPct val="110000"/>
              </a:lnSpc>
            </a:pPr>
            <a:r>
              <a:rPr lang="cs-CZ"/>
              <a:t>O všech svých zjištěních diskutujeme jak s orgány členských států, tak s Komisí, abychom potvrdili správnost našich skutečností.</a:t>
            </a:r>
          </a:p>
        </p:txBody>
      </p:sp>
      <p:sp>
        <p:nvSpPr>
          <p:cNvPr id="4301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76000" y="1080000"/>
            <a:ext cx="8280000" cy="720000"/>
          </a:xfrm>
        </p:spPr>
        <p:txBody>
          <a:bodyPr/>
          <a:lstStyle/>
          <a:p>
            <a:r>
              <a:rPr lang="cs-CZ">
                <a:solidFill>
                  <a:srgbClr val="B5B900"/>
                </a:solidFill>
              </a:rPr>
              <a:t>Jsou operace EU související s příjmy a s platbami zaúčtovanými do výdajů, na nichž se zakládá účetní závěrka EU, v souladu s pravidly?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172399" y="6352361"/>
            <a:ext cx="474043" cy="2449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 smtClean="0">
                <a:solidFill>
                  <a:schemeClr val="bg1"/>
                </a:solidFill>
              </a:rPr>
              <a:t>9</a:t>
            </a:r>
            <a:endParaRPr lang="cs-CZ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1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74624f11eefedd6cc846ddded61b0157faf"/>
</p:tagLst>
</file>

<file path=ppt/theme/theme1.xml><?xml version="1.0" encoding="utf-8"?>
<a:theme xmlns:a="http://schemas.openxmlformats.org/drawingml/2006/main" name="Office Theme">
  <a:themeElements>
    <a:clrScheme name="EC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26938"/>
      </a:accent1>
      <a:accent2>
        <a:srgbClr val="CDDC29"/>
      </a:accent2>
      <a:accent3>
        <a:srgbClr val="C2C3C6"/>
      </a:accent3>
      <a:accent4>
        <a:srgbClr val="58595B"/>
      </a:accent4>
      <a:accent5>
        <a:srgbClr val="20409A"/>
      </a:accent5>
      <a:accent6>
        <a:srgbClr val="7D9DD2"/>
      </a:accent6>
      <a:hlink>
        <a:srgbClr val="9454C3"/>
      </a:hlink>
      <a:folHlink>
        <a:srgbClr val="3EBBF0"/>
      </a:folHlink>
    </a:clrScheme>
    <a:fontScheme name="Myrai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EC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26938"/>
      </a:accent1>
      <a:accent2>
        <a:srgbClr val="CDDC29"/>
      </a:accent2>
      <a:accent3>
        <a:srgbClr val="C2C3C6"/>
      </a:accent3>
      <a:accent4>
        <a:srgbClr val="58595B"/>
      </a:accent4>
      <a:accent5>
        <a:srgbClr val="20409A"/>
      </a:accent5>
      <a:accent6>
        <a:srgbClr val="7D9DD2"/>
      </a:accent6>
      <a:hlink>
        <a:srgbClr val="9454C3"/>
      </a:hlink>
      <a:folHlink>
        <a:srgbClr val="3EBBF0"/>
      </a:folHlink>
    </a:clrScheme>
    <a:fontScheme name="Myrai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CA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026938"/>
    </a:accent1>
    <a:accent2>
      <a:srgbClr val="CDDC29"/>
    </a:accent2>
    <a:accent3>
      <a:srgbClr val="C2C3C6"/>
    </a:accent3>
    <a:accent4>
      <a:srgbClr val="58595B"/>
    </a:accent4>
    <a:accent5>
      <a:srgbClr val="20409A"/>
    </a:accent5>
    <a:accent6>
      <a:srgbClr val="7D9DD2"/>
    </a:accent6>
    <a:hlink>
      <a:srgbClr val="9454C3"/>
    </a:hlink>
    <a:folHlink>
      <a:srgbClr val="3EBBF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92064a5-2386-4711-9645-fc7efad62054">5NNTHXNKNENN-1778182470-1352</_dlc_DocId>
    <_dlc_DocIdUrl xmlns="192064a5-2386-4711-9645-fc7efad62054">
      <Url>https://workplace.eca.eu/DOP/Communications/_layouts/15/DocIdRedir.aspx?ID=5NNTHXNKNENN-1778182470-1352</Url>
      <Description>5NNTHXNKNENN-1778182470-1352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28555AA2DE7F4396D1BF771FE44289" ma:contentTypeVersion="2" ma:contentTypeDescription="Create a new document." ma:contentTypeScope="" ma:versionID="61666de8a92348c9a24ed4c75bbd9966">
  <xsd:schema xmlns:xsd="http://www.w3.org/2001/XMLSchema" xmlns:xs="http://www.w3.org/2001/XMLSchema" xmlns:p="http://schemas.microsoft.com/office/2006/metadata/properties" xmlns:ns2="192064a5-2386-4711-9645-fc7efad62054" xmlns:ns3="0b2b367a-30e2-46e2-9c6b-5b9cc2d33b92" targetNamespace="http://schemas.microsoft.com/office/2006/metadata/properties" ma:root="true" ma:fieldsID="9d47ede2ee7148de667d127c7636fd5f" ns2:_="" ns3:_="">
    <xsd:import namespace="192064a5-2386-4711-9645-fc7efad62054"/>
    <xsd:import namespace="0b2b367a-30e2-46e2-9c6b-5b9cc2d33b9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2064a5-2386-4711-9645-fc7efad6205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b367a-30e2-46e2-9c6b-5b9cc2d33b9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EurolookProperties>
  <ProductCustomizationId/>
  <Created>
    <Version>10.0.43415.0</Version>
    <Date>2022-09-06T16:19:03</Date>
    <Language>EN</Language>
    <Note/>
  </Created>
  <Edited>
    <Version/>
    <Date/>
  </Edited>
  <DocumentModel>
    <Id>c7ca1146-07f3-41b1-bcb2-d5213d29a28d</Id>
    <Name>Non-Eurolook Document</Name>
  </DocumentModel>
  <DocumentDate>2022-09-06T16:19:03</DocumentDate>
  <DocumentVersion/>
  <CompatibilityMode>Eurolook4X</CompatibilityMode>
  <DocumentMetadata>
    <TitlePart MetadataSerializationType="SimpleValue"/>
    <sfCategoryTaxHTField0 MetadataSerializationType="SingleBoundedTerm">
      <Terms>
        <TermInfo>
          <TermName>Other</TermName>
          <TermId>55fb0063-9bf0-4abb-9086-362d7641cacf</TermId>
        </TermInfo>
      </Terms>
    </sfCategoryTaxHTField0>
    <Eca_DocumentDate MetadataSerializationType="SimpleValue">2022-09-06T00:00:00</Eca_DocumentDate>
    <Eca_Doc_Confidentiality_LevelsTaxHTField0 MetadataSerializationType="SingleBoundedTerm">
      <Terms>
        <TermInfo>
          <TermName>Internal</TermName>
          <TermId>7394ceda-a5ec-41d6-a3a2-3d61019f25a3</TermId>
        </TermInfo>
      </Terms>
    </Eca_Doc_Confidentiality_LevelsTaxHTField0>
    <ShortTitle MetadataSerializationType="SimpleValue">2021_AR_presentation</ShortTitle>
    <termstore_sfDivTaxHTField0 MetadataSerializationType="SingleBoundedTerm">
      <Terms>
        <TermInfo>
          <TermName>Directorate of the Presidency</TermName>
          <TermId>a3f77e99-9212-46ff-8cee-52670a2f0846</TermId>
        </TermInfo>
      </Terms>
    </termstore_sfDivTaxHTField0>
    <Eca_Doc_ReferenceNumber MetadataSerializationType="SimpleValue">135396</Eca_Doc_ReferenceNumber>
    <sfLangTaxHTField0 MetadataSerializationType="SingleBoundedTerm">
      <Terms>
        <TermInfo>
          <TermName>English</TermName>
          <TermId>5c1bbf89-8134-4933-a804-d40db1ccb64c</TermId>
        </TermInfo>
      </Terms>
    </sfLangTaxHTField0>
    <sfVersionNumber MetadataSerializationType="SimpleValue">01</sfVersionNumber>
    <sfYear MetadataSerializationType="SimpleValue">22</sfYear>
    <termstore_sfStatutTaxHTField0 MetadataSerializationType="SingleBoundedTerm">
      <Terms>
        <TermInfo>
          <TermName>Main part - PP</TermName>
          <TermId>5f451bac-2385-465d-8382-8c0255fcf9fa</TermId>
        </TermInfo>
      </Terms>
    </termstore_sfStatutTaxHTField0>
    <termstore_sfGaDecDiffusionTaxHTField0 MetadataSerializationType="MultipleBoundedTerms">
      <Terms/>
    </termstore_sfGaDecDiffusionTaxHTField0>
    <termstore_sfVersionTaxHTField0 MetadataSerializationType="SingleBoundedTerm">
      <Terms>
        <TermInfo>
          <TermName>Original not annotated</TermName>
          <TermId>5f67353d-0544-44b7-8683-86d6ac1c52a9</TermId>
        </TermInfo>
      </Terms>
    </termstore_sfVersionTaxHTField0>
    <termstore_sfGaDecTaxHTField0 MetadataSerializationType="SingleBoundedTerm">
      <Terms/>
    </termstore_sfGaDecTaxHTField0>
    <sfGaDecNbr MetadataSerializationType="SimpleValue"/>
    <SerialNumber MetadataSerializationType="SimpleValue"/>
    <sfGaDecYr MetadataSerializationType="SimpleValue"/>
    <Eca_Doc_ReportingMemberTaxHTField0 MetadataSerializationType="MultipleBoundedTerms">
      <Terms/>
    </Eca_Doc_ReportingMemberTaxHTField0>
    <Eca_Doc_AuditTaskNumber MetadataSerializationType="SimpleValue"/>
    <Eca_Doc_ProcedureStageTaxHTField0 MetadataSerializationType="SingleBoundedTerm">
      <Terms/>
    </Eca_Doc_ProcedureStageTaxHTField0>
    <Eca_Doc_ProcedureStepTaxHTField0 MetadataSerializationType="SingleBoundedTerm">
      <Terms/>
    </Eca_Doc_ProcedureStepTaxHTField0>
    <Eca_Doc_AuditTypeTaxHTField0 MetadataSerializationType="SingleBoundedTerm">
      <Terms>
        <TermInfo>
          <TermName>Financial audit</TermName>
          <TermId>99ac7e7a-4680-411a-bca3-3550e7e7b11d</TermId>
        </TermInfo>
      </Terms>
    </Eca_Doc_AuditTypeTaxHTField0>
    <Eca_Doc_AuditeeTaxHTField0 MetadataSerializationType="MultipleBoundedTerms">
      <Terms/>
    </Eca_Doc_AuditeeTaxHTField0>
    <Eca_CoreKeywordsDocTaxHTField0 MetadataSerializationType="MultipleBoundedTerms">
      <Terms>
        <TermInfo>
          <TermName>annual EU budget</TermName>
          <TermId>d7e385ba-9870-4911-a318-44e5e9babb55</TermId>
        </TermInfo>
      </Terms>
    </Eca_CoreKeywordsDocTaxHTField0>
    <Eca_Doc_CountryTaxHTField0 MetadataSerializationType="MultipleBoundedTerms">
      <Terms>
        <TermInfo>
          <TermName>--EU Member States--</TermName>
          <TermId>773e8327-edbd-41a6-940e-dd89c815f649</TermId>
        </TermInfo>
      </Terms>
    </Eca_Doc_CountryTaxHTField0>
    <Eca_Doc_OrganisationTaxHTField0 MetadataSerializationType="SingleBoundedTerm">
      <Terms>
        <TermInfo>
          <TermName>European Court of Auditors</TermName>
          <TermId>723c3162-adba-4aed-b99f-6e3e3f369d74</TermId>
        </TermInfo>
      </Terms>
    </Eca_Doc_OrganisationTaxHTField0>
    <Eca_Doc_Author MetadataSerializationType="SingleUser"/>
    <FooterDate MetadataSerializationType="SimpleValue"/>
    <SpecialReportAboutBox MetadataSerializationType="SimpleValue"/>
  </DocumentMetadata>
</Eurolook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B14D502-45BD-40FD-BD98-57CD664A8D39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0b2b367a-30e2-46e2-9c6b-5b9cc2d33b92"/>
    <ds:schemaRef ds:uri="http://schemas.microsoft.com/office/2006/metadata/properties"/>
    <ds:schemaRef ds:uri="http://schemas.microsoft.com/office/infopath/2007/PartnerControls"/>
    <ds:schemaRef ds:uri="192064a5-2386-4711-9645-fc7efad62054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3EEBD35-8732-4F23-B68B-5110D58FE4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2064a5-2386-4711-9645-fc7efad62054"/>
    <ds:schemaRef ds:uri="0b2b367a-30e2-46e2-9c6b-5b9cc2d33b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60D8F0-9417-42ED-ADC5-BF3560526CE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D03E81A-511C-417F-8713-95BA392CA089}">
  <ds:schemaRefs/>
</ds:datastoreItem>
</file>

<file path=customXml/itemProps5.xml><?xml version="1.0" encoding="utf-8"?>
<ds:datastoreItem xmlns:ds="http://schemas.openxmlformats.org/officeDocument/2006/customXml" ds:itemID="{E5179B67-453C-4E7C-814D-5E37F6FB9D4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14746</TotalTime>
  <Words>4247</Words>
  <Application>Microsoft Office PowerPoint</Application>
  <PresentationFormat>On-screen Show (4:3)</PresentationFormat>
  <Paragraphs>333</Paragraphs>
  <Slides>43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Myriad Pro</vt:lpstr>
      <vt:lpstr>Office Theme</vt:lpstr>
      <vt:lpstr>Custom Design</vt:lpstr>
      <vt:lpstr>1_Office Theme</vt:lpstr>
      <vt:lpstr>Výroční zprávy auditorů EU za rok 2021</vt:lpstr>
      <vt:lpstr>Evropský účetní dvůr</vt:lpstr>
      <vt:lpstr>Evropský účetní dvůr</vt:lpstr>
      <vt:lpstr>PowerPoint Presentation</vt:lpstr>
      <vt:lpstr>Evropský účetní dvůr</vt:lpstr>
      <vt:lpstr>Evropský účetní dvůr</vt:lpstr>
      <vt:lpstr>Spolehlivost účetní závěrky</vt:lpstr>
      <vt:lpstr>Správnost operací (1/2)</vt:lpstr>
      <vt:lpstr>Správnost operací (2/2)</vt:lpstr>
      <vt:lpstr>COVID-19 a jeho dopad na naši práci</vt:lpstr>
      <vt:lpstr>Výroční zpráva za rok 2021</vt:lpstr>
      <vt:lpstr>Výroční zpráva za rok 2021 – celkové výsledky (1/3)                       </vt:lpstr>
      <vt:lpstr>Výroční zpráva za rok 2021 – celkové výsledky (2/3)                        </vt:lpstr>
      <vt:lpstr>Výroční zpráva za rok 2021 – celkové výsledky (3/3)                        </vt:lpstr>
      <vt:lpstr>Odhadovaná míra chyb u výdajů z rozpočtu EU  (2017–2021) </vt:lpstr>
      <vt:lpstr>Výroční zpráva za rok 2021</vt:lpstr>
      <vt:lpstr>Celková zjištění: operace</vt:lpstr>
      <vt:lpstr>Naše odhadovaná míra chyb ve vybraných výdajových oblastech rozpočtu EU (2017–2021) </vt:lpstr>
      <vt:lpstr>Výroční zpráva za rok 2021</vt:lpstr>
      <vt:lpstr>Celková zjištění: rozpočtové a finanční řízení</vt:lpstr>
      <vt:lpstr>PowerPoint Presentation</vt:lpstr>
      <vt:lpstr>Celková zjištění: rozpočtové a finanční řízení</vt:lpstr>
      <vt:lpstr>Celková zjištění: rozpočtové a finanční řízení</vt:lpstr>
      <vt:lpstr>Hlavní rizika a výzvy pro rozpočet EU v příštích letech</vt:lpstr>
      <vt:lpstr>Hlavní rizika a výzvy pro rozpočet EU v příštích letech</vt:lpstr>
      <vt:lpstr>PowerPoint Presentation</vt:lpstr>
      <vt:lpstr>Výroční zpráva za rok 2021</vt:lpstr>
      <vt:lpstr>Kontrolovaný základní soubor roku 2021 </vt:lpstr>
      <vt:lpstr>Příjmy: 239,6 miliardy EUR Kontrolovaná částka: 239,6 miliardy EUR</vt:lpstr>
      <vt:lpstr>Jednotný trh, inovace a digitální agenda:  18,5 miliardy EUR Kontrolovaná částka: 14,3 miliardy EUR</vt:lpstr>
      <vt:lpstr>Soudržnost, odolnost a hodnoty: 80,1 miliardy EUR Kontrolovaná částka: 47,9 miliardy EUR</vt:lpstr>
      <vt:lpstr>Přírodní zdroje: 56,8 miliardy EUR Kontrolovaná částka: 56,6 miliardy EUR</vt:lpstr>
      <vt:lpstr>Migrace a správa hranic Bezpečnost a obrana: 3,2 miliardy EUR Kontrolovaná částka: 3,2 miliardy EUR</vt:lpstr>
      <vt:lpstr>Sousedství a svět: 10,9 miliardy EUR Kontrolovaná částka: 10,0 miliard EUR</vt:lpstr>
      <vt:lpstr>Evropská veřejná správa: 10,7 miliardy EUR Kontrolovaná částka: 10,7 miliardy EUR</vt:lpstr>
      <vt:lpstr>Nástroj pro oživení a odolnost: 46,4 miliardy EUR Kontrolovaná částka: 11,5 miliardy EUR</vt:lpstr>
      <vt:lpstr>Nástroj pro oživení a odolnost: 46,4 miliardy EUR Kontrolovaná částka: 11,5 miliardy EUR</vt:lpstr>
      <vt:lpstr>Evropské rozvojové fondy (ERF): 3,4 miliardy EUR Kontrolovaná částka: 3,1 miliardy EUR</vt:lpstr>
      <vt:lpstr>Komisi doporučujeme: </vt:lpstr>
      <vt:lpstr>PowerPoint Presentation</vt:lpstr>
      <vt:lpstr>Spolupráce s úřadem OLAF a EPPO  v roce 2021</vt:lpstr>
      <vt:lpstr>Evropský účetní dvůr</vt:lpstr>
      <vt:lpstr>Kontaktní údaje</vt:lpstr>
    </vt:vector>
  </TitlesOfParts>
  <Company>Emperor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2021_AR_PRESENTATION</dc:title>
  <dc:creator>Victoria Creswell</dc:creator>
  <dc:description>2021_AR_PRESENTATION</dc:description>
  <cp:lastModifiedBy>Jana Olsakovska</cp:lastModifiedBy>
  <cp:revision>794</cp:revision>
  <cp:lastPrinted>2022-10-12T06:40:04Z</cp:lastPrinted>
  <dcterms:created xsi:type="dcterms:W3CDTF">2013-08-06T13:50:03Z</dcterms:created>
  <dcterms:modified xsi:type="dcterms:W3CDTF">2022-10-28T21:31:04Z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0x0101005828555AA2DE7F4396D1BF771FE44289</vt:lpwstr>
  </property>
  <property fmtid="{D5CDD505-2E9C-101B-9397-08002B2CF9AE}" pid="3" name="Eca_OrganisationTaxHTField0">
    <vt:lpwstr>European Court of Auditors|723c3162-adba-4aed-b99f-6e3e3f369d74</vt:lpwstr>
  </property>
  <property fmtid="{D5CDD505-2E9C-101B-9397-08002B2CF9AE}" pid="4" name="Eca_ConfidentialityLevelTaxHTField0">
    <vt:lpwstr>Internal|7394ceda-a5ec-41d6-a3a2-3d61019f25a3</vt:lpwstr>
  </property>
  <property fmtid="{D5CDD505-2E9C-101B-9397-08002B2CF9AE}" pid="5" name="termstore_sfDiv">
    <vt:lpwstr>150;#Directorate of the Presidency|a3f77e99-9212-46ff-8cee-52670a2f0846</vt:lpwstr>
  </property>
  <property fmtid="{D5CDD505-2E9C-101B-9397-08002B2CF9AE}" pid="6" name="Eca_Organisation">
    <vt:lpwstr>2;#European Court of Auditors|723c3162-adba-4aed-b99f-6e3e3f369d74</vt:lpwstr>
  </property>
  <property fmtid="{D5CDD505-2E9C-101B-9397-08002B2CF9AE}" pid="7" name="termstore_sfLang">
    <vt:lpwstr>110;#CS - Czech|634b6b7a-cdfc-4b23-8fb1-29010ea09b6c</vt:lpwstr>
  </property>
  <property fmtid="{D5CDD505-2E9C-101B-9397-08002B2CF9AE}" pid="8" name="Eca_Doc_Topics">
    <vt:lpwstr/>
  </property>
  <property fmtid="{D5CDD505-2E9C-101B-9397-08002B2CF9AE}" pid="9" name="Eca_CoreKeywordsDoc">
    <vt:lpwstr>622;#annual EU budget|d7e385ba-9870-4911-a318-44e5e9babb55</vt:lpwstr>
  </property>
  <property fmtid="{D5CDD505-2E9C-101B-9397-08002B2CF9AE}" pid="10" name="Eca_ConfidentialityLevel">
    <vt:lpwstr>1;#Internal|7394ceda-a5ec-41d6-a3a2-3d61019f25a3</vt:lpwstr>
  </property>
  <property fmtid="{D5CDD505-2E9C-101B-9397-08002B2CF9AE}" pid="11" name="Eca_Doc_Confidentiality_Levels">
    <vt:lpwstr>1;#Internal|7394ceda-a5ec-41d6-a3a2-3d61019f25a3</vt:lpwstr>
  </property>
  <property fmtid="{D5CDD505-2E9C-101B-9397-08002B2CF9AE}" pid="12" name="termstore_sfCategory">
    <vt:lpwstr>4;#Other|55fb0063-9bf0-4abb-9086-362d7641cacf</vt:lpwstr>
  </property>
  <property fmtid="{D5CDD505-2E9C-101B-9397-08002B2CF9AE}" pid="13" name="Eca_Doc_Organisation">
    <vt:lpwstr>2;#European Court of Auditors|723c3162-adba-4aed-b99f-6e3e3f369d74</vt:lpwstr>
  </property>
  <property fmtid="{D5CDD505-2E9C-101B-9397-08002B2CF9AE}" pid="14" name="Eca_Doc_Auditee">
    <vt:lpwstr/>
  </property>
  <property fmtid="{D5CDD505-2E9C-101B-9397-08002B2CF9AE}" pid="15" name="termstore_sfGaDec">
    <vt:lpwstr/>
  </property>
  <property fmtid="{D5CDD505-2E9C-101B-9397-08002B2CF9AE}" pid="16" name="termstore_sfStatut">
    <vt:lpwstr>19;#Main part - PP|5f451bac-2385-465d-8382-8c0255fcf9fa</vt:lpwstr>
  </property>
  <property fmtid="{D5CDD505-2E9C-101B-9397-08002B2CF9AE}" pid="17" name="Eca_Doc_ProcedureStage">
    <vt:lpwstr/>
  </property>
  <property fmtid="{D5CDD505-2E9C-101B-9397-08002B2CF9AE}" pid="18" name="Eca_Doc_AuditType">
    <vt:lpwstr>241;#Financial audit|99ac7e7a-4680-411a-bca3-3550e7e7b11d</vt:lpwstr>
  </property>
  <property fmtid="{D5CDD505-2E9C-101B-9397-08002B2CF9AE}" pid="19" name="Eca_Doc_FileFormat">
    <vt:lpwstr/>
  </property>
  <property fmtid="{D5CDD505-2E9C-101B-9397-08002B2CF9AE}" pid="20" name="Eca_Doc_ReportingMember">
    <vt:lpwstr/>
  </property>
  <property fmtid="{D5CDD505-2E9C-101B-9397-08002B2CF9AE}" pid="21" name="Eca_Doc_ProcedureStep">
    <vt:lpwstr/>
  </property>
  <property fmtid="{D5CDD505-2E9C-101B-9397-08002B2CF9AE}" pid="22" name="Eca_Doc_BusinessGrouping">
    <vt:lpwstr/>
  </property>
  <property fmtid="{D5CDD505-2E9C-101B-9397-08002B2CF9AE}" pid="23" name="Eca_Doc_Country">
    <vt:lpwstr>306;#--EU Member States--|773e8327-edbd-41a6-940e-dd89c815f649</vt:lpwstr>
  </property>
  <property fmtid="{D5CDD505-2E9C-101B-9397-08002B2CF9AE}" pid="24" name="termstore_sfGaDecDiffusion">
    <vt:lpwstr/>
  </property>
  <property fmtid="{D5CDD505-2E9C-101B-9397-08002B2CF9AE}" pid="25" name="Eca_Doc_Procedure">
    <vt:lpwstr/>
  </property>
  <property fmtid="{D5CDD505-2E9C-101B-9397-08002B2CF9AE}" pid="26" name="termstore_sfVersion">
    <vt:lpwstr>93;#Translation|4e8ddf2d-e6a3-4dd1-b141-507d44e56be2</vt:lpwstr>
  </property>
  <property fmtid="{D5CDD505-2E9C-101B-9397-08002B2CF9AE}" pid="27" name="DcsId">
    <vt:lpwstr>d5c30b5f-e4e4-4e4c-8521-75df4b687d7f</vt:lpwstr>
  </property>
  <property fmtid="{D5CDD505-2E9C-101B-9397-08002B2CF9AE}" pid="28" name="_dlc_DocIdItemGuid">
    <vt:lpwstr>16a3f3e5-1e9d-44a9-a32f-93848bbdada3</vt:lpwstr>
  </property>
</Properties>
</file>