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  <p:sldMasterId id="2147483712" r:id="rId6"/>
    <p:sldMasterId id="2147483726" r:id="rId7"/>
  </p:sldMasterIdLst>
  <p:notesMasterIdLst>
    <p:notesMasterId r:id="rId18"/>
  </p:notesMasterIdLst>
  <p:sldIdLst>
    <p:sldId id="256" r:id="rId8"/>
    <p:sldId id="869" r:id="rId9"/>
    <p:sldId id="873" r:id="rId10"/>
    <p:sldId id="870" r:id="rId11"/>
    <p:sldId id="839" r:id="rId12"/>
    <p:sldId id="504" r:id="rId13"/>
    <p:sldId id="890" r:id="rId14"/>
    <p:sldId id="871" r:id="rId15"/>
    <p:sldId id="828" r:id="rId16"/>
    <p:sldId id="307" r:id="rId17"/>
  </p:sldIdLst>
  <p:sldSz cx="12192000" cy="6858000"/>
  <p:notesSz cx="9309100" cy="7023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Vepřek" initials="PV" lastIdx="1" clrIdx="0">
    <p:extLst>
      <p:ext uri="{19B8F6BF-5375-455C-9EA6-DF929625EA0E}">
        <p15:presenceInfo xmlns:p15="http://schemas.microsoft.com/office/powerpoint/2012/main" userId="0794f42ea243bd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7D12"/>
    <a:srgbClr val="F05B01"/>
    <a:srgbClr val="ED2826"/>
    <a:srgbClr val="22263A"/>
    <a:srgbClr val="1316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D37D8-A8FA-4F50-A16A-D57C2483B8FE}" v="91" dt="2024-04-23T07:26:45.029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6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baseline="0" dirty="0">
                <a:effectLst/>
              </a:rPr>
              <a:t>Výdaje a produkce vs. inflace : vývoj 2023/2018 v %</a:t>
            </a:r>
            <a:endParaRPr lang="cs-CZ" sz="1600" dirty="0">
              <a:effectLst/>
            </a:endParaRPr>
          </a:p>
        </c:rich>
      </c:tx>
      <c:layout>
        <c:manualLayout>
          <c:xMode val="edge"/>
          <c:yMode val="edge"/>
          <c:x val="0.13148914334448955"/>
          <c:y val="2.5967184635920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Suma_2018_x_2023!$C$2</c:f>
              <c:strCache>
                <c:ptCount val="1"/>
                <c:pt idx="0">
                  <c:v>2023/2018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DB0-4ECC-9CC8-530F761B3AA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B0-4ECC-9CC8-530F761B3AA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8A943A-4FA2-47FC-9442-97F7FB4264BE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accent6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B0-4ECC-9CC8-530F761B3AA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B0-4ECC-9CC8-530F761B3A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B0-4ECC-9CC8-530F761B3AA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DB0-4ECC-9CC8-530F761B3A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DB0-4ECC-9CC8-530F761B3AA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B0-4ECC-9CC8-530F761B3A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Suma_2018_x_2023!$B$3:$B$12</c:f>
              <c:strCache>
                <c:ptCount val="10"/>
                <c:pt idx="0">
                  <c:v>Výdaje ZP celkem</c:v>
                </c:pt>
                <c:pt idx="1">
                  <c:v>Inflace</c:v>
                </c:pt>
                <c:pt idx="2">
                  <c:v>Nemocnice Počet UOP (tis.)</c:v>
                </c:pt>
                <c:pt idx="3">
                  <c:v>Vlastní produkce Počet UOP (tis.)</c:v>
                </c:pt>
                <c:pt idx="4">
                  <c:v>ZZ ambulance Počet UOP (tis.)</c:v>
                </c:pt>
                <c:pt idx="5">
                  <c:v>Lázně Počet UOP</c:v>
                </c:pt>
                <c:pt idx="6">
                  <c:v>Poukazy Počet UOP (tis.)</c:v>
                </c:pt>
                <c:pt idx="7">
                  <c:v>Recepty Počet UOP (tis.)</c:v>
                </c:pt>
                <c:pt idx="8">
                  <c:v>ZULP Počet UOP (tis.)</c:v>
                </c:pt>
                <c:pt idx="9">
                  <c:v>ZUM Počet UOP</c:v>
                </c:pt>
              </c:strCache>
            </c:strRef>
          </c:cat>
          <c:val>
            <c:numRef>
              <c:f>Suma_2018_x_2023!$C$3:$C$12</c:f>
              <c:numCache>
                <c:formatCode>0%</c:formatCode>
                <c:ptCount val="10"/>
                <c:pt idx="0">
                  <c:v>0.59642038935399189</c:v>
                </c:pt>
                <c:pt idx="1">
                  <c:v>0.378</c:v>
                </c:pt>
                <c:pt idx="2">
                  <c:v>-3.9605344073811999E-4</c:v>
                </c:pt>
                <c:pt idx="3">
                  <c:v>1.5212176913483644E-2</c:v>
                </c:pt>
                <c:pt idx="4">
                  <c:v>2.1413947937102495E-2</c:v>
                </c:pt>
                <c:pt idx="5">
                  <c:v>-8.2824976441997711E-2</c:v>
                </c:pt>
                <c:pt idx="6">
                  <c:v>-0.37914768688512868</c:v>
                </c:pt>
                <c:pt idx="7">
                  <c:v>1.6802857555747508E-2</c:v>
                </c:pt>
                <c:pt idx="8">
                  <c:v>-8.708164549609998E-2</c:v>
                </c:pt>
                <c:pt idx="9">
                  <c:v>-2.5841778453003728E-2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B0-4ECC-9CC8-530F761B3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022000"/>
        <c:axId val="462024624"/>
      </c:barChart>
      <c:catAx>
        <c:axId val="4620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12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2024624"/>
        <c:crosses val="autoZero"/>
        <c:auto val="1"/>
        <c:lblAlgn val="ctr"/>
        <c:lblOffset val="100"/>
        <c:noMultiLvlLbl val="0"/>
      </c:catAx>
      <c:valAx>
        <c:axId val="46202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202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195BC-5DDB-43E7-BDA9-12CEE7AADE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FA9844-23B6-4CC4-833B-BA3B0DD00165}">
      <dgm:prSet custT="1"/>
      <dgm:spPr/>
      <dgm:t>
        <a:bodyPr/>
        <a:lstStyle/>
        <a:p>
          <a:r>
            <a:rPr lang="pl-PL" sz="2400" b="0" i="0" baseline="0" dirty="0"/>
            <a:t>•</a:t>
          </a:r>
          <a:r>
            <a:rPr lang="cs-CZ" sz="2400" b="0" i="0" baseline="0" dirty="0"/>
            <a:t> </a:t>
          </a:r>
          <a:r>
            <a:rPr lang="cs-CZ" sz="2400" b="1" i="0" baseline="0" dirty="0"/>
            <a:t>větší výdaje</a:t>
          </a:r>
          <a:r>
            <a:rPr lang="cs-CZ" sz="2400" b="0" i="0" baseline="0" dirty="0"/>
            <a:t>, </a:t>
          </a:r>
          <a:r>
            <a:rPr lang="cs-CZ" sz="2400" b="1" i="0" baseline="0" dirty="0"/>
            <a:t>menší růst </a:t>
          </a:r>
          <a:r>
            <a:rPr lang="cs-CZ" sz="2400" b="0" i="0" baseline="0" dirty="0"/>
            <a:t>příjmů, </a:t>
          </a:r>
          <a:r>
            <a:rPr lang="cs-CZ" sz="2400" b="1" i="0" baseline="0" dirty="0"/>
            <a:t>nemožnost sanovat </a:t>
          </a:r>
          <a:r>
            <a:rPr lang="cs-CZ" sz="2400" b="0" i="0" baseline="0" dirty="0"/>
            <a:t>ze st. rozpočtu, </a:t>
          </a:r>
          <a:r>
            <a:rPr lang="cs-CZ" sz="2400" b="1" i="0" baseline="0" dirty="0"/>
            <a:t>méně profesionálů  </a:t>
          </a:r>
          <a:endParaRPr lang="en-US" sz="2400" b="1" dirty="0"/>
        </a:p>
      </dgm:t>
    </dgm:pt>
    <dgm:pt modelId="{EA5BFA37-0C3A-4720-B974-B8CBA44F605D}" type="parTrans" cxnId="{FE61B837-4606-43C3-91DC-F3F51FDEC3E8}">
      <dgm:prSet/>
      <dgm:spPr/>
      <dgm:t>
        <a:bodyPr/>
        <a:lstStyle/>
        <a:p>
          <a:endParaRPr lang="en-US"/>
        </a:p>
      </dgm:t>
    </dgm:pt>
    <dgm:pt modelId="{1D09D186-D012-4551-BB8F-BEE831E15872}" type="sibTrans" cxnId="{FE61B837-4606-43C3-91DC-F3F51FDEC3E8}">
      <dgm:prSet/>
      <dgm:spPr/>
      <dgm:t>
        <a:bodyPr/>
        <a:lstStyle/>
        <a:p>
          <a:endParaRPr lang="en-US"/>
        </a:p>
      </dgm:t>
    </dgm:pt>
    <dgm:pt modelId="{C82CAECC-91A7-4E19-ADA4-60A8E0BAD05B}">
      <dgm:prSet custT="1"/>
      <dgm:spPr/>
      <dgm:t>
        <a:bodyPr/>
        <a:lstStyle/>
        <a:p>
          <a:r>
            <a:rPr lang="pl-PL" sz="2400" b="0" i="0" baseline="0" dirty="0"/>
            <a:t>•</a:t>
          </a:r>
          <a:r>
            <a:rPr lang="cs-CZ" sz="2400" b="0" i="0" baseline="0" dirty="0"/>
            <a:t> deficit, prohlubující se po 3 dekády </a:t>
          </a:r>
          <a:endParaRPr lang="en-US" sz="2400" dirty="0"/>
        </a:p>
      </dgm:t>
    </dgm:pt>
    <dgm:pt modelId="{07ECFD6A-795F-4E9D-A5C5-EE0B3877AC43}" type="parTrans" cxnId="{0AC5FD86-6C8C-4D4C-957E-DD8AB4E58990}">
      <dgm:prSet/>
      <dgm:spPr/>
      <dgm:t>
        <a:bodyPr/>
        <a:lstStyle/>
        <a:p>
          <a:endParaRPr lang="en-US"/>
        </a:p>
      </dgm:t>
    </dgm:pt>
    <dgm:pt modelId="{6595081F-6A5F-46E8-9629-A6235E201509}" type="sibTrans" cxnId="{0AC5FD86-6C8C-4D4C-957E-DD8AB4E58990}">
      <dgm:prSet/>
      <dgm:spPr/>
      <dgm:t>
        <a:bodyPr/>
        <a:lstStyle/>
        <a:p>
          <a:endParaRPr lang="en-US"/>
        </a:p>
      </dgm:t>
    </dgm:pt>
    <dgm:pt modelId="{CE3F6626-667E-4EA8-AE10-AD84DF8D6535}">
      <dgm:prSet custT="1"/>
      <dgm:spPr>
        <a:solidFill>
          <a:srgbClr val="ED2826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400" b="1" i="0" baseline="0" dirty="0"/>
            <a:t>= zásadní negativní dopad na dostupnost, kvalitu ..</a:t>
          </a:r>
        </a:p>
        <a:p>
          <a:r>
            <a:rPr lang="cs-CZ" sz="2400" b="0" i="1" baseline="0" dirty="0"/>
            <a:t> (zejména pro pojištěnce bez zdrojů a sociálních kontaktů)</a:t>
          </a:r>
          <a:endParaRPr lang="en-US" sz="2400" b="0" i="1" dirty="0"/>
        </a:p>
      </dgm:t>
    </dgm:pt>
    <dgm:pt modelId="{8EF6892F-B828-41E7-8975-794129E05778}" type="parTrans" cxnId="{EFBC65DA-0AB9-4C3C-B87C-C4E8100F7FA6}">
      <dgm:prSet/>
      <dgm:spPr/>
      <dgm:t>
        <a:bodyPr/>
        <a:lstStyle/>
        <a:p>
          <a:endParaRPr lang="en-US"/>
        </a:p>
      </dgm:t>
    </dgm:pt>
    <dgm:pt modelId="{44FE6897-0DA7-43CA-9BC0-7E6B12E0C39A}" type="sibTrans" cxnId="{EFBC65DA-0AB9-4C3C-B87C-C4E8100F7FA6}">
      <dgm:prSet/>
      <dgm:spPr/>
      <dgm:t>
        <a:bodyPr/>
        <a:lstStyle/>
        <a:p>
          <a:endParaRPr lang="en-US"/>
        </a:p>
      </dgm:t>
    </dgm:pt>
    <dgm:pt modelId="{715BC103-2FBA-4DC3-9B07-ECB3557BC3FF}" type="pres">
      <dgm:prSet presAssocID="{E0E195BC-5DDB-43E7-BDA9-12CEE7AADE7B}" presName="linear" presStyleCnt="0">
        <dgm:presLayoutVars>
          <dgm:animLvl val="lvl"/>
          <dgm:resizeHandles val="exact"/>
        </dgm:presLayoutVars>
      </dgm:prSet>
      <dgm:spPr/>
    </dgm:pt>
    <dgm:pt modelId="{9FE9766B-1B06-483D-9226-0943AFCD79EF}" type="pres">
      <dgm:prSet presAssocID="{99FA9844-23B6-4CC4-833B-BA3B0DD001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2174F8-57AE-4D52-9397-AEEC27B95EB1}" type="pres">
      <dgm:prSet presAssocID="{1D09D186-D012-4551-BB8F-BEE831E15872}" presName="spacer" presStyleCnt="0"/>
      <dgm:spPr/>
    </dgm:pt>
    <dgm:pt modelId="{8A7817A3-7AEA-4215-BCCC-DDCA6F936551}" type="pres">
      <dgm:prSet presAssocID="{C82CAECC-91A7-4E19-ADA4-60A8E0BAD0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BB40AF-16AD-499A-96F8-B1B671979800}" type="pres">
      <dgm:prSet presAssocID="{6595081F-6A5F-46E8-9629-A6235E201509}" presName="spacer" presStyleCnt="0"/>
      <dgm:spPr/>
    </dgm:pt>
    <dgm:pt modelId="{8D26825D-679A-44C7-BD02-C62AB50DB6E4}" type="pres">
      <dgm:prSet presAssocID="{CE3F6626-667E-4EA8-AE10-AD84DF8D65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AAD415-BEC7-4ABB-ACEE-C1EFA04EAA86}" type="presOf" srcId="{99FA9844-23B6-4CC4-833B-BA3B0DD00165}" destId="{9FE9766B-1B06-483D-9226-0943AFCD79EF}" srcOrd="0" destOrd="0" presId="urn:microsoft.com/office/officeart/2005/8/layout/vList2"/>
    <dgm:cxn modelId="{ACACE421-43C4-4153-A47E-5F6FA7A7D6C9}" type="presOf" srcId="{C82CAECC-91A7-4E19-ADA4-60A8E0BAD05B}" destId="{8A7817A3-7AEA-4215-BCCC-DDCA6F936551}" srcOrd="0" destOrd="0" presId="urn:microsoft.com/office/officeart/2005/8/layout/vList2"/>
    <dgm:cxn modelId="{3E8FE72E-FAB8-459C-82AC-2780B75F3810}" type="presOf" srcId="{E0E195BC-5DDB-43E7-BDA9-12CEE7AADE7B}" destId="{715BC103-2FBA-4DC3-9B07-ECB3557BC3FF}" srcOrd="0" destOrd="0" presId="urn:microsoft.com/office/officeart/2005/8/layout/vList2"/>
    <dgm:cxn modelId="{FE61B837-4606-43C3-91DC-F3F51FDEC3E8}" srcId="{E0E195BC-5DDB-43E7-BDA9-12CEE7AADE7B}" destId="{99FA9844-23B6-4CC4-833B-BA3B0DD00165}" srcOrd="0" destOrd="0" parTransId="{EA5BFA37-0C3A-4720-B974-B8CBA44F605D}" sibTransId="{1D09D186-D012-4551-BB8F-BEE831E15872}"/>
    <dgm:cxn modelId="{0AC5FD86-6C8C-4D4C-957E-DD8AB4E58990}" srcId="{E0E195BC-5DDB-43E7-BDA9-12CEE7AADE7B}" destId="{C82CAECC-91A7-4E19-ADA4-60A8E0BAD05B}" srcOrd="1" destOrd="0" parTransId="{07ECFD6A-795F-4E9D-A5C5-EE0B3877AC43}" sibTransId="{6595081F-6A5F-46E8-9629-A6235E201509}"/>
    <dgm:cxn modelId="{EFBC65DA-0AB9-4C3C-B87C-C4E8100F7FA6}" srcId="{E0E195BC-5DDB-43E7-BDA9-12CEE7AADE7B}" destId="{CE3F6626-667E-4EA8-AE10-AD84DF8D6535}" srcOrd="2" destOrd="0" parTransId="{8EF6892F-B828-41E7-8975-794129E05778}" sibTransId="{44FE6897-0DA7-43CA-9BC0-7E6B12E0C39A}"/>
    <dgm:cxn modelId="{0FCC9DF1-EFDE-488A-8ADF-E634A1F1FAAC}" type="presOf" srcId="{CE3F6626-667E-4EA8-AE10-AD84DF8D6535}" destId="{8D26825D-679A-44C7-BD02-C62AB50DB6E4}" srcOrd="0" destOrd="0" presId="urn:microsoft.com/office/officeart/2005/8/layout/vList2"/>
    <dgm:cxn modelId="{FC5DD5D3-B30D-4ADD-A2BE-74420FAB64B7}" type="presParOf" srcId="{715BC103-2FBA-4DC3-9B07-ECB3557BC3FF}" destId="{9FE9766B-1B06-483D-9226-0943AFCD79EF}" srcOrd="0" destOrd="0" presId="urn:microsoft.com/office/officeart/2005/8/layout/vList2"/>
    <dgm:cxn modelId="{F1FD921C-72D2-42F4-B864-AE38E26A06E5}" type="presParOf" srcId="{715BC103-2FBA-4DC3-9B07-ECB3557BC3FF}" destId="{CE2174F8-57AE-4D52-9397-AEEC27B95EB1}" srcOrd="1" destOrd="0" presId="urn:microsoft.com/office/officeart/2005/8/layout/vList2"/>
    <dgm:cxn modelId="{22018318-3689-4C15-B4E5-AFF4F886DB61}" type="presParOf" srcId="{715BC103-2FBA-4DC3-9B07-ECB3557BC3FF}" destId="{8A7817A3-7AEA-4215-BCCC-DDCA6F936551}" srcOrd="2" destOrd="0" presId="urn:microsoft.com/office/officeart/2005/8/layout/vList2"/>
    <dgm:cxn modelId="{184AAA8D-8327-4A19-900A-034FEDBEC5DD}" type="presParOf" srcId="{715BC103-2FBA-4DC3-9B07-ECB3557BC3FF}" destId="{9FBB40AF-16AD-499A-96F8-B1B671979800}" srcOrd="3" destOrd="0" presId="urn:microsoft.com/office/officeart/2005/8/layout/vList2"/>
    <dgm:cxn modelId="{69ABEDCB-2C07-40C1-A2CC-4091552CAA54}" type="presParOf" srcId="{715BC103-2FBA-4DC3-9B07-ECB3557BC3FF}" destId="{8D26825D-679A-44C7-BD02-C62AB50DB6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9766B-1B06-483D-9226-0943AFCD79EF}">
      <dsp:nvSpPr>
        <dsp:cNvPr id="0" name=""/>
        <dsp:cNvSpPr/>
      </dsp:nvSpPr>
      <dsp:spPr>
        <a:xfrm>
          <a:off x="0" y="17047"/>
          <a:ext cx="7450756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baseline="0" dirty="0"/>
            <a:t>•</a:t>
          </a:r>
          <a:r>
            <a:rPr lang="cs-CZ" sz="2400" b="0" i="0" kern="1200" baseline="0" dirty="0"/>
            <a:t> </a:t>
          </a:r>
          <a:r>
            <a:rPr lang="cs-CZ" sz="2400" b="1" i="0" kern="1200" baseline="0" dirty="0"/>
            <a:t>větší výdaje</a:t>
          </a:r>
          <a:r>
            <a:rPr lang="cs-CZ" sz="2400" b="0" i="0" kern="1200" baseline="0" dirty="0"/>
            <a:t>, </a:t>
          </a:r>
          <a:r>
            <a:rPr lang="cs-CZ" sz="2400" b="1" i="0" kern="1200" baseline="0" dirty="0"/>
            <a:t>menší růst </a:t>
          </a:r>
          <a:r>
            <a:rPr lang="cs-CZ" sz="2400" b="0" i="0" kern="1200" baseline="0" dirty="0"/>
            <a:t>příjmů, </a:t>
          </a:r>
          <a:r>
            <a:rPr lang="cs-CZ" sz="2400" b="1" i="0" kern="1200" baseline="0" dirty="0"/>
            <a:t>nemožnost sanovat </a:t>
          </a:r>
          <a:r>
            <a:rPr lang="cs-CZ" sz="2400" b="0" i="0" kern="1200" baseline="0" dirty="0"/>
            <a:t>ze st. rozpočtu, </a:t>
          </a:r>
          <a:r>
            <a:rPr lang="cs-CZ" sz="2400" b="1" i="0" kern="1200" baseline="0" dirty="0"/>
            <a:t>méně profesionálů  </a:t>
          </a:r>
          <a:endParaRPr lang="en-US" sz="2400" b="1" kern="1200" dirty="0"/>
        </a:p>
      </dsp:txBody>
      <dsp:txXfrm>
        <a:off x="57572" y="74619"/>
        <a:ext cx="7335612" cy="1064216"/>
      </dsp:txXfrm>
    </dsp:sp>
    <dsp:sp modelId="{8A7817A3-7AEA-4215-BCCC-DDCA6F936551}">
      <dsp:nvSpPr>
        <dsp:cNvPr id="0" name=""/>
        <dsp:cNvSpPr/>
      </dsp:nvSpPr>
      <dsp:spPr>
        <a:xfrm>
          <a:off x="0" y="1377847"/>
          <a:ext cx="7450756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baseline="0" dirty="0"/>
            <a:t>•</a:t>
          </a:r>
          <a:r>
            <a:rPr lang="cs-CZ" sz="2400" b="0" i="0" kern="1200" baseline="0" dirty="0"/>
            <a:t> deficit, prohlubující se po 3 dekády </a:t>
          </a:r>
          <a:endParaRPr lang="en-US" sz="2400" kern="1200" dirty="0"/>
        </a:p>
      </dsp:txBody>
      <dsp:txXfrm>
        <a:off x="57572" y="1435419"/>
        <a:ext cx="7335612" cy="1064216"/>
      </dsp:txXfrm>
    </dsp:sp>
    <dsp:sp modelId="{8D26825D-679A-44C7-BD02-C62AB50DB6E4}">
      <dsp:nvSpPr>
        <dsp:cNvPr id="0" name=""/>
        <dsp:cNvSpPr/>
      </dsp:nvSpPr>
      <dsp:spPr>
        <a:xfrm>
          <a:off x="0" y="2738647"/>
          <a:ext cx="7450756" cy="1179360"/>
        </a:xfrm>
        <a:prstGeom prst="roundRect">
          <a:avLst/>
        </a:prstGeom>
        <a:solidFill>
          <a:srgbClr val="ED2826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baseline="0" dirty="0"/>
            <a:t>= zásadní negativní dopad na dostupnost, kvalitu 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1" kern="1200" baseline="0" dirty="0"/>
            <a:t> (zejména pro pojištěnce bez zdrojů a sociálních kontaktů)</a:t>
          </a:r>
          <a:endParaRPr lang="en-US" sz="2400" b="0" i="1" kern="1200" dirty="0"/>
        </a:p>
      </dsp:txBody>
      <dsp:txXfrm>
        <a:off x="57572" y="2796219"/>
        <a:ext cx="7335612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4" cy="35210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272989" y="1"/>
            <a:ext cx="4033944" cy="35210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D6204E-8F17-4371-914E-DD976E60F1A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30910" y="3379789"/>
            <a:ext cx="7447280" cy="2765283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670993"/>
            <a:ext cx="4033944" cy="35210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272989" y="6670993"/>
            <a:ext cx="4033944" cy="35210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EFA7C6-E0DC-47DE-BB77-E5B31B04AF1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9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6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7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62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8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06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08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91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68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20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8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0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35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19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6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32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86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59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58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03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2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671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1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256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01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294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275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094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484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069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7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21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982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9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183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920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04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41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555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222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86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074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67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748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24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208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31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2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19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2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1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koncepce.kancelarzp.c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puk.kancelarzp.cz/" TargetMode="External"/><Relationship Id="rId2" Type="http://schemas.openxmlformats.org/officeDocument/2006/relationships/hyperlink" Target="https://koncepce.kancelarzp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D08A35-2C16-4690-933B-071DD00F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E241D630-B8F7-5317-3386-B8298619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69" y="210616"/>
            <a:ext cx="2721367" cy="11905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D22A7B6-96C2-7A39-6303-659D3CE7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304" y="438165"/>
            <a:ext cx="1013597" cy="71397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A872A10-563A-2218-8213-05C3A6885E4C}"/>
              </a:ext>
            </a:extLst>
          </p:cNvPr>
          <p:cNvSpPr txBox="1">
            <a:spLocks/>
          </p:cNvSpPr>
          <p:nvPr/>
        </p:nvSpPr>
        <p:spPr>
          <a:xfrm>
            <a:off x="3824581" y="2840881"/>
            <a:ext cx="8367419" cy="16300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Sociální výbor PS PČR – Praha 24.4.2024</a:t>
            </a:r>
          </a:p>
          <a:p>
            <a:endParaRPr lang="cs-CZ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cs-CZ" sz="3200" b="1" i="1" dirty="0">
              <a:solidFill>
                <a:srgbClr val="FF0000"/>
              </a:solidFill>
              <a:latin typeface="+mn-lt"/>
            </a:endParaRPr>
          </a:p>
          <a:p>
            <a:r>
              <a:rPr lang="cs-CZ" sz="3200" b="1" i="1" dirty="0">
                <a:solidFill>
                  <a:srgbClr val="FF0000"/>
                </a:solidFill>
                <a:latin typeface="+mn-lt"/>
              </a:rPr>
              <a:t>Sbližování organizace zdravotní a sociální oblasti-  </a:t>
            </a:r>
          </a:p>
          <a:p>
            <a:r>
              <a:rPr lang="cs-CZ" sz="3200" b="1" i="1" dirty="0">
                <a:solidFill>
                  <a:srgbClr val="FF0000"/>
                </a:solidFill>
                <a:latin typeface="+mn-lt"/>
              </a:rPr>
              <a:t>cesta ke zvýšení efektivity</a:t>
            </a:r>
            <a:endParaRPr lang="en-CZ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2D0FFD-3597-6100-627F-90A216E28EAC}"/>
              </a:ext>
            </a:extLst>
          </p:cNvPr>
          <p:cNvSpPr txBox="1">
            <a:spLocks/>
          </p:cNvSpPr>
          <p:nvPr/>
        </p:nvSpPr>
        <p:spPr>
          <a:xfrm>
            <a:off x="4050769" y="4213604"/>
            <a:ext cx="8141231" cy="1798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JUDr. Ladislav Švec, </a:t>
            </a:r>
          </a:p>
          <a:p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Kancelář zdravotního pojištění ČR</a:t>
            </a:r>
            <a:endParaRPr lang="en-CZ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6" name="Obrázek 5" descr="Obsah obrázku bezobratlý&#10;&#10;Popis byl vytvořen automaticky">
            <a:extLst>
              <a:ext uri="{FF2B5EF4-FFF2-40B4-BE49-F238E27FC236}">
                <a16:creationId xmlns:a16="http://schemas.microsoft.com/office/drawing/2014/main" id="{881FE692-8E24-ABCE-3150-FA229B987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8446" b="645"/>
          <a:stretch/>
        </p:blipFill>
        <p:spPr>
          <a:xfrm>
            <a:off x="1206" y="2476951"/>
            <a:ext cx="4047425" cy="3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CDFE4-67C9-4BA5-86D2-0CFE8D8400E1}"/>
              </a:ext>
            </a:extLst>
          </p:cNvPr>
          <p:cNvSpPr/>
          <p:nvPr/>
        </p:nvSpPr>
        <p:spPr>
          <a:xfrm>
            <a:off x="7524411" y="3884294"/>
            <a:ext cx="4668221" cy="2991483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93261" h="1382235">
                <a:moveTo>
                  <a:pt x="641385" y="1381649"/>
                </a:moveTo>
                <a:cubicBezTo>
                  <a:pt x="639918" y="1369033"/>
                  <a:pt x="629943" y="1362871"/>
                  <a:pt x="621434" y="1355829"/>
                </a:cubicBezTo>
                <a:cubicBezTo>
                  <a:pt x="602363" y="1339985"/>
                  <a:pt x="582704" y="1324728"/>
                  <a:pt x="563046" y="1309178"/>
                </a:cubicBezTo>
                <a:cubicBezTo>
                  <a:pt x="520796" y="1276023"/>
                  <a:pt x="506712" y="1233772"/>
                  <a:pt x="519329" y="1181840"/>
                </a:cubicBezTo>
                <a:cubicBezTo>
                  <a:pt x="524316" y="1161301"/>
                  <a:pt x="528131" y="1140763"/>
                  <a:pt x="527250" y="1119638"/>
                </a:cubicBezTo>
                <a:cubicBezTo>
                  <a:pt x="526077" y="1091764"/>
                  <a:pt x="512580" y="1069465"/>
                  <a:pt x="496736" y="1048046"/>
                </a:cubicBezTo>
                <a:cubicBezTo>
                  <a:pt x="473264" y="1016652"/>
                  <a:pt x="445390" y="989072"/>
                  <a:pt x="419864" y="959438"/>
                </a:cubicBezTo>
                <a:cubicBezTo>
                  <a:pt x="384949" y="919241"/>
                  <a:pt x="384655" y="911026"/>
                  <a:pt x="416343" y="868775"/>
                </a:cubicBezTo>
                <a:cubicBezTo>
                  <a:pt x="434241" y="845009"/>
                  <a:pt x="437175" y="828872"/>
                  <a:pt x="417517" y="808334"/>
                </a:cubicBezTo>
                <a:cubicBezTo>
                  <a:pt x="335657" y="722072"/>
                  <a:pt x="287245" y="614099"/>
                  <a:pt x="227390" y="514047"/>
                </a:cubicBezTo>
                <a:cubicBezTo>
                  <a:pt x="173696" y="424265"/>
                  <a:pt x="116776" y="336830"/>
                  <a:pt x="50759" y="255557"/>
                </a:cubicBezTo>
                <a:cubicBezTo>
                  <a:pt x="28754" y="228270"/>
                  <a:pt x="7922" y="199809"/>
                  <a:pt x="2934" y="163134"/>
                </a:cubicBezTo>
                <a:cubicBezTo>
                  <a:pt x="-587" y="136727"/>
                  <a:pt x="-1760" y="110614"/>
                  <a:pt x="4108" y="84501"/>
                </a:cubicBezTo>
                <a:cubicBezTo>
                  <a:pt x="12029" y="49879"/>
                  <a:pt x="28167" y="35502"/>
                  <a:pt x="63376" y="29047"/>
                </a:cubicBezTo>
                <a:cubicBezTo>
                  <a:pt x="105626" y="21125"/>
                  <a:pt x="148170" y="23179"/>
                  <a:pt x="190421" y="27287"/>
                </a:cubicBezTo>
                <a:cubicBezTo>
                  <a:pt x="251742" y="33155"/>
                  <a:pt x="312771" y="39316"/>
                  <a:pt x="373799" y="46945"/>
                </a:cubicBezTo>
                <a:cubicBezTo>
                  <a:pt x="440696" y="55160"/>
                  <a:pt x="507299" y="64843"/>
                  <a:pt x="573902" y="74819"/>
                </a:cubicBezTo>
                <a:cubicBezTo>
                  <a:pt x="643733" y="85381"/>
                  <a:pt x="712977" y="93303"/>
                  <a:pt x="783687" y="83327"/>
                </a:cubicBezTo>
                <a:cubicBezTo>
                  <a:pt x="823884" y="77753"/>
                  <a:pt x="863200" y="88022"/>
                  <a:pt x="902810" y="95063"/>
                </a:cubicBezTo>
                <a:cubicBezTo>
                  <a:pt x="957677" y="104746"/>
                  <a:pt x="1011957" y="116776"/>
                  <a:pt x="1066824" y="124404"/>
                </a:cubicBezTo>
                <a:cubicBezTo>
                  <a:pt x="1087069" y="127338"/>
                  <a:pt x="1106141" y="125284"/>
                  <a:pt x="1123745" y="115895"/>
                </a:cubicBezTo>
                <a:cubicBezTo>
                  <a:pt x="1156020" y="98584"/>
                  <a:pt x="1190055" y="95357"/>
                  <a:pt x="1225851" y="97117"/>
                </a:cubicBezTo>
                <a:cubicBezTo>
                  <a:pt x="1306831" y="101225"/>
                  <a:pt x="1388104" y="103866"/>
                  <a:pt x="1469084" y="107973"/>
                </a:cubicBezTo>
                <a:cubicBezTo>
                  <a:pt x="1532166" y="111201"/>
                  <a:pt x="1591141" y="100345"/>
                  <a:pt x="1645715" y="66897"/>
                </a:cubicBezTo>
                <a:cubicBezTo>
                  <a:pt x="1695887" y="36089"/>
                  <a:pt x="1750460" y="38436"/>
                  <a:pt x="1806207" y="48118"/>
                </a:cubicBezTo>
                <a:cubicBezTo>
                  <a:pt x="1852859" y="56334"/>
                  <a:pt x="1898924" y="66897"/>
                  <a:pt x="1946162" y="71004"/>
                </a:cubicBezTo>
                <a:cubicBezTo>
                  <a:pt x="1973156" y="73352"/>
                  <a:pt x="1996335" y="65723"/>
                  <a:pt x="2016580" y="48705"/>
                </a:cubicBezTo>
                <a:cubicBezTo>
                  <a:pt x="2019807" y="45771"/>
                  <a:pt x="2023621" y="43424"/>
                  <a:pt x="2026555" y="40197"/>
                </a:cubicBezTo>
                <a:cubicBezTo>
                  <a:pt x="2063231" y="2347"/>
                  <a:pt x="2107536" y="-4401"/>
                  <a:pt x="2156241" y="10269"/>
                </a:cubicBezTo>
                <a:cubicBezTo>
                  <a:pt x="2194384" y="21712"/>
                  <a:pt x="2231646" y="23766"/>
                  <a:pt x="2268909" y="6161"/>
                </a:cubicBezTo>
                <a:cubicBezTo>
                  <a:pt x="2276244" y="2641"/>
                  <a:pt x="2284753" y="2054"/>
                  <a:pt x="2292968" y="0"/>
                </a:cubicBezTo>
                <a:cubicBezTo>
                  <a:pt x="2292968" y="456246"/>
                  <a:pt x="2292968" y="912493"/>
                  <a:pt x="2293262" y="1368739"/>
                </a:cubicBezTo>
                <a:cubicBezTo>
                  <a:pt x="2293262" y="1379595"/>
                  <a:pt x="2290915" y="1382236"/>
                  <a:pt x="2279765" y="1382236"/>
                </a:cubicBezTo>
                <a:cubicBezTo>
                  <a:pt x="1733736" y="1381649"/>
                  <a:pt x="1187708" y="1381649"/>
                  <a:pt x="641385" y="1381649"/>
                </a:cubicBezTo>
                <a:close/>
              </a:path>
            </a:pathLst>
          </a:custGeom>
          <a:solidFill>
            <a:srgbClr val="22263A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684BA8-A589-4680-AAE8-7E563D97D368}"/>
              </a:ext>
            </a:extLst>
          </p:cNvPr>
          <p:cNvSpPr/>
          <p:nvPr/>
        </p:nvSpPr>
        <p:spPr>
          <a:xfrm>
            <a:off x="634" y="4128047"/>
            <a:ext cx="4362644" cy="2747732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92" h="1269608">
                <a:moveTo>
                  <a:pt x="0" y="10309"/>
                </a:moveTo>
                <a:cubicBezTo>
                  <a:pt x="6162" y="1507"/>
                  <a:pt x="14964" y="-1427"/>
                  <a:pt x="25233" y="627"/>
                </a:cubicBezTo>
                <a:cubicBezTo>
                  <a:pt x="42837" y="4148"/>
                  <a:pt x="59561" y="7375"/>
                  <a:pt x="76286" y="17644"/>
                </a:cubicBezTo>
                <a:cubicBezTo>
                  <a:pt x="93010" y="27914"/>
                  <a:pt x="115309" y="28794"/>
                  <a:pt x="135260" y="33782"/>
                </a:cubicBezTo>
                <a:cubicBezTo>
                  <a:pt x="187486" y="46398"/>
                  <a:pt x="240300" y="40530"/>
                  <a:pt x="292819" y="35542"/>
                </a:cubicBezTo>
                <a:cubicBezTo>
                  <a:pt x="399326" y="25273"/>
                  <a:pt x="505832" y="12657"/>
                  <a:pt x="612925" y="22632"/>
                </a:cubicBezTo>
                <a:cubicBezTo>
                  <a:pt x="646080" y="25566"/>
                  <a:pt x="679235" y="28500"/>
                  <a:pt x="712097" y="31141"/>
                </a:cubicBezTo>
                <a:cubicBezTo>
                  <a:pt x="772245" y="36129"/>
                  <a:pt x="832100" y="31434"/>
                  <a:pt x="891661" y="22339"/>
                </a:cubicBezTo>
                <a:cubicBezTo>
                  <a:pt x="972641" y="10016"/>
                  <a:pt x="1054208" y="10016"/>
                  <a:pt x="1135775" y="9723"/>
                </a:cubicBezTo>
                <a:cubicBezTo>
                  <a:pt x="1165996" y="9723"/>
                  <a:pt x="1196510" y="10309"/>
                  <a:pt x="1226731" y="10603"/>
                </a:cubicBezTo>
                <a:cubicBezTo>
                  <a:pt x="1242868" y="10603"/>
                  <a:pt x="1257538" y="14417"/>
                  <a:pt x="1270155" y="25273"/>
                </a:cubicBezTo>
                <a:cubicBezTo>
                  <a:pt x="1282184" y="35836"/>
                  <a:pt x="1296561" y="39650"/>
                  <a:pt x="1312112" y="39943"/>
                </a:cubicBezTo>
                <a:cubicBezTo>
                  <a:pt x="1331183" y="39943"/>
                  <a:pt x="1350255" y="39943"/>
                  <a:pt x="1369326" y="40237"/>
                </a:cubicBezTo>
                <a:cubicBezTo>
                  <a:pt x="1397493" y="40530"/>
                  <a:pt x="1423900" y="67230"/>
                  <a:pt x="1424193" y="95690"/>
                </a:cubicBezTo>
                <a:cubicBezTo>
                  <a:pt x="1424193" y="100678"/>
                  <a:pt x="1424193" y="105666"/>
                  <a:pt x="1422726" y="110361"/>
                </a:cubicBezTo>
                <a:cubicBezTo>
                  <a:pt x="1406002" y="157306"/>
                  <a:pt x="1396026" y="206305"/>
                  <a:pt x="1375194" y="251489"/>
                </a:cubicBezTo>
                <a:cubicBezTo>
                  <a:pt x="1363165" y="277896"/>
                  <a:pt x="1344093" y="299314"/>
                  <a:pt x="1319447" y="313984"/>
                </a:cubicBezTo>
                <a:cubicBezTo>
                  <a:pt x="1284825" y="334523"/>
                  <a:pt x="1262233" y="363863"/>
                  <a:pt x="1245509" y="399953"/>
                </a:cubicBezTo>
                <a:cubicBezTo>
                  <a:pt x="1227318" y="439269"/>
                  <a:pt x="1207953" y="478292"/>
                  <a:pt x="1187414" y="516435"/>
                </a:cubicBezTo>
                <a:cubicBezTo>
                  <a:pt x="1165996" y="555751"/>
                  <a:pt x="1164235" y="595361"/>
                  <a:pt x="1169223" y="638198"/>
                </a:cubicBezTo>
                <a:cubicBezTo>
                  <a:pt x="1178319" y="717418"/>
                  <a:pt x="1183600" y="796637"/>
                  <a:pt x="1180373" y="876444"/>
                </a:cubicBezTo>
                <a:cubicBezTo>
                  <a:pt x="1179786" y="891408"/>
                  <a:pt x="1175971" y="906078"/>
                  <a:pt x="1167756" y="917814"/>
                </a:cubicBezTo>
                <a:cubicBezTo>
                  <a:pt x="1131374" y="968573"/>
                  <a:pt x="1113769" y="1027841"/>
                  <a:pt x="1091471" y="1085056"/>
                </a:cubicBezTo>
                <a:cubicBezTo>
                  <a:pt x="1070932" y="1137575"/>
                  <a:pt x="1053034" y="1191562"/>
                  <a:pt x="1018999" y="1237920"/>
                </a:cubicBezTo>
                <a:cubicBezTo>
                  <a:pt x="1012251" y="1247016"/>
                  <a:pt x="1007263" y="1257285"/>
                  <a:pt x="1009904" y="1269314"/>
                </a:cubicBezTo>
                <a:cubicBezTo>
                  <a:pt x="677475" y="1269314"/>
                  <a:pt x="345339" y="1269314"/>
                  <a:pt x="12910" y="1269608"/>
                </a:cubicBezTo>
                <a:cubicBezTo>
                  <a:pt x="2054" y="1269608"/>
                  <a:pt x="293" y="1267261"/>
                  <a:pt x="293" y="1256698"/>
                </a:cubicBezTo>
                <a:cubicBezTo>
                  <a:pt x="0" y="841235"/>
                  <a:pt x="0" y="425772"/>
                  <a:pt x="0" y="10309"/>
                </a:cubicBezTo>
                <a:close/>
              </a:path>
            </a:pathLst>
          </a:custGeom>
          <a:solidFill>
            <a:srgbClr val="7F7F7F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02EE42A-FEF6-4B2E-A747-65BFE53D223D}"/>
              </a:ext>
            </a:extLst>
          </p:cNvPr>
          <p:cNvSpPr/>
          <p:nvPr/>
        </p:nvSpPr>
        <p:spPr>
          <a:xfrm>
            <a:off x="4726958" y="722799"/>
            <a:ext cx="2919665" cy="3485156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rgbClr val="FA7D12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ECAF9-9ECA-43F9-A8F7-1FAEA64CE550}"/>
              </a:ext>
            </a:extLst>
          </p:cNvPr>
          <p:cNvGrpSpPr/>
          <p:nvPr/>
        </p:nvGrpSpPr>
        <p:grpSpPr>
          <a:xfrm>
            <a:off x="4467170" y="3865244"/>
            <a:ext cx="335468" cy="799486"/>
            <a:chOff x="4467170" y="3865244"/>
            <a:chExt cx="335468" cy="799486"/>
          </a:xfrm>
          <a:solidFill>
            <a:srgbClr val="ED2826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2052A6-F848-45FC-8F22-8D7614236A21}"/>
                </a:ext>
              </a:extLst>
            </p:cNvPr>
            <p:cNvSpPr/>
            <p:nvPr/>
          </p:nvSpPr>
          <p:spPr>
            <a:xfrm>
              <a:off x="4555505" y="3865244"/>
              <a:ext cx="112086" cy="77294"/>
            </a:xfrm>
            <a:custGeom>
              <a:avLst/>
              <a:gdLst>
                <a:gd name="connsiteX0" fmla="*/ 31966 w 51790"/>
                <a:gd name="connsiteY0" fmla="*/ 84 h 35714"/>
                <a:gd name="connsiteX1" fmla="*/ 51331 w 51790"/>
                <a:gd name="connsiteY1" fmla="*/ 12113 h 35714"/>
                <a:gd name="connsiteX2" fmla="*/ 39301 w 51790"/>
                <a:gd name="connsiteY2" fmla="*/ 29131 h 35714"/>
                <a:gd name="connsiteX3" fmla="*/ 31379 w 51790"/>
                <a:gd name="connsiteY3" fmla="*/ 32652 h 35714"/>
                <a:gd name="connsiteX4" fmla="*/ 572 w 51790"/>
                <a:gd name="connsiteY4" fmla="*/ 16514 h 35714"/>
                <a:gd name="connsiteX5" fmla="*/ 7027 w 51790"/>
                <a:gd name="connsiteY5" fmla="*/ 4191 h 35714"/>
                <a:gd name="connsiteX6" fmla="*/ 31966 w 51790"/>
                <a:gd name="connsiteY6" fmla="*/ 84 h 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0" h="35714">
                  <a:moveTo>
                    <a:pt x="31966" y="84"/>
                  </a:moveTo>
                  <a:cubicBezTo>
                    <a:pt x="41942" y="-503"/>
                    <a:pt x="48984" y="1844"/>
                    <a:pt x="51331" y="12113"/>
                  </a:cubicBezTo>
                  <a:cubicBezTo>
                    <a:pt x="53678" y="22382"/>
                    <a:pt x="46637" y="25903"/>
                    <a:pt x="39301" y="29131"/>
                  </a:cubicBezTo>
                  <a:cubicBezTo>
                    <a:pt x="36661" y="30304"/>
                    <a:pt x="34020" y="31478"/>
                    <a:pt x="31379" y="32652"/>
                  </a:cubicBezTo>
                  <a:cubicBezTo>
                    <a:pt x="14362" y="39693"/>
                    <a:pt x="5853" y="34705"/>
                    <a:pt x="572" y="16514"/>
                  </a:cubicBezTo>
                  <a:cubicBezTo>
                    <a:pt x="-1189" y="9766"/>
                    <a:pt x="1159" y="6539"/>
                    <a:pt x="7027" y="4191"/>
                  </a:cubicBezTo>
                  <a:cubicBezTo>
                    <a:pt x="15242" y="670"/>
                    <a:pt x="24044" y="1257"/>
                    <a:pt x="31966" y="84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36F62A-D488-4772-BEAE-A252BAD78D2F}"/>
                </a:ext>
              </a:extLst>
            </p:cNvPr>
            <p:cNvSpPr/>
            <p:nvPr/>
          </p:nvSpPr>
          <p:spPr>
            <a:xfrm>
              <a:off x="4716765" y="4567735"/>
              <a:ext cx="85873" cy="96995"/>
            </a:xfrm>
            <a:custGeom>
              <a:avLst/>
              <a:gdLst>
                <a:gd name="connsiteX0" fmla="*/ 0 w 39678"/>
                <a:gd name="connsiteY0" fmla="*/ 0 h 44817"/>
                <a:gd name="connsiteX1" fmla="*/ 25820 w 39678"/>
                <a:gd name="connsiteY1" fmla="*/ 13790 h 44817"/>
                <a:gd name="connsiteX2" fmla="*/ 37263 w 39678"/>
                <a:gd name="connsiteY2" fmla="*/ 26700 h 44817"/>
                <a:gd name="connsiteX3" fmla="*/ 36676 w 39678"/>
                <a:gd name="connsiteY3" fmla="*/ 43131 h 44817"/>
                <a:gd name="connsiteX4" fmla="*/ 21712 w 39678"/>
                <a:gd name="connsiteY4" fmla="*/ 41077 h 44817"/>
                <a:gd name="connsiteX5" fmla="*/ 0 w 39678"/>
                <a:gd name="connsiteY5" fmla="*/ 0 h 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8" h="44817">
                  <a:moveTo>
                    <a:pt x="0" y="0"/>
                  </a:moveTo>
                  <a:cubicBezTo>
                    <a:pt x="10563" y="5575"/>
                    <a:pt x="18191" y="9682"/>
                    <a:pt x="25820" y="13790"/>
                  </a:cubicBezTo>
                  <a:cubicBezTo>
                    <a:pt x="31101" y="16724"/>
                    <a:pt x="35209" y="20832"/>
                    <a:pt x="37263" y="26700"/>
                  </a:cubicBezTo>
                  <a:cubicBezTo>
                    <a:pt x="39023" y="32275"/>
                    <a:pt x="41957" y="38730"/>
                    <a:pt x="36676" y="43131"/>
                  </a:cubicBezTo>
                  <a:cubicBezTo>
                    <a:pt x="32275" y="46945"/>
                    <a:pt x="26700" y="43424"/>
                    <a:pt x="21712" y="41077"/>
                  </a:cubicBezTo>
                  <a:cubicBezTo>
                    <a:pt x="5868" y="33155"/>
                    <a:pt x="4108" y="17898"/>
                    <a:pt x="0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46D346-F60C-4BD5-BCBF-8C217E05F700}"/>
                </a:ext>
              </a:extLst>
            </p:cNvPr>
            <p:cNvSpPr/>
            <p:nvPr/>
          </p:nvSpPr>
          <p:spPr>
            <a:xfrm>
              <a:off x="4509753" y="4520990"/>
              <a:ext cx="74478" cy="60153"/>
            </a:xfrm>
            <a:custGeom>
              <a:avLst/>
              <a:gdLst>
                <a:gd name="connsiteX0" fmla="*/ 23472 w 34413"/>
                <a:gd name="connsiteY0" fmla="*/ 180 h 27794"/>
                <a:gd name="connsiteX1" fmla="*/ 34329 w 34413"/>
                <a:gd name="connsiteY1" fmla="*/ 9862 h 27794"/>
                <a:gd name="connsiteX2" fmla="*/ 16137 w 34413"/>
                <a:gd name="connsiteY2" fmla="*/ 27760 h 27794"/>
                <a:gd name="connsiteX3" fmla="*/ 0 w 34413"/>
                <a:gd name="connsiteY3" fmla="*/ 15144 h 27794"/>
                <a:gd name="connsiteX4" fmla="*/ 23472 w 34413"/>
                <a:gd name="connsiteY4" fmla="*/ 180 h 2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3" h="27794">
                  <a:moveTo>
                    <a:pt x="23472" y="180"/>
                  </a:moveTo>
                  <a:cubicBezTo>
                    <a:pt x="29047" y="-407"/>
                    <a:pt x="35209" y="-113"/>
                    <a:pt x="34329" y="9862"/>
                  </a:cubicBezTo>
                  <a:cubicBezTo>
                    <a:pt x="33448" y="21305"/>
                    <a:pt x="29047" y="28347"/>
                    <a:pt x="16137" y="27760"/>
                  </a:cubicBezTo>
                  <a:cubicBezTo>
                    <a:pt x="7335" y="27467"/>
                    <a:pt x="0" y="25413"/>
                    <a:pt x="0" y="15144"/>
                  </a:cubicBezTo>
                  <a:cubicBezTo>
                    <a:pt x="293" y="473"/>
                    <a:pt x="11736" y="767"/>
                    <a:pt x="23472" y="18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9EBD1A-B009-4F1F-858D-8EC21ED6A419}"/>
                </a:ext>
              </a:extLst>
            </p:cNvPr>
            <p:cNvSpPr/>
            <p:nvPr/>
          </p:nvSpPr>
          <p:spPr>
            <a:xfrm>
              <a:off x="4467170" y="4230549"/>
              <a:ext cx="61720" cy="78746"/>
            </a:xfrm>
            <a:custGeom>
              <a:avLst/>
              <a:gdLst>
                <a:gd name="connsiteX0" fmla="*/ 10287 w 28518"/>
                <a:gd name="connsiteY0" fmla="*/ 0 h 36385"/>
                <a:gd name="connsiteX1" fmla="*/ 28478 w 28518"/>
                <a:gd name="connsiteY1" fmla="*/ 24059 h 36385"/>
                <a:gd name="connsiteX2" fmla="*/ 18209 w 28518"/>
                <a:gd name="connsiteY2" fmla="*/ 36382 h 36385"/>
                <a:gd name="connsiteX3" fmla="*/ 18 w 28518"/>
                <a:gd name="connsiteY3" fmla="*/ 8215 h 36385"/>
                <a:gd name="connsiteX4" fmla="*/ 10287 w 28518"/>
                <a:gd name="connsiteY4" fmla="*/ 0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8" h="36385">
                  <a:moveTo>
                    <a:pt x="10287" y="0"/>
                  </a:moveTo>
                  <a:cubicBezTo>
                    <a:pt x="15568" y="293"/>
                    <a:pt x="29358" y="18191"/>
                    <a:pt x="28478" y="24059"/>
                  </a:cubicBezTo>
                  <a:cubicBezTo>
                    <a:pt x="27598" y="29927"/>
                    <a:pt x="25544" y="35796"/>
                    <a:pt x="18209" y="36382"/>
                  </a:cubicBezTo>
                  <a:cubicBezTo>
                    <a:pt x="13514" y="36676"/>
                    <a:pt x="-569" y="14377"/>
                    <a:pt x="18" y="8215"/>
                  </a:cubicBezTo>
                  <a:cubicBezTo>
                    <a:pt x="898" y="1467"/>
                    <a:pt x="5886" y="880"/>
                    <a:pt x="10287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010303" y="2162284"/>
            <a:ext cx="3787066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Řízená odborná diskuze 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7503638" y="2536606"/>
            <a:ext cx="4738242" cy="1070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Oblast po oblasti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Aktualizace návrhů + analytická činnost 2024  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rgbClr val="E48312"/>
                </a:solidFill>
                <a:latin typeface="Calibri" panose="020F0502020204030204"/>
              </a:rPr>
              <a:t>Veřejná a politická diskuse před volbami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rgbClr val="E48312"/>
                </a:solidFill>
                <a:latin typeface="Calibri" panose="020F0502020204030204"/>
              </a:rPr>
              <a:t>další kroky dle odezvy  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51" name="Obrázek 50" descr="Obsah obrázku text, podepsat, indikátor&#10;&#10;Popis byl vytvořen automaticky">
            <a:extLst>
              <a:ext uri="{FF2B5EF4-FFF2-40B4-BE49-F238E27FC236}">
                <a16:creationId xmlns:a16="http://schemas.microsoft.com/office/drawing/2014/main" id="{5DC74A79-A475-4635-8D06-54450B1E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45" y="133394"/>
            <a:ext cx="1352551" cy="1003660"/>
          </a:xfrm>
          <a:prstGeom prst="rect">
            <a:avLst/>
          </a:prstGeom>
        </p:spPr>
      </p:pic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864A5191-D81C-BA68-47DB-7C71A314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07" y="128387"/>
            <a:ext cx="2504809" cy="98024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0E44269-FDF8-EFAF-20C5-5A3AEDBA7264}"/>
              </a:ext>
            </a:extLst>
          </p:cNvPr>
          <p:cNvSpPr txBox="1"/>
          <p:nvPr/>
        </p:nvSpPr>
        <p:spPr>
          <a:xfrm>
            <a:off x="49427" y="5233185"/>
            <a:ext cx="12142573" cy="1154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hlinkClick r:id="rId4"/>
              </a:rPr>
              <a:t>https://koncepce.kancelarzp.cz/</a:t>
            </a:r>
            <a:r>
              <a:rPr lang="cs-CZ" altLang="ko-KR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..</a:t>
            </a:r>
            <a:r>
              <a:rPr lang="cs-CZ" altLang="ko-KR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přidejte se k podporovatelům</a:t>
            </a:r>
            <a:r>
              <a:rPr lang="cs-CZ" altLang="ko-K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, </a:t>
            </a:r>
            <a:r>
              <a:rPr lang="cs-CZ" altLang="ko-KR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více</a:t>
            </a:r>
            <a:r>
              <a:rPr kumimoji="0" lang="cs-CZ" altLang="ko-KR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na pravidelných seminářích v NHÚ a dalších akcích </a:t>
            </a:r>
            <a:endParaRPr kumimoji="0" lang="ko-KR" alt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9A793100-4904-053B-454D-9F971D7EECD5}"/>
              </a:ext>
            </a:extLst>
          </p:cNvPr>
          <p:cNvSpPr txBox="1"/>
          <p:nvPr/>
        </p:nvSpPr>
        <p:spPr>
          <a:xfrm>
            <a:off x="250484" y="28184"/>
            <a:ext cx="910291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Zvyšování efektivity a kvality založené na motivacích, soutěži a informacích … </a:t>
            </a:r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F4FD75C9-CB05-AF28-1939-A235C2385D24}"/>
              </a:ext>
            </a:extLst>
          </p:cNvPr>
          <p:cNvSpPr txBox="1"/>
          <p:nvPr/>
        </p:nvSpPr>
        <p:spPr>
          <a:xfrm>
            <a:off x="82453" y="1276797"/>
            <a:ext cx="619513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..nejde o snazší nebo krátkodobou cestu </a:t>
            </a: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5EEB5457-6171-E4E6-DE61-DFD27180D080}"/>
              </a:ext>
            </a:extLst>
          </p:cNvPr>
          <p:cNvSpPr txBox="1"/>
          <p:nvPr/>
        </p:nvSpPr>
        <p:spPr>
          <a:xfrm>
            <a:off x="180949" y="2171467"/>
            <a:ext cx="5642844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Dokážeme dosáhnout politické shody alespoň na zásadních bodech ?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1294505" y="908213"/>
            <a:ext cx="9402327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Udržitelnost sociálního zabezpečení - horizont událostí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i="1" dirty="0">
                <a:solidFill>
                  <a:prstClr val="black"/>
                </a:solidFill>
                <a:latin typeface="Technika-Book"/>
              </a:rPr>
              <a:t>				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06" y="216763"/>
            <a:ext cx="1971711" cy="7716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9" y="215448"/>
            <a:ext cx="844791" cy="5950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611826-1C96-ADF4-BAF9-C18330E42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756" y="4882549"/>
            <a:ext cx="3745232" cy="189821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85DFBA2-EFA4-E5BC-4B8F-A25EE9AE3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38" y="4849114"/>
            <a:ext cx="3319848" cy="200888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7E29457-E0EC-98AE-920B-A77D4D35F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8" y="4929525"/>
            <a:ext cx="3717061" cy="19284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F2A7256-6124-8CE7-378A-0644079D1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683" y="1905263"/>
            <a:ext cx="3284161" cy="245472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7BFBBFB-65B9-20E5-8EB9-B42B3198F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" y="2143247"/>
            <a:ext cx="3914076" cy="1578186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DB3374DA-1327-FD0A-E8FE-15FD13501D11}"/>
              </a:ext>
            </a:extLst>
          </p:cNvPr>
          <p:cNvSpPr txBox="1"/>
          <p:nvPr/>
        </p:nvSpPr>
        <p:spPr>
          <a:xfrm>
            <a:off x="44042" y="3742644"/>
            <a:ext cx="3251275" cy="707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Analýza stárnutí populace pro Sociální výbor -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již 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34EB34AB-B4BC-5533-312A-D7B8A82759C8}"/>
              </a:ext>
            </a:extLst>
          </p:cNvPr>
          <p:cNvSpPr/>
          <p:nvPr/>
        </p:nvSpPr>
        <p:spPr>
          <a:xfrm rot="16200000">
            <a:off x="340064" y="3467747"/>
            <a:ext cx="290236" cy="285202"/>
          </a:xfrm>
          <a:prstGeom prst="rightArrow">
            <a:avLst>
              <a:gd name="adj1" fmla="val 50000"/>
              <a:gd name="adj2" fmla="val 47983"/>
            </a:avLst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CB511F01-87E1-0969-89B7-79C07B58D54E}"/>
              </a:ext>
            </a:extLst>
          </p:cNvPr>
          <p:cNvSpPr txBox="1"/>
          <p:nvPr/>
        </p:nvSpPr>
        <p:spPr>
          <a:xfrm>
            <a:off x="3538246" y="1582916"/>
            <a:ext cx="529341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Zdravotní pojištění = sociální zabezpečení 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E10B47A3-F653-17A0-EB9F-5B25845247AA}"/>
              </a:ext>
            </a:extLst>
          </p:cNvPr>
          <p:cNvSpPr/>
          <p:nvPr/>
        </p:nvSpPr>
        <p:spPr>
          <a:xfrm>
            <a:off x="8778599" y="2652604"/>
            <a:ext cx="159588" cy="285202"/>
          </a:xfrm>
          <a:prstGeom prst="rightArrow">
            <a:avLst>
              <a:gd name="adj1" fmla="val 50000"/>
              <a:gd name="adj2" fmla="val 47983"/>
            </a:avLst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CB3AA2A0-4292-1099-7024-AED1FF2E0F4F}"/>
              </a:ext>
            </a:extLst>
          </p:cNvPr>
          <p:cNvSpPr txBox="1"/>
          <p:nvPr/>
        </p:nvSpPr>
        <p:spPr>
          <a:xfrm>
            <a:off x="3925232" y="2635825"/>
            <a:ext cx="4853367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Návrh systémových změn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v.z.p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– udržitelnost 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839A0669-AF4B-BCF5-AC09-23065A1E92F2}"/>
              </a:ext>
            </a:extLst>
          </p:cNvPr>
          <p:cNvSpPr txBox="1"/>
          <p:nvPr/>
        </p:nvSpPr>
        <p:spPr>
          <a:xfrm>
            <a:off x="3588225" y="3735920"/>
            <a:ext cx="5057938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echnika-Book"/>
              </a:rPr>
              <a:t>Výzvy se neřídí 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ročním/volebním cyklem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7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ABFD3-99F0-CA6D-DF46-68945EFFAC8E}"/>
              </a:ext>
            </a:extLst>
          </p:cNvPr>
          <p:cNvSpPr txBox="1">
            <a:spLocks/>
          </p:cNvSpPr>
          <p:nvPr/>
        </p:nvSpPr>
        <p:spPr>
          <a:xfrm>
            <a:off x="175815" y="1223567"/>
            <a:ext cx="10224459" cy="724247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600" b="1" dirty="0">
                <a:solidFill>
                  <a:schemeClr val="accent1"/>
                </a:solidFill>
              </a:rPr>
              <a:t>Udržitelnost a výzvy 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B3F3370-8FA0-18AA-6AF3-B479B3BB507C}"/>
              </a:ext>
            </a:extLst>
          </p:cNvPr>
          <p:cNvSpPr txBox="1"/>
          <p:nvPr/>
        </p:nvSpPr>
        <p:spPr>
          <a:xfrm>
            <a:off x="85679" y="1977642"/>
            <a:ext cx="11821215" cy="754502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2020+ = poslední dekáda příznivé věkové struktury – přesto </a:t>
            </a:r>
            <a:r>
              <a:rPr kumimoji="0" lang="cs-CZ" altLang="ko-KR" sz="2400" b="1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již patrné snižování dostupnosti </a:t>
            </a:r>
            <a:r>
              <a:rPr kumimoji="0" lang="cs-CZ" altLang="ko-KR" sz="2400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péče a další problémy </a:t>
            </a:r>
            <a:endParaRPr kumimoji="0" lang="cs-CZ" altLang="ko-KR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6724D79-71D5-8F21-5AAF-0E42BA633384}"/>
              </a:ext>
            </a:extLst>
          </p:cNvPr>
          <p:cNvSpPr txBox="1">
            <a:spLocks/>
          </p:cNvSpPr>
          <p:nvPr/>
        </p:nvSpPr>
        <p:spPr>
          <a:xfrm>
            <a:off x="1359392" y="3277684"/>
            <a:ext cx="8105310" cy="72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u="sng" dirty="0">
                <a:solidFill>
                  <a:schemeClr val="accent1"/>
                </a:solidFill>
              </a:rPr>
              <a:t>2030 – 2060 </a:t>
            </a:r>
            <a:endParaRPr lang="en-US" sz="36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extBox 20">
            <a:extLst>
              <a:ext uri="{FF2B5EF4-FFF2-40B4-BE49-F238E27FC236}">
                <a16:creationId xmlns:a16="http://schemas.microsoft.com/office/drawing/2014/main" id="{E122D0A4-61DD-4C8A-1105-BE760D828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639286"/>
              </p:ext>
            </p:extLst>
          </p:nvPr>
        </p:nvGraphicFramePr>
        <p:xfrm>
          <a:off x="4250765" y="2790861"/>
          <a:ext cx="7450756" cy="393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Obrázek 10" descr="Obsah obrázku kůže, vrásky, detail, varhany&#10;&#10;Popis byl vytvořen automaticky">
            <a:extLst>
              <a:ext uri="{FF2B5EF4-FFF2-40B4-BE49-F238E27FC236}">
                <a16:creationId xmlns:a16="http://schemas.microsoft.com/office/drawing/2014/main" id="{F1C0A1C5-49F1-B9D9-8779-599B2C18B3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09" y="38975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ACD4859-761B-13C3-8F45-B7449459E6C0}"/>
              </a:ext>
            </a:extLst>
          </p:cNvPr>
          <p:cNvSpPr/>
          <p:nvPr/>
        </p:nvSpPr>
        <p:spPr>
          <a:xfrm>
            <a:off x="7782003" y="3553253"/>
            <a:ext cx="2970754" cy="1892368"/>
          </a:xfrm>
          <a:prstGeom prst="rect">
            <a:avLst/>
          </a:prstGeom>
          <a:solidFill>
            <a:srgbClr val="ED2826"/>
          </a:solidFill>
          <a:ln>
            <a:solidFill>
              <a:srgbClr val="ED2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919290" y="2719973"/>
            <a:ext cx="10153995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Nutné zcela zásadní zvýšení efektivity ..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71C788DB-2D5F-2123-EDF6-9864E9435DDE}"/>
              </a:ext>
            </a:extLst>
          </p:cNvPr>
          <p:cNvSpPr txBox="1"/>
          <p:nvPr/>
        </p:nvSpPr>
        <p:spPr>
          <a:xfrm>
            <a:off x="7877532" y="3789339"/>
            <a:ext cx="1784791" cy="17543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dirty="0">
                <a:solidFill>
                  <a:schemeClr val="bg1"/>
                </a:solidFill>
                <a:latin typeface="Technika-Book"/>
              </a:rPr>
              <a:t>  </a:t>
            </a: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40%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Šipka: nahoru 5">
            <a:extLst>
              <a:ext uri="{FF2B5EF4-FFF2-40B4-BE49-F238E27FC236}">
                <a16:creationId xmlns:a16="http://schemas.microsoft.com/office/drawing/2014/main" id="{06692758-1CB5-E4C3-0FF2-768123328C23}"/>
              </a:ext>
            </a:extLst>
          </p:cNvPr>
          <p:cNvSpPr/>
          <p:nvPr/>
        </p:nvSpPr>
        <p:spPr>
          <a:xfrm>
            <a:off x="9587552" y="3688094"/>
            <a:ext cx="484632" cy="97840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596ADE0-0FE2-02BA-87F3-CE5E5E7A78A3}"/>
              </a:ext>
            </a:extLst>
          </p:cNvPr>
          <p:cNvSpPr txBox="1"/>
          <p:nvPr/>
        </p:nvSpPr>
        <p:spPr>
          <a:xfrm>
            <a:off x="8279323" y="4795303"/>
            <a:ext cx="2370758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v příštích 20 letech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8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F450B51-824B-3419-324F-F1DDB8E97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13" y="274287"/>
            <a:ext cx="2504809" cy="980243"/>
          </a:xfrm>
          <a:prstGeom prst="rect">
            <a:avLst/>
          </a:prstGeom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id="{AA29473A-BC82-0325-F6A2-0C539535729A}"/>
              </a:ext>
            </a:extLst>
          </p:cNvPr>
          <p:cNvSpPr txBox="1"/>
          <p:nvPr/>
        </p:nvSpPr>
        <p:spPr>
          <a:xfrm>
            <a:off x="235069" y="753003"/>
            <a:ext cx="9188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Indikátor kvality řízení a organizace = efektivita</a:t>
            </a:r>
            <a:endParaRPr kumimoji="0" lang="cs-CZ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C3C8CD88-D47F-45B3-BF5F-1086E296EE7C}"/>
              </a:ext>
            </a:extLst>
          </p:cNvPr>
          <p:cNvSpPr txBox="1"/>
          <p:nvPr/>
        </p:nvSpPr>
        <p:spPr>
          <a:xfrm>
            <a:off x="5587999" y="1976970"/>
            <a:ext cx="6577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Posilující politické centrální řízení zdravotnictví </a:t>
            </a:r>
            <a:r>
              <a:rPr kumimoji="0" lang="cs-CZ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= růst výdajů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..nevede k rozvoji dostupnosti a kvality </a:t>
            </a: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(odsouvání problémů, snížení motivace, efektivity, dostupnosti a udržování nerovností)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B727FE6-F10B-8076-E85A-953C22DC16CD}"/>
              </a:ext>
            </a:extLst>
          </p:cNvPr>
          <p:cNvGrpSpPr/>
          <p:nvPr/>
        </p:nvGrpSpPr>
        <p:grpSpPr>
          <a:xfrm>
            <a:off x="5650019" y="2819984"/>
            <a:ext cx="6541981" cy="1432544"/>
            <a:chOff x="883175" y="1005006"/>
            <a:chExt cx="5832322" cy="1153746"/>
          </a:xfrm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C81654AC-123E-7873-8798-22329B055194}"/>
                </a:ext>
              </a:extLst>
            </p:cNvPr>
            <p:cNvSpPr/>
            <p:nvPr/>
          </p:nvSpPr>
          <p:spPr>
            <a:xfrm>
              <a:off x="883175" y="1103139"/>
              <a:ext cx="5578633" cy="1024897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Obdélník: se zakulacenými rohy 4">
              <a:extLst>
                <a:ext uri="{FF2B5EF4-FFF2-40B4-BE49-F238E27FC236}">
                  <a16:creationId xmlns:a16="http://schemas.microsoft.com/office/drawing/2014/main" id="{2A9FA6E4-AE1A-CC9C-69CB-29D8937A663D}"/>
                </a:ext>
              </a:extLst>
            </p:cNvPr>
            <p:cNvSpPr txBox="1"/>
            <p:nvPr/>
          </p:nvSpPr>
          <p:spPr>
            <a:xfrm>
              <a:off x="984464" y="1005006"/>
              <a:ext cx="5731033" cy="115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i="0" kern="1200" cap="all" dirty="0"/>
                <a:t>utrácet, ale ne motivovat, organizovat a řešit výkon</a:t>
              </a: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CF179AE-16C9-F73C-8594-7883732C9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261" y="4330478"/>
            <a:ext cx="4862503" cy="1774519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1806678-CA0C-B90D-C1FF-FFFAFFBA197A}"/>
              </a:ext>
            </a:extLst>
          </p:cNvPr>
          <p:cNvGrpSpPr/>
          <p:nvPr/>
        </p:nvGrpSpPr>
        <p:grpSpPr>
          <a:xfrm>
            <a:off x="386296" y="5148194"/>
            <a:ext cx="6938683" cy="1024896"/>
            <a:chOff x="984464" y="2391423"/>
            <a:chExt cx="6145870" cy="1024896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DCDA17BD-AF78-0C04-9B38-549CD97EFE82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Obdélník: se zakulacenými rohy 4">
              <a:extLst>
                <a:ext uri="{FF2B5EF4-FFF2-40B4-BE49-F238E27FC236}">
                  <a16:creationId xmlns:a16="http://schemas.microsoft.com/office/drawing/2014/main" id="{105B4096-AA18-5E37-1887-6F3697DD77DD}"/>
                </a:ext>
              </a:extLst>
            </p:cNvPr>
            <p:cNvSpPr txBox="1"/>
            <p:nvPr/>
          </p:nvSpPr>
          <p:spPr>
            <a:xfrm>
              <a:off x="1014482" y="2421441"/>
              <a:ext cx="6115852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NEJDE O NÁHODU, ALE NASTAVENÍ SYSTÉMU  </a:t>
              </a:r>
            </a:p>
          </p:txBody>
        </p:sp>
      </p:grp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3E1AA44-88C1-4C76-995E-79F4FE919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99055"/>
              </p:ext>
            </p:extLst>
          </p:nvPr>
        </p:nvGraphicFramePr>
        <p:xfrm>
          <a:off x="62020" y="1263887"/>
          <a:ext cx="5525979" cy="391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429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1D7288EE-C60E-4F92-835E-02F6581FF6F2}"/>
              </a:ext>
            </a:extLst>
          </p:cNvPr>
          <p:cNvSpPr/>
          <p:nvPr/>
        </p:nvSpPr>
        <p:spPr>
          <a:xfrm>
            <a:off x="4370275" y="713673"/>
            <a:ext cx="2957013" cy="6141499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45946959-DE52-4D2D-AD33-0C2807A708DA}"/>
              </a:ext>
            </a:extLst>
          </p:cNvPr>
          <p:cNvSpPr/>
          <p:nvPr/>
        </p:nvSpPr>
        <p:spPr>
          <a:xfrm>
            <a:off x="10138747" y="713674"/>
            <a:ext cx="2053253" cy="6144326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96CB54-B29B-42FA-ADF2-6E63FA445F87}"/>
              </a:ext>
            </a:extLst>
          </p:cNvPr>
          <p:cNvSpPr/>
          <p:nvPr/>
        </p:nvSpPr>
        <p:spPr>
          <a:xfrm>
            <a:off x="7372889" y="713674"/>
            <a:ext cx="2714784" cy="614149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16F01F3-86AD-4487-B0A6-B2883E1E66E6}"/>
              </a:ext>
            </a:extLst>
          </p:cNvPr>
          <p:cNvSpPr/>
          <p:nvPr/>
        </p:nvSpPr>
        <p:spPr>
          <a:xfrm>
            <a:off x="0" y="713674"/>
            <a:ext cx="4316672" cy="6144328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Částečný kruh 8">
            <a:extLst>
              <a:ext uri="{FF2B5EF4-FFF2-40B4-BE49-F238E27FC236}">
                <a16:creationId xmlns:a16="http://schemas.microsoft.com/office/drawing/2014/main" id="{3FD791B6-65EA-4B24-9841-27060E500DD7}"/>
              </a:ext>
            </a:extLst>
          </p:cNvPr>
          <p:cNvSpPr>
            <a:spLocks noChangeAspect="1"/>
          </p:cNvSpPr>
          <p:nvPr/>
        </p:nvSpPr>
        <p:spPr>
          <a:xfrm rot="9292897">
            <a:off x="7810563" y="2075619"/>
            <a:ext cx="2520000" cy="2520000"/>
          </a:xfrm>
          <a:prstGeom prst="pie">
            <a:avLst>
              <a:gd name="adj1" fmla="val 19658035"/>
              <a:gd name="adj2" fmla="val 2051071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Částečný kruh 7">
            <a:extLst>
              <a:ext uri="{FF2B5EF4-FFF2-40B4-BE49-F238E27FC236}">
                <a16:creationId xmlns:a16="http://schemas.microsoft.com/office/drawing/2014/main" id="{A799E85C-E915-4DB5-84CB-1F4FB41748D1}"/>
              </a:ext>
            </a:extLst>
          </p:cNvPr>
          <p:cNvSpPr>
            <a:spLocks noChangeAspect="1"/>
          </p:cNvSpPr>
          <p:nvPr/>
        </p:nvSpPr>
        <p:spPr>
          <a:xfrm rot="11249152">
            <a:off x="4391363" y="2005859"/>
            <a:ext cx="2520000" cy="2520000"/>
          </a:xfrm>
          <a:prstGeom prst="pie">
            <a:avLst>
              <a:gd name="adj1" fmla="val 13011632"/>
              <a:gd name="adj2" fmla="val 1712684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Částečný kruh 24">
            <a:extLst>
              <a:ext uri="{FF2B5EF4-FFF2-40B4-BE49-F238E27FC236}">
                <a16:creationId xmlns:a16="http://schemas.microsoft.com/office/drawing/2014/main" id="{6FF93149-A9A3-4901-B3E5-28102B507DAE}"/>
              </a:ext>
            </a:extLst>
          </p:cNvPr>
          <p:cNvSpPr>
            <a:spLocks noChangeAspect="1"/>
          </p:cNvSpPr>
          <p:nvPr/>
        </p:nvSpPr>
        <p:spPr>
          <a:xfrm>
            <a:off x="519744" y="2022585"/>
            <a:ext cx="2520000" cy="2520000"/>
          </a:xfrm>
          <a:prstGeom prst="pie">
            <a:avLst>
              <a:gd name="adj1" fmla="val 9194682"/>
              <a:gd name="adj2" fmla="val 205614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2522">
            <a:extLst>
              <a:ext uri="{FF2B5EF4-FFF2-40B4-BE49-F238E27FC236}">
                <a16:creationId xmlns:a16="http://schemas.microsoft.com/office/drawing/2014/main" id="{E6AF752B-9464-44D7-B197-4ACAD16B41B9}"/>
              </a:ext>
            </a:extLst>
          </p:cNvPr>
          <p:cNvSpPr>
            <a:spLocks noChangeAspect="1"/>
          </p:cNvSpPr>
          <p:nvPr/>
        </p:nvSpPr>
        <p:spPr>
          <a:xfrm>
            <a:off x="969744" y="2472585"/>
            <a:ext cx="1620000" cy="1620000"/>
          </a:xfrm>
          <a:prstGeom prst="ellipse">
            <a:avLst/>
          </a:prstGeom>
          <a:solidFill>
            <a:schemeClr val="accent4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524">
            <a:extLst>
              <a:ext uri="{FF2B5EF4-FFF2-40B4-BE49-F238E27FC236}">
                <a16:creationId xmlns:a16="http://schemas.microsoft.com/office/drawing/2014/main" id="{CDBACA8B-4D47-418A-A3FC-0DA773E4364F}"/>
              </a:ext>
            </a:extLst>
          </p:cNvPr>
          <p:cNvSpPr txBox="1"/>
          <p:nvPr/>
        </p:nvSpPr>
        <p:spPr>
          <a:xfrm>
            <a:off x="1076152" y="3020975"/>
            <a:ext cx="14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Zdravotní pojištění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Částečný kruh 26">
            <a:extLst>
              <a:ext uri="{FF2B5EF4-FFF2-40B4-BE49-F238E27FC236}">
                <a16:creationId xmlns:a16="http://schemas.microsoft.com/office/drawing/2014/main" id="{82804A15-DD15-43C3-B78B-17CA85E4E12F}"/>
              </a:ext>
            </a:extLst>
          </p:cNvPr>
          <p:cNvSpPr>
            <a:spLocks noChangeAspect="1"/>
          </p:cNvSpPr>
          <p:nvPr/>
        </p:nvSpPr>
        <p:spPr>
          <a:xfrm>
            <a:off x="4391363" y="2005859"/>
            <a:ext cx="2520000" cy="2520000"/>
          </a:xfrm>
          <a:prstGeom prst="pie">
            <a:avLst>
              <a:gd name="adj1" fmla="val 12814986"/>
              <a:gd name="adj2" fmla="val 17235713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522">
            <a:extLst>
              <a:ext uri="{FF2B5EF4-FFF2-40B4-BE49-F238E27FC236}">
                <a16:creationId xmlns:a16="http://schemas.microsoft.com/office/drawing/2014/main" id="{27971896-0BC6-4740-B1D5-14CB4893F6CD}"/>
              </a:ext>
            </a:extLst>
          </p:cNvPr>
          <p:cNvSpPr>
            <a:spLocks noChangeAspect="1"/>
          </p:cNvSpPr>
          <p:nvPr/>
        </p:nvSpPr>
        <p:spPr>
          <a:xfrm>
            <a:off x="4841363" y="2455859"/>
            <a:ext cx="1620000" cy="1620000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2524">
            <a:extLst>
              <a:ext uri="{FF2B5EF4-FFF2-40B4-BE49-F238E27FC236}">
                <a16:creationId xmlns:a16="http://schemas.microsoft.com/office/drawing/2014/main" id="{25B9E2A5-23BE-46A1-93A4-A28D7E9B5788}"/>
              </a:ext>
            </a:extLst>
          </p:cNvPr>
          <p:cNvSpPr txBox="1"/>
          <p:nvPr/>
        </p:nvSpPr>
        <p:spPr>
          <a:xfrm>
            <a:off x="4947771" y="3111970"/>
            <a:ext cx="140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ČSSZ / OSSZ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Částečný kruh 32">
            <a:extLst>
              <a:ext uri="{FF2B5EF4-FFF2-40B4-BE49-F238E27FC236}">
                <a16:creationId xmlns:a16="http://schemas.microsoft.com/office/drawing/2014/main" id="{FFAC8F5A-67EF-4EFF-9A05-2270AF1FA999}"/>
              </a:ext>
            </a:extLst>
          </p:cNvPr>
          <p:cNvSpPr>
            <a:spLocks noChangeAspect="1"/>
          </p:cNvSpPr>
          <p:nvPr/>
        </p:nvSpPr>
        <p:spPr>
          <a:xfrm>
            <a:off x="7799161" y="2037625"/>
            <a:ext cx="2520000" cy="2520000"/>
          </a:xfrm>
          <a:prstGeom prst="pie">
            <a:avLst>
              <a:gd name="adj1" fmla="val 12206656"/>
              <a:gd name="adj2" fmla="val 1492469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2522">
            <a:extLst>
              <a:ext uri="{FF2B5EF4-FFF2-40B4-BE49-F238E27FC236}">
                <a16:creationId xmlns:a16="http://schemas.microsoft.com/office/drawing/2014/main" id="{E3808D94-B372-41F8-BEB9-02B1DF710D7C}"/>
              </a:ext>
            </a:extLst>
          </p:cNvPr>
          <p:cNvSpPr>
            <a:spLocks noChangeAspect="1"/>
          </p:cNvSpPr>
          <p:nvPr/>
        </p:nvSpPr>
        <p:spPr>
          <a:xfrm>
            <a:off x="8260563" y="2525619"/>
            <a:ext cx="1620000" cy="1620000"/>
          </a:xfrm>
          <a:prstGeom prst="ellipse">
            <a:avLst/>
          </a:prstGeom>
          <a:solidFill>
            <a:schemeClr val="accent1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2524">
            <a:extLst>
              <a:ext uri="{FF2B5EF4-FFF2-40B4-BE49-F238E27FC236}">
                <a16:creationId xmlns:a16="http://schemas.microsoft.com/office/drawing/2014/main" id="{10846103-3BEA-47CA-A48C-BB7BA5E914AF}"/>
              </a:ext>
            </a:extLst>
          </p:cNvPr>
          <p:cNvSpPr txBox="1"/>
          <p:nvPr/>
        </p:nvSpPr>
        <p:spPr>
          <a:xfrm>
            <a:off x="8366971" y="3181729"/>
            <a:ext cx="140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Úřad práce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Částečný kruh 38">
            <a:extLst>
              <a:ext uri="{FF2B5EF4-FFF2-40B4-BE49-F238E27FC236}">
                <a16:creationId xmlns:a16="http://schemas.microsoft.com/office/drawing/2014/main" id="{F41C8F7F-B265-4795-97BB-0704573258BF}"/>
              </a:ext>
            </a:extLst>
          </p:cNvPr>
          <p:cNvSpPr>
            <a:spLocks noChangeAspect="1"/>
          </p:cNvSpPr>
          <p:nvPr/>
        </p:nvSpPr>
        <p:spPr>
          <a:xfrm>
            <a:off x="9938957" y="2098182"/>
            <a:ext cx="2520000" cy="2520000"/>
          </a:xfrm>
          <a:prstGeom prst="pie">
            <a:avLst>
              <a:gd name="adj1" fmla="val 7476238"/>
              <a:gd name="adj2" fmla="val 7975672"/>
            </a:avLst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2522">
            <a:extLst>
              <a:ext uri="{FF2B5EF4-FFF2-40B4-BE49-F238E27FC236}">
                <a16:creationId xmlns:a16="http://schemas.microsoft.com/office/drawing/2014/main" id="{8488AC68-E77A-4D8A-AD5E-B61640A39332}"/>
              </a:ext>
            </a:extLst>
          </p:cNvPr>
          <p:cNvSpPr>
            <a:spLocks noChangeAspect="1"/>
          </p:cNvSpPr>
          <p:nvPr/>
        </p:nvSpPr>
        <p:spPr>
          <a:xfrm>
            <a:off x="10341951" y="2548182"/>
            <a:ext cx="1620000" cy="1620000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2524">
            <a:extLst>
              <a:ext uri="{FF2B5EF4-FFF2-40B4-BE49-F238E27FC236}">
                <a16:creationId xmlns:a16="http://schemas.microsoft.com/office/drawing/2014/main" id="{9CEBE7B7-65F4-41C4-98EF-E8AF706801E8}"/>
              </a:ext>
            </a:extLst>
          </p:cNvPr>
          <p:cNvSpPr txBox="1"/>
          <p:nvPr/>
        </p:nvSpPr>
        <p:spPr>
          <a:xfrm>
            <a:off x="10395155" y="3076918"/>
            <a:ext cx="151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Zaměstnavatel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KOOPERATIVA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8" name="Elbow Connector 9">
            <a:extLst>
              <a:ext uri="{FF2B5EF4-FFF2-40B4-BE49-F238E27FC236}">
                <a16:creationId xmlns:a16="http://schemas.microsoft.com/office/drawing/2014/main" id="{9118AE1C-62A5-463B-BEAF-107E7B4A2782}"/>
              </a:ext>
            </a:extLst>
          </p:cNvPr>
          <p:cNvCxnSpPr>
            <a:cxnSpLocks/>
          </p:cNvCxnSpPr>
          <p:nvPr/>
        </p:nvCxnSpPr>
        <p:spPr>
          <a:xfrm flipV="1">
            <a:off x="622500" y="2102925"/>
            <a:ext cx="2337" cy="7990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527">
            <a:extLst>
              <a:ext uri="{FF2B5EF4-FFF2-40B4-BE49-F238E27FC236}">
                <a16:creationId xmlns:a16="http://schemas.microsoft.com/office/drawing/2014/main" id="{6C913A77-871B-4945-8BC8-97A796688AD5}"/>
              </a:ext>
            </a:extLst>
          </p:cNvPr>
          <p:cNvGrpSpPr/>
          <p:nvPr/>
        </p:nvGrpSpPr>
        <p:grpSpPr>
          <a:xfrm>
            <a:off x="215583" y="1378795"/>
            <a:ext cx="1400519" cy="672968"/>
            <a:chOff x="3282176" y="2019891"/>
            <a:chExt cx="1400519" cy="672968"/>
          </a:xfrm>
        </p:grpSpPr>
        <p:sp>
          <p:nvSpPr>
            <p:cNvPr id="20" name="TextBox 2528">
              <a:extLst>
                <a:ext uri="{FF2B5EF4-FFF2-40B4-BE49-F238E27FC236}">
                  <a16:creationId xmlns:a16="http://schemas.microsoft.com/office/drawing/2014/main" id="{9A0F2943-1C5B-469D-A13B-11D531E6265D}"/>
                </a:ext>
              </a:extLst>
            </p:cNvPr>
            <p:cNvSpPr txBox="1"/>
            <p:nvPr/>
          </p:nvSpPr>
          <p:spPr>
            <a:xfrm>
              <a:off x="3282176" y="2019891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509 mld</a:t>
              </a:r>
              <a:r>
                <a:rPr kumimoji="0" lang="cs-CZ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.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1" name="TextBox 2529">
              <a:extLst>
                <a:ext uri="{FF2B5EF4-FFF2-40B4-BE49-F238E27FC236}">
                  <a16:creationId xmlns:a16="http://schemas.microsoft.com/office/drawing/2014/main" id="{16523B9E-18BC-422E-A8AD-472B8423A1EC}"/>
                </a:ext>
              </a:extLst>
            </p:cNvPr>
            <p:cNvSpPr txBox="1"/>
            <p:nvPr/>
          </p:nvSpPr>
          <p:spPr>
            <a:xfrm>
              <a:off x="3282176" y="2385082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Věcné dávky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3" name="TextBox 2528">
            <a:extLst>
              <a:ext uri="{FF2B5EF4-FFF2-40B4-BE49-F238E27FC236}">
                <a16:creationId xmlns:a16="http://schemas.microsoft.com/office/drawing/2014/main" id="{C483AF8C-7EC0-4014-8EAB-485F42A69163}"/>
              </a:ext>
            </a:extLst>
          </p:cNvPr>
          <p:cNvSpPr txBox="1"/>
          <p:nvPr/>
        </p:nvSpPr>
        <p:spPr>
          <a:xfrm>
            <a:off x="5696973" y="1301441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51 mld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529">
            <a:extLst>
              <a:ext uri="{FF2B5EF4-FFF2-40B4-BE49-F238E27FC236}">
                <a16:creationId xmlns:a16="http://schemas.microsoft.com/office/drawing/2014/main" id="{8EB92C70-CAEC-439C-B44C-A5EDEC945632}"/>
              </a:ext>
            </a:extLst>
          </p:cNvPr>
          <p:cNvSpPr txBox="1"/>
          <p:nvPr/>
        </p:nvSpPr>
        <p:spPr>
          <a:xfrm>
            <a:off x="5696973" y="1666632"/>
            <a:ext cx="154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Peněžité dávky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38" name="Elbow Connector 9">
            <a:extLst>
              <a:ext uri="{FF2B5EF4-FFF2-40B4-BE49-F238E27FC236}">
                <a16:creationId xmlns:a16="http://schemas.microsoft.com/office/drawing/2014/main" id="{73B56405-1728-4001-A51A-FC8A70FABCA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19067" y="4432571"/>
            <a:ext cx="675365" cy="471898"/>
          </a:xfrm>
          <a:prstGeom prst="bentConnector3">
            <a:avLst>
              <a:gd name="adj1" fmla="val -3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528">
            <a:extLst>
              <a:ext uri="{FF2B5EF4-FFF2-40B4-BE49-F238E27FC236}">
                <a16:creationId xmlns:a16="http://schemas.microsoft.com/office/drawing/2014/main" id="{52FDA24A-1447-46D7-BE7D-CEC2BC7C3C44}"/>
              </a:ext>
            </a:extLst>
          </p:cNvPr>
          <p:cNvSpPr txBox="1"/>
          <p:nvPr/>
        </p:nvSpPr>
        <p:spPr>
          <a:xfrm>
            <a:off x="5948604" y="4461533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53 mld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1" name="TextBox 2529">
            <a:extLst>
              <a:ext uri="{FF2B5EF4-FFF2-40B4-BE49-F238E27FC236}">
                <a16:creationId xmlns:a16="http://schemas.microsoft.com/office/drawing/2014/main" id="{8EBE0569-799C-4A45-8A73-2C44E482DC63}"/>
              </a:ext>
            </a:extLst>
          </p:cNvPr>
          <p:cNvSpPr txBox="1"/>
          <p:nvPr/>
        </p:nvSpPr>
        <p:spPr>
          <a:xfrm>
            <a:off x="5948603" y="4826724"/>
            <a:ext cx="173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Důchodové pojištění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2" name="Elbow Connector 9">
            <a:extLst>
              <a:ext uri="{FF2B5EF4-FFF2-40B4-BE49-F238E27FC236}">
                <a16:creationId xmlns:a16="http://schemas.microsoft.com/office/drawing/2014/main" id="{C102E71A-C68F-4B31-BFF7-2FA373549CB4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7619" y="1889926"/>
            <a:ext cx="490880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528">
            <a:extLst>
              <a:ext uri="{FF2B5EF4-FFF2-40B4-BE49-F238E27FC236}">
                <a16:creationId xmlns:a16="http://schemas.microsoft.com/office/drawing/2014/main" id="{ECB2CF6D-80E1-4EF7-848C-7335A0F72C59}"/>
              </a:ext>
            </a:extLst>
          </p:cNvPr>
          <p:cNvSpPr txBox="1"/>
          <p:nvPr/>
        </p:nvSpPr>
        <p:spPr>
          <a:xfrm>
            <a:off x="8613315" y="1573916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33 mld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2529">
            <a:extLst>
              <a:ext uri="{FF2B5EF4-FFF2-40B4-BE49-F238E27FC236}">
                <a16:creationId xmlns:a16="http://schemas.microsoft.com/office/drawing/2014/main" id="{0EC090ED-4B1B-4BEB-A728-E9F034ADF6B6}"/>
              </a:ext>
            </a:extLst>
          </p:cNvPr>
          <p:cNvSpPr txBox="1"/>
          <p:nvPr/>
        </p:nvSpPr>
        <p:spPr>
          <a:xfrm>
            <a:off x="8613315" y="1939107"/>
            <a:ext cx="1629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Příspěvek na péči / poskytovatelé služeb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TextBox 2528">
            <a:extLst>
              <a:ext uri="{FF2B5EF4-FFF2-40B4-BE49-F238E27FC236}">
                <a16:creationId xmlns:a16="http://schemas.microsoft.com/office/drawing/2014/main" id="{C289E71D-E90B-417C-BBD2-AE79EA9C2751}"/>
              </a:ext>
            </a:extLst>
          </p:cNvPr>
          <p:cNvSpPr txBox="1"/>
          <p:nvPr/>
        </p:nvSpPr>
        <p:spPr>
          <a:xfrm>
            <a:off x="8437361" y="4391543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3 mld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TextBox 2529">
            <a:extLst>
              <a:ext uri="{FF2B5EF4-FFF2-40B4-BE49-F238E27FC236}">
                <a16:creationId xmlns:a16="http://schemas.microsoft.com/office/drawing/2014/main" id="{897B98CB-332F-49E6-821E-6661D8A4A48E}"/>
              </a:ext>
            </a:extLst>
          </p:cNvPr>
          <p:cNvSpPr txBox="1"/>
          <p:nvPr/>
        </p:nvSpPr>
        <p:spPr>
          <a:xfrm>
            <a:off x="8525658" y="4784255"/>
            <a:ext cx="15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Příspěvek OZP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1" name="Elbow Connector 9">
            <a:extLst>
              <a:ext uri="{FF2B5EF4-FFF2-40B4-BE49-F238E27FC236}">
                <a16:creationId xmlns:a16="http://schemas.microsoft.com/office/drawing/2014/main" id="{8C6ED432-9DF9-46C1-9BE6-7C08140D6C8C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14958" y="4408404"/>
            <a:ext cx="597272" cy="193960"/>
          </a:xfrm>
          <a:prstGeom prst="bentConnector3">
            <a:avLst>
              <a:gd name="adj1" fmla="val 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9">
            <a:extLst>
              <a:ext uri="{FF2B5EF4-FFF2-40B4-BE49-F238E27FC236}">
                <a16:creationId xmlns:a16="http://schemas.microsoft.com/office/drawing/2014/main" id="{A9DF469E-7410-42D0-83CD-88B6715C323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148383" y="2102189"/>
            <a:ext cx="605796" cy="315249"/>
          </a:xfrm>
          <a:prstGeom prst="bentConnector3">
            <a:avLst>
              <a:gd name="adj1" fmla="val 1003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528">
            <a:extLst>
              <a:ext uri="{FF2B5EF4-FFF2-40B4-BE49-F238E27FC236}">
                <a16:creationId xmlns:a16="http://schemas.microsoft.com/office/drawing/2014/main" id="{549EFBBE-F5A5-4D61-812A-38010EBCF1EB}"/>
              </a:ext>
            </a:extLst>
          </p:cNvPr>
          <p:cNvSpPr txBox="1"/>
          <p:nvPr/>
        </p:nvSpPr>
        <p:spPr>
          <a:xfrm>
            <a:off x="10445651" y="4428877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0,7 mld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TextBox 2529">
            <a:extLst>
              <a:ext uri="{FF2B5EF4-FFF2-40B4-BE49-F238E27FC236}">
                <a16:creationId xmlns:a16="http://schemas.microsoft.com/office/drawing/2014/main" id="{5C97F099-8613-41F3-8A91-0607121B7152}"/>
              </a:ext>
            </a:extLst>
          </p:cNvPr>
          <p:cNvSpPr txBox="1"/>
          <p:nvPr/>
        </p:nvSpPr>
        <p:spPr>
          <a:xfrm>
            <a:off x="10379145" y="4819159"/>
            <a:ext cx="196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Náklady léčení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Bolestné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Náhrada výdělku</a:t>
            </a:r>
          </a:p>
        </p:txBody>
      </p:sp>
      <p:cxnSp>
        <p:nvCxnSpPr>
          <p:cNvPr id="80" name="Elbow Connector 9">
            <a:extLst>
              <a:ext uri="{FF2B5EF4-FFF2-40B4-BE49-F238E27FC236}">
                <a16:creationId xmlns:a16="http://schemas.microsoft.com/office/drawing/2014/main" id="{3D90B125-A21C-458C-95B0-3916F9DE08F2}"/>
              </a:ext>
            </a:extLst>
          </p:cNvPr>
          <p:cNvCxnSpPr>
            <a:cxnSpLocks/>
          </p:cNvCxnSpPr>
          <p:nvPr/>
        </p:nvCxnSpPr>
        <p:spPr>
          <a:xfrm>
            <a:off x="10475479" y="4250143"/>
            <a:ext cx="499969" cy="251941"/>
          </a:xfrm>
          <a:prstGeom prst="bentConnector3">
            <a:avLst>
              <a:gd name="adj1" fmla="val -120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23">
            <a:extLst>
              <a:ext uri="{FF2B5EF4-FFF2-40B4-BE49-F238E27FC236}">
                <a16:creationId xmlns:a16="http://schemas.microsoft.com/office/drawing/2014/main" id="{8244E523-FB3E-4CAB-B2E0-A894DC1A3930}"/>
              </a:ext>
            </a:extLst>
          </p:cNvPr>
          <p:cNvSpPr txBox="1"/>
          <p:nvPr/>
        </p:nvSpPr>
        <p:spPr>
          <a:xfrm rot="20294256">
            <a:off x="743306" y="2218302"/>
            <a:ext cx="2060581" cy="2089258"/>
          </a:xfrm>
          <a:prstGeom prst="rect">
            <a:avLst/>
          </a:prstGeom>
          <a:noFill/>
        </p:spPr>
        <p:txBody>
          <a:bodyPr wrap="square" bIns="1800000" rtlCol="0">
            <a:prstTxWarp prst="textArchUp">
              <a:avLst>
                <a:gd name="adj" fmla="val 10734286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6000" sy="106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Poskytovatelé zdravotních služeb, léky, prostředky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sx="106000" sy="106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TextBox 2523">
            <a:extLst>
              <a:ext uri="{FF2B5EF4-FFF2-40B4-BE49-F238E27FC236}">
                <a16:creationId xmlns:a16="http://schemas.microsoft.com/office/drawing/2014/main" id="{01187893-715B-461F-9423-39940F1270E0}"/>
              </a:ext>
            </a:extLst>
          </p:cNvPr>
          <p:cNvSpPr txBox="1"/>
          <p:nvPr/>
        </p:nvSpPr>
        <p:spPr>
          <a:xfrm rot="20309640">
            <a:off x="4678064" y="2293899"/>
            <a:ext cx="2060581" cy="2089258"/>
          </a:xfrm>
          <a:prstGeom prst="rect">
            <a:avLst/>
          </a:prstGeom>
          <a:noFill/>
        </p:spPr>
        <p:txBody>
          <a:bodyPr wrap="square" bIns="1800000" rtlCol="0">
            <a:prstTxWarp prst="textArchUp">
              <a:avLst>
                <a:gd name="adj" fmla="val 10215686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Nemocenské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ošetřovné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sx="106000" sy="106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437F7C-8BE7-400E-B4D6-3EF78F9A9728}"/>
              </a:ext>
            </a:extLst>
          </p:cNvPr>
          <p:cNvSpPr txBox="1"/>
          <p:nvPr/>
        </p:nvSpPr>
        <p:spPr>
          <a:xfrm>
            <a:off x="2940497" y="3096581"/>
            <a:ext cx="105210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Revizní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činnost</a:t>
            </a:r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C3AF5161-F345-4543-B27E-3171B7E38FB8}"/>
              </a:ext>
            </a:extLst>
          </p:cNvPr>
          <p:cNvSpPr/>
          <p:nvPr/>
        </p:nvSpPr>
        <p:spPr>
          <a:xfrm>
            <a:off x="7876482" y="3151260"/>
            <a:ext cx="283989" cy="390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4E0692-B770-4E36-9967-A5243C30496E}"/>
              </a:ext>
            </a:extLst>
          </p:cNvPr>
          <p:cNvSpPr txBox="1"/>
          <p:nvPr/>
        </p:nvSpPr>
        <p:spPr>
          <a:xfrm>
            <a:off x="0" y="8890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Efektivita celkové organizace dávek v nemoci ČR ??? </a:t>
            </a:r>
          </a:p>
        </p:txBody>
      </p:sp>
      <p:sp>
        <p:nvSpPr>
          <p:cNvPr id="91" name="Obdélník 90">
            <a:extLst>
              <a:ext uri="{FF2B5EF4-FFF2-40B4-BE49-F238E27FC236}">
                <a16:creationId xmlns:a16="http://schemas.microsoft.com/office/drawing/2014/main" id="{E384F29F-3242-4D2D-BE73-1ACDC40CEE70}"/>
              </a:ext>
            </a:extLst>
          </p:cNvPr>
          <p:cNvSpPr/>
          <p:nvPr/>
        </p:nvSpPr>
        <p:spPr>
          <a:xfrm rot="20986976">
            <a:off x="4619833" y="2159993"/>
            <a:ext cx="2034528" cy="21108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Invalidní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důchod</a:t>
            </a:r>
          </a:p>
        </p:txBody>
      </p:sp>
      <p:sp>
        <p:nvSpPr>
          <p:cNvPr id="61" name="Šipka: doprava 60">
            <a:extLst>
              <a:ext uri="{FF2B5EF4-FFF2-40B4-BE49-F238E27FC236}">
                <a16:creationId xmlns:a16="http://schemas.microsoft.com/office/drawing/2014/main" id="{7BD4B16F-5815-4675-A0FA-506035FDFD5C}"/>
              </a:ext>
            </a:extLst>
          </p:cNvPr>
          <p:cNvSpPr/>
          <p:nvPr/>
        </p:nvSpPr>
        <p:spPr>
          <a:xfrm flipH="1">
            <a:off x="6493134" y="3160282"/>
            <a:ext cx="285699" cy="390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6CAD0D-3FF0-43C8-9F35-93CA93DE3449}"/>
              </a:ext>
            </a:extLst>
          </p:cNvPr>
          <p:cNvSpPr txBox="1"/>
          <p:nvPr/>
        </p:nvSpPr>
        <p:spPr>
          <a:xfrm>
            <a:off x="871172" y="808421"/>
            <a:ext cx="2087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 w="3175" cmpd="dbl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ZDRAVOTNICTVÍ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nemoc, úraz - léčení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C9A2DE-35B7-4E2F-892A-FC6F5961A831}"/>
              </a:ext>
            </a:extLst>
          </p:cNvPr>
          <p:cNvSpPr txBox="1"/>
          <p:nvPr/>
        </p:nvSpPr>
        <p:spPr>
          <a:xfrm>
            <a:off x="4705356" y="775414"/>
            <a:ext cx="53355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SOCIÁLNÍ POJIŠTĚNÍ  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NEZAMĚSTNANOST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12DE4-5DEC-445B-8AC3-BA14342322E8}"/>
              </a:ext>
            </a:extLst>
          </p:cNvPr>
          <p:cNvSpPr txBox="1"/>
          <p:nvPr/>
        </p:nvSpPr>
        <p:spPr>
          <a:xfrm>
            <a:off x="4944530" y="10181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důchody a nemoc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109DDD-D800-48F8-A678-C06ECE06B42A}"/>
              </a:ext>
            </a:extLst>
          </p:cNvPr>
          <p:cNvSpPr txBox="1"/>
          <p:nvPr/>
        </p:nvSpPr>
        <p:spPr>
          <a:xfrm>
            <a:off x="7931678" y="1009991"/>
            <a:ext cx="174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nezaměstnanost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nemoc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10D5B0E4-3642-45F6-BC7F-94E0AF6A8468}"/>
              </a:ext>
            </a:extLst>
          </p:cNvPr>
          <p:cNvCxnSpPr>
            <a:cxnSpLocks/>
          </p:cNvCxnSpPr>
          <p:nvPr/>
        </p:nvCxnSpPr>
        <p:spPr>
          <a:xfrm>
            <a:off x="462918" y="6328727"/>
            <a:ext cx="1160439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6DC169D-A400-4F95-9A41-63746B2B437A}"/>
              </a:ext>
            </a:extLst>
          </p:cNvPr>
          <p:cNvSpPr txBox="1"/>
          <p:nvPr/>
        </p:nvSpPr>
        <p:spPr>
          <a:xfrm rot="16200000">
            <a:off x="-265226" y="6020481"/>
            <a:ext cx="115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FEF4A0A-AEA2-4FB9-9FD4-4706425676AA}"/>
              </a:ext>
            </a:extLst>
          </p:cNvPr>
          <p:cNvSpPr txBox="1"/>
          <p:nvPr/>
        </p:nvSpPr>
        <p:spPr>
          <a:xfrm>
            <a:off x="361468" y="595220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pojištěnec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93C94724-B0B5-474D-A86E-B6E379EA2014}"/>
              </a:ext>
            </a:extLst>
          </p:cNvPr>
          <p:cNvSpPr txBox="1"/>
          <p:nvPr/>
        </p:nvSpPr>
        <p:spPr>
          <a:xfrm>
            <a:off x="369607" y="6321540"/>
            <a:ext cx="1170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nemoc / soc. událost (12 zákonů, několik řízení s různými institucemi, ošetřující, revizní a posudkoví lékaři) 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9D131A20-3ED6-4F55-8C2F-924F4736AC93}"/>
              </a:ext>
            </a:extLst>
          </p:cNvPr>
          <p:cNvCxnSpPr>
            <a:cxnSpLocks/>
          </p:cNvCxnSpPr>
          <p:nvPr/>
        </p:nvCxnSpPr>
        <p:spPr>
          <a:xfrm>
            <a:off x="3006476" y="5639970"/>
            <a:ext cx="0" cy="667464"/>
          </a:xfrm>
          <a:prstGeom prst="straightConnector1">
            <a:avLst/>
          </a:prstGeom>
          <a:ln w="635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73E5CB6E-3F95-4851-886D-AA2BF4611D3F}"/>
              </a:ext>
            </a:extLst>
          </p:cNvPr>
          <p:cNvCxnSpPr/>
          <p:nvPr/>
        </p:nvCxnSpPr>
        <p:spPr>
          <a:xfrm>
            <a:off x="5931956" y="5654076"/>
            <a:ext cx="0" cy="667464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0978FE1E-8A55-4A53-88B3-AF0E5F4EF31B}"/>
              </a:ext>
            </a:extLst>
          </p:cNvPr>
          <p:cNvCxnSpPr>
            <a:cxnSpLocks/>
          </p:cNvCxnSpPr>
          <p:nvPr/>
        </p:nvCxnSpPr>
        <p:spPr>
          <a:xfrm>
            <a:off x="8744643" y="5618476"/>
            <a:ext cx="0" cy="66746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B4FED85C-AB72-4B02-AAFC-C858B2AA933D}"/>
              </a:ext>
            </a:extLst>
          </p:cNvPr>
          <p:cNvCxnSpPr>
            <a:cxnSpLocks/>
          </p:cNvCxnSpPr>
          <p:nvPr/>
        </p:nvCxnSpPr>
        <p:spPr>
          <a:xfrm>
            <a:off x="11203339" y="5618476"/>
            <a:ext cx="0" cy="688958"/>
          </a:xfrm>
          <a:prstGeom prst="straightConnector1">
            <a:avLst/>
          </a:prstGeom>
          <a:ln w="635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5E6EA1-7BDC-44B3-8424-58CCA155E891}"/>
              </a:ext>
            </a:extLst>
          </p:cNvPr>
          <p:cNvSpPr txBox="1"/>
          <p:nvPr/>
        </p:nvSpPr>
        <p:spPr>
          <a:xfrm>
            <a:off x="6628244" y="2893653"/>
            <a:ext cx="1396977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Lékařská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posudková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služba</a:t>
            </a:r>
          </a:p>
        </p:txBody>
      </p:sp>
      <p:sp>
        <p:nvSpPr>
          <p:cNvPr id="22" name="TextBox 2523">
            <a:extLst>
              <a:ext uri="{FF2B5EF4-FFF2-40B4-BE49-F238E27FC236}">
                <a16:creationId xmlns:a16="http://schemas.microsoft.com/office/drawing/2014/main" id="{18DC704C-16B0-4882-A6D8-FCBB639B1987}"/>
              </a:ext>
            </a:extLst>
          </p:cNvPr>
          <p:cNvSpPr txBox="1"/>
          <p:nvPr/>
        </p:nvSpPr>
        <p:spPr>
          <a:xfrm rot="18867151">
            <a:off x="8141005" y="2284101"/>
            <a:ext cx="2060581" cy="2089258"/>
          </a:xfrm>
          <a:prstGeom prst="rect">
            <a:avLst/>
          </a:prstGeom>
          <a:noFill/>
        </p:spPr>
        <p:txBody>
          <a:bodyPr wrap="square" bIns="1800000" rtlCol="0">
            <a:prstTxWarp prst="textArchUp">
              <a:avLst>
                <a:gd name="adj" fmla="val 9164633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6000" sy="106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Peníze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6000" sy="106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služby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sx="106000" sy="106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4F109DDD-D800-48F8-A678-C06ECE06B42A}"/>
              </a:ext>
            </a:extLst>
          </p:cNvPr>
          <p:cNvSpPr txBox="1"/>
          <p:nvPr/>
        </p:nvSpPr>
        <p:spPr>
          <a:xfrm>
            <a:off x="10165832" y="1037799"/>
            <a:ext cx="199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úraz - nemoc z povol.</a:t>
            </a:r>
          </a:p>
        </p:txBody>
      </p:sp>
    </p:spTree>
    <p:extLst>
      <p:ext uri="{BB962C8B-B14F-4D97-AF65-F5344CB8AC3E}">
        <p14:creationId xmlns:p14="http://schemas.microsoft.com/office/powerpoint/2010/main" val="348334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pic>
        <p:nvPicPr>
          <p:cNvPr id="11" name="Obrázek 10" descr="Obsah obrázku oblečení, osoba, boty, Retro styl&#10;&#10;Popis byl vytvořen automaticky">
            <a:extLst>
              <a:ext uri="{FF2B5EF4-FFF2-40B4-BE49-F238E27FC236}">
                <a16:creationId xmlns:a16="http://schemas.microsoft.com/office/drawing/2014/main" id="{7B7703D0-0BF6-0DB0-F512-B33E36FBE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0" y="2864382"/>
            <a:ext cx="1507677" cy="210220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1A2B123-1AF7-B13E-A477-C35120833E60}"/>
              </a:ext>
            </a:extLst>
          </p:cNvPr>
          <p:cNvSpPr txBox="1"/>
          <p:nvPr/>
        </p:nvSpPr>
        <p:spPr>
          <a:xfrm>
            <a:off x="2157745" y="1537395"/>
            <a:ext cx="9673444" cy="48320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Nedostatky organizace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Organizace sociálního zabezpečení ČR </a:t>
            </a:r>
            <a:r>
              <a:rPr kumimoji="0" lang="cs-CZ" altLang="ko-KR" sz="2400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přes sociální události…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i="1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</a:rPr>
              <a:t>	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- 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echnika-Book"/>
              </a:rPr>
              <a:t>n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edostatek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motivací, nevyužití synergií finančních, personálních, motivačních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	- multiplikace nákladů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	- složité pro občany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rgbClr val="4472C4"/>
                </a:solidFill>
                <a:latin typeface="Calibri" panose="020F0502020204030204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4472C4"/>
                </a:solidFill>
                <a:latin typeface="Calibri" panose="020F0502020204030204"/>
              </a:rPr>
              <a:t>Organizace zdravotního pojištění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 (německý SW s českými trojskými koni)…</a:t>
            </a:r>
          </a:p>
          <a:p>
            <a:pPr lvl="1">
              <a:defRPr/>
            </a:pP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cenotvorba nemotivující k efektivitě</a:t>
            </a:r>
          </a:p>
          <a:p>
            <a:pPr lvl="1">
              <a:defRPr/>
            </a:pPr>
            <a:r>
              <a:rPr lang="pl-PL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konflikt</a:t>
            </a: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zájmů</a:t>
            </a:r>
          </a:p>
          <a:p>
            <a:pPr lvl="1">
              <a:defRPr/>
            </a:pP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pl-PL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nejasné vymezení nároku/nenároku</a:t>
            </a:r>
          </a:p>
          <a:p>
            <a:pPr lvl="1">
              <a:defRPr/>
            </a:pP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nepropojení s peněžitými dávkami</a:t>
            </a:r>
            <a:endParaRPr lang="pl-PL" sz="2000" i="1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r>
              <a:rPr lang="cs-CZ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da-DK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 hoc politická ingerence + krátkodobost pol. motivace – </a:t>
            </a:r>
            <a:r>
              <a:rPr lang="cs-CZ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nemožnost plánování, </a:t>
            </a:r>
            <a:r>
              <a:rPr lang="da-DK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odsouvání problémů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zvyšování výdajů a </a:t>
            </a:r>
            <a:r>
              <a:rPr lang="cs-CZ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závislsoti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 st. rozpočtu </a:t>
            </a:r>
            <a:r>
              <a:rPr lang="da-DK" sz="2000" i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 ad.</a:t>
            </a:r>
            <a:endParaRPr lang="cs-CZ" sz="3200" dirty="0">
              <a:solidFill>
                <a:srgbClr val="4472C4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Lidská tvář, oblečení, muž, osoba&#10;&#10;Popis byl vytvořen automaticky">
            <a:extLst>
              <a:ext uri="{FF2B5EF4-FFF2-40B4-BE49-F238E27FC236}">
                <a16:creationId xmlns:a16="http://schemas.microsoft.com/office/drawing/2014/main" id="{1F694D2F-D4DC-A0D3-73A4-21396369A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4" y="1993853"/>
            <a:ext cx="1952625" cy="2667000"/>
          </a:xfrm>
          <a:prstGeom prst="rect">
            <a:avLst/>
          </a:prstGeom>
        </p:spPr>
      </p:pic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F50917BB-25A7-C65C-8AB1-2E6056B32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209866" y="2290498"/>
            <a:ext cx="11772267" cy="169277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Udržitelnost nebude možné zajistit bez systémových úprav...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chnika-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B62F231E-B971-28E2-D0FD-057304BD389D}"/>
              </a:ext>
            </a:extLst>
          </p:cNvPr>
          <p:cNvSpPr txBox="1"/>
          <p:nvPr/>
        </p:nvSpPr>
        <p:spPr>
          <a:xfrm>
            <a:off x="4634382" y="3011373"/>
            <a:ext cx="7557618" cy="30162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echnika-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na úrovni zdravotního pojištění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prstClr val="black"/>
                </a:solidFill>
              </a:rPr>
              <a:t>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dstranění trojských koňů = prostředí motivující k tlaku na efektivitu 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předpoklad zvýšení efektivity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- na úrovni sociálního zabezpečení </a:t>
            </a:r>
          </a:p>
          <a:p>
            <a:pPr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sjednocení řešení sociální události </a:t>
            </a:r>
            <a:r>
              <a:rPr lang="cs-CZ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cs-CZ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potenciál zásadních úspor</a:t>
            </a:r>
          </a:p>
          <a:p>
            <a:pPr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 = </a:t>
            </a:r>
            <a:r>
              <a:rPr kumimoji="0" lang="cs-CZ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finanční, existenční, kontrolní motivace a nástroje vůči PZS, řešení v souvislostech výdajů, příjmů, úspor ..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venku, budova, černobílá, obloha&#10;&#10;Popis byl vytvořen automaticky">
            <a:extLst>
              <a:ext uri="{FF2B5EF4-FFF2-40B4-BE49-F238E27FC236}">
                <a16:creationId xmlns:a16="http://schemas.microsoft.com/office/drawing/2014/main" id="{8EF14D9B-E5CB-8C91-80EA-A33EB3EC5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" y="3790683"/>
            <a:ext cx="457200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025772" y="1194857"/>
            <a:ext cx="551339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  <a:hlinkClick r:id="rId2"/>
              </a:rPr>
              <a:t>https://koncepce.kancelarzp.cz/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9303578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Koncept systémových úprav – KZP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A8375E-D806-35C8-EAE2-0E432626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960" y="1702952"/>
            <a:ext cx="3616213" cy="270291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C70DE822-7E80-27FC-2BB7-815782B7EB45}"/>
              </a:ext>
            </a:extLst>
          </p:cNvPr>
          <p:cNvSpPr txBox="1"/>
          <p:nvPr/>
        </p:nvSpPr>
        <p:spPr>
          <a:xfrm>
            <a:off x="-15888" y="1379523"/>
            <a:ext cx="8816304" cy="54476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00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Krok 1</a:t>
            </a:r>
            <a:r>
              <a:rPr kumimoji="0" lang="cs-CZ" altLang="ko-KR" sz="240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: </a:t>
            </a:r>
            <a:r>
              <a:rPr kumimoji="0" lang="cs-CZ" altLang="ko-KR" sz="240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Naplnění systému </a:t>
            </a:r>
            <a:r>
              <a:rPr kumimoji="0" lang="cs-CZ" altLang="ko-KR" sz="240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v.z.p</a:t>
            </a:r>
            <a:r>
              <a:rPr kumimoji="0" lang="cs-CZ" altLang="ko-KR" sz="240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 obsahem</a:t>
            </a:r>
          </a:p>
          <a:p>
            <a:pPr>
              <a:defRPr/>
            </a:pP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-</a:t>
            </a: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cs-CZ" altLang="ko-KR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samospráva + solidarita + soutěž </a:t>
            </a:r>
          </a:p>
          <a:p>
            <a:pPr>
              <a:defRPr/>
            </a:pP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Calibri" panose="020F0502020204030204" pitchFamily="34" charset="0"/>
              </a:rPr>
              <a:t>	- </a:t>
            </a:r>
            <a:r>
              <a:rPr kumimoji="0" lang="cs-CZ" altLang="ko-KR" sz="200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sjednocení postavení ZP, odstranění konfliktu zájmů (vyhláška), 	definice 	nároku/</a:t>
            </a:r>
            <a:r>
              <a:rPr kumimoji="0" lang="cs-CZ" altLang="ko-KR" sz="200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nenároku</a:t>
            </a:r>
            <a:r>
              <a:rPr kumimoji="0" lang="cs-CZ" altLang="ko-KR" sz="200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, pojistné (dle ZP a rozsahu nároku) </a:t>
            </a: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..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 - </a:t>
            </a:r>
            <a:r>
              <a:rPr kumimoji="0" lang="cs-CZ" altLang="ko-KR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posílení role zaměstnavatelů </a:t>
            </a: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(orgány ZP – vliv, plány péče – přímý podíl)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Calibri" panose="020F0502020204030204" pitchFamily="34" charset="0"/>
              </a:rPr>
              <a:t> - </a:t>
            </a:r>
            <a:r>
              <a:rPr lang="cs-CZ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Calibri" panose="020F0502020204030204" pitchFamily="34" charset="0"/>
              </a:rPr>
              <a:t>práce s daty </a:t>
            </a: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Calibri" panose="020F0502020204030204" pitchFamily="34" charset="0"/>
                <a:hlinkClick r:id="rId7"/>
              </a:rPr>
              <a:t>https://puk.kancelarzp.cz/</a:t>
            </a: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Calibri" panose="020F0502020204030204" pitchFamily="34" charset="0"/>
              </a:rPr>
              <a:t> atd.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00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0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rPr>
              <a:t>Krok 2: </a:t>
            </a:r>
            <a:r>
              <a:rPr kumimoji="0" lang="cs-CZ" altLang="ko-KR" sz="240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rPr>
              <a:t>Sjednocení administrace věcných i peněžitých dávek v nemoci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anose="020B0503020000020004" pitchFamily="34" charset="-127"/>
                <a:cs typeface="Arial" pitchFamily="34" charset="0"/>
              </a:rPr>
              <a:t>-  </a:t>
            </a:r>
            <a:r>
              <a:rPr kumimoji="0" lang="cs-CZ" altLang="ko-KR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rPr>
              <a:t>nemocenské a zdravotní pojištění </a:t>
            </a: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rPr>
              <a:t>(..analýza, potenciál snížení pojistného)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rPr>
              <a:t>-  pojištění pracovních úrazů a nemocí z povolání?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ko-KR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rPr>
              <a:t>-  sjednocení dlouhodobých dávek v nemoci ..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ko-KR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altLang="ko-KR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3D3D01BD-8967-3CF2-EB32-1A480397FA83}"/>
              </a:ext>
            </a:extLst>
          </p:cNvPr>
          <p:cNvGrpSpPr/>
          <p:nvPr/>
        </p:nvGrpSpPr>
        <p:grpSpPr>
          <a:xfrm>
            <a:off x="3995659" y="5711706"/>
            <a:ext cx="4009821" cy="1091855"/>
            <a:chOff x="4493712" y="5612841"/>
            <a:chExt cx="3674055" cy="100811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358B01E-584B-F75B-1FFD-B70F475F1E5B}"/>
                </a:ext>
              </a:extLst>
            </p:cNvPr>
            <p:cNvSpPr/>
            <p:nvPr/>
          </p:nvSpPr>
          <p:spPr>
            <a:xfrm>
              <a:off x="4870943" y="5612841"/>
              <a:ext cx="3296824" cy="1008112"/>
            </a:xfrm>
            <a:prstGeom prst="rect">
              <a:avLst/>
            </a:prstGeom>
            <a:noFill/>
            <a:ln w="38100">
              <a:solidFill>
                <a:srgbClr val="13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678F873E-6AD3-F9BD-518D-E0BD36274E4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rgbClr val="131625"/>
            </a:solidFill>
            <a:ln>
              <a:solidFill>
                <a:srgbClr val="13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F6B975EB-C2EE-D388-B666-9684C7752FF5}"/>
                </a:ext>
              </a:extLst>
            </p:cNvPr>
            <p:cNvSpPr txBox="1"/>
            <p:nvPr/>
          </p:nvSpPr>
          <p:spPr>
            <a:xfrm>
              <a:off x="5281241" y="5677943"/>
              <a:ext cx="2807651" cy="85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 není nástrojem st. správy, ale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samosprávnou organizací plátců </a:t>
              </a: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pojistného</a:t>
              </a:r>
              <a:r>
                <a:rPr kumimoji="0" lang="cs-CZ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át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není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E5B45859-3B3E-2BDB-220C-CCAFE7923C7E}"/>
              </a:ext>
            </a:extLst>
          </p:cNvPr>
          <p:cNvGrpSpPr/>
          <p:nvPr/>
        </p:nvGrpSpPr>
        <p:grpSpPr>
          <a:xfrm>
            <a:off x="20938" y="5675363"/>
            <a:ext cx="4045864" cy="1128198"/>
            <a:chOff x="465936" y="5605076"/>
            <a:chExt cx="3866824" cy="1008112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E28D46D4-3AA5-2E43-1DE0-CC37BD5202BB}"/>
                </a:ext>
              </a:extLst>
            </p:cNvPr>
            <p:cNvSpPr/>
            <p:nvPr/>
          </p:nvSpPr>
          <p:spPr>
            <a:xfrm>
              <a:off x="843930" y="5605076"/>
              <a:ext cx="3296824" cy="1008112"/>
            </a:xfrm>
            <a:prstGeom prst="rect">
              <a:avLst/>
            </a:prstGeom>
            <a:noFill/>
            <a:ln w="38100">
              <a:solidFill>
                <a:srgbClr val="ED2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481BD730-83F7-3179-937A-076A712EE8FC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rgbClr val="ED2826"/>
            </a:solidFill>
            <a:ln>
              <a:solidFill>
                <a:srgbClr val="ED2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2BD4AAC2-5E06-99AA-3775-B7495431F90A}"/>
                </a:ext>
              </a:extLst>
            </p:cNvPr>
            <p:cNvSpPr txBox="1"/>
            <p:nvPr/>
          </p:nvSpPr>
          <p:spPr>
            <a:xfrm>
              <a:off x="1186299" y="5658669"/>
              <a:ext cx="3146461" cy="825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 nefinancuje zdravotnictví, ale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zajišťuje služby a zboží 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(věcné dávky) svým pojištěncům</a:t>
              </a: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A840974-ACBC-83B4-2CD1-C45EBF944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5" name="Oval 21">
            <a:extLst>
              <a:ext uri="{FF2B5EF4-FFF2-40B4-BE49-F238E27FC236}">
                <a16:creationId xmlns:a16="http://schemas.microsoft.com/office/drawing/2014/main" id="{BDF400E5-9AD4-8489-A602-69A4C1478EED}"/>
              </a:ext>
            </a:extLst>
          </p:cNvPr>
          <p:cNvSpPr>
            <a:spLocks noChangeAspect="1"/>
          </p:cNvSpPr>
          <p:nvPr/>
        </p:nvSpPr>
        <p:spPr>
          <a:xfrm>
            <a:off x="4230283" y="6061607"/>
            <a:ext cx="363506" cy="392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51D9537E-F915-8F2B-714B-7451CA4E2D1E}"/>
              </a:ext>
            </a:extLst>
          </p:cNvPr>
          <p:cNvGrpSpPr/>
          <p:nvPr/>
        </p:nvGrpSpPr>
        <p:grpSpPr>
          <a:xfrm>
            <a:off x="8188741" y="5711706"/>
            <a:ext cx="3650976" cy="1106059"/>
            <a:chOff x="8372916" y="5692097"/>
            <a:chExt cx="3581710" cy="1008112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407C115C-5241-274D-CD99-0A885DFEDFD5}"/>
                </a:ext>
              </a:extLst>
            </p:cNvPr>
            <p:cNvSpPr/>
            <p:nvPr/>
          </p:nvSpPr>
          <p:spPr>
            <a:xfrm>
              <a:off x="8745128" y="5692097"/>
              <a:ext cx="3209498" cy="1008112"/>
            </a:xfrm>
            <a:prstGeom prst="rect">
              <a:avLst/>
            </a:prstGeom>
            <a:noFill/>
            <a:ln w="38100">
              <a:solidFill>
                <a:srgbClr val="ED2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C0ABCED8-ED1E-02C6-10D5-02959455F079}"/>
                </a:ext>
              </a:extLst>
            </p:cNvPr>
            <p:cNvSpPr/>
            <p:nvPr/>
          </p:nvSpPr>
          <p:spPr>
            <a:xfrm>
              <a:off x="8372916" y="5859566"/>
              <a:ext cx="752762" cy="701871"/>
            </a:xfrm>
            <a:prstGeom prst="rect">
              <a:avLst/>
            </a:prstGeom>
            <a:solidFill>
              <a:srgbClr val="ED2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BF2C637E-FC4E-4374-EA5B-CC15070DC547}"/>
                </a:ext>
              </a:extLst>
            </p:cNvPr>
            <p:cNvSpPr txBox="1"/>
            <p:nvPr/>
          </p:nvSpPr>
          <p:spPr>
            <a:xfrm>
              <a:off x="9125678" y="5692097"/>
              <a:ext cx="2773034" cy="826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nemoc/1 instituce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sjednocení </a:t>
              </a: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nem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a zdrav. pojištění 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 rámci </a:t>
              </a:r>
              <a:r>
                <a:rPr kumimoji="0" lang="cs-CZ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v.z.p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98E348B7-66E3-3C05-8FDE-0FBDE0C28F37}"/>
              </a:ext>
            </a:extLst>
          </p:cNvPr>
          <p:cNvSpPr>
            <a:spLocks noChangeAspect="1"/>
          </p:cNvSpPr>
          <p:nvPr/>
        </p:nvSpPr>
        <p:spPr>
          <a:xfrm>
            <a:off x="8436910" y="6045077"/>
            <a:ext cx="363506" cy="392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0CF9DAE7-FCD0-F10F-F5F4-E761833F1C28}"/>
              </a:ext>
            </a:extLst>
          </p:cNvPr>
          <p:cNvSpPr txBox="1"/>
          <p:nvPr/>
        </p:nvSpPr>
        <p:spPr>
          <a:xfrm>
            <a:off x="5950462" y="4631656"/>
            <a:ext cx="5918087" cy="356251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Pojistné: ČR </a:t>
            </a:r>
            <a:r>
              <a:rPr kumimoji="0" lang="cs-CZ" altLang="ko-K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= 15,6%; </a:t>
            </a:r>
            <a:r>
              <a:rPr lang="cs-CZ" altLang="ko-KR" sz="2000" i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Bavorsko = 15,25%-16,2% vč. rodin!</a:t>
            </a:r>
            <a:r>
              <a:rPr kumimoji="0" lang="cs-CZ" altLang="ko-K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9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ea3d1a-d2fe-46ab-8bdf-70c806a66424">
      <Terms xmlns="http://schemas.microsoft.com/office/infopath/2007/PartnerControls"/>
    </lcf76f155ced4ddcb4097134ff3c332f>
    <TaxCatchAll xmlns="8de48e1c-7e88-4ce4-af71-60633ddb53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BA6D82BBEB541A8F3A666B721B4C3" ma:contentTypeVersion="28" ma:contentTypeDescription="Create a new document." ma:contentTypeScope="" ma:versionID="da549be58a3692fb1edc7306267a94b2">
  <xsd:schema xmlns:xsd="http://www.w3.org/2001/XMLSchema" xmlns:xs="http://www.w3.org/2001/XMLSchema" xmlns:p="http://schemas.microsoft.com/office/2006/metadata/properties" xmlns:ns2="e8ea3d1a-d2fe-46ab-8bdf-70c806a66424" xmlns:ns3="8de48e1c-7e88-4ce4-af71-60633ddb53fb" targetNamespace="http://schemas.microsoft.com/office/2006/metadata/properties" ma:root="true" ma:fieldsID="475b4c13e82d9a98b92b931c41d6cb0b" ns2:_="" ns3:_="">
    <xsd:import namespace="e8ea3d1a-d2fe-46ab-8bdf-70c806a66424"/>
    <xsd:import namespace="8de48e1c-7e88-4ce4-af71-60633ddb5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a3d1a-d2fe-46ab-8bdf-70c806a66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9a9847-ab2c-4333-a0ea-eae144294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48e1c-7e88-4ce4-af71-60633ddb5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740210-45df-4ca1-b0df-f28ff798d88e}" ma:internalName="TaxCatchAll" ma:showField="CatchAllData" ma:web="8de48e1c-7e88-4ce4-af71-60633ddb5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B5506F-A006-42F6-A77C-A0C60E16CE05}">
  <ds:schemaRefs>
    <ds:schemaRef ds:uri="http://schemas.microsoft.com/office/2006/metadata/properties"/>
    <ds:schemaRef ds:uri="8de48e1c-7e88-4ce4-af71-60633ddb53fb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e8ea3d1a-d2fe-46ab-8bdf-70c806a6642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8AD6F73-2A13-498D-B7E5-D7340140AC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F13E4-FACE-41D0-9555-A098878A7C93}">
  <ds:schemaRefs>
    <ds:schemaRef ds:uri="8de48e1c-7e88-4ce4-af71-60633ddb53fb"/>
    <ds:schemaRef ds:uri="e8ea3d1a-d2fe-46ab-8bdf-70c806a664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82335</TotalTime>
  <Words>783</Words>
  <Application>Microsoft Office PowerPoint</Application>
  <PresentationFormat>Širokoúhlá obrazovka</PresentationFormat>
  <Paragraphs>137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Technika-Book</vt:lpstr>
      <vt:lpstr>Wingdings</vt:lpstr>
      <vt:lpstr>Motiv Office</vt:lpstr>
      <vt:lpstr>1_Motiv Office</vt:lpstr>
      <vt:lpstr>2_Motiv Office</vt:lpstr>
      <vt:lpstr>4_Motiv Office</vt:lpstr>
      <vt:lpstr>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Wagner</dc:creator>
  <cp:lastModifiedBy>Švec Ladislav</cp:lastModifiedBy>
  <cp:revision>94</cp:revision>
  <cp:lastPrinted>2024-04-23T07:27:02Z</cp:lastPrinted>
  <dcterms:created xsi:type="dcterms:W3CDTF">2020-07-13T08:42:52Z</dcterms:created>
  <dcterms:modified xsi:type="dcterms:W3CDTF">2024-04-23T07:28:30Z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0x010100FFCBA6D82BBEB541A8F3A666B721B4C3</vt:lpwstr>
  </property>
  <property fmtid="{D5CDD505-2E9C-101B-9397-08002B2CF9AE}" pid="3" name="MediaServiceImageTags">
    <vt:lpwstr/>
  </property>
</Properties>
</file>