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9"/>
  </p:notesMasterIdLst>
  <p:handoutMasterIdLst>
    <p:handoutMasterId r:id="rId40"/>
  </p:handoutMasterIdLst>
  <p:sldIdLst>
    <p:sldId id="278" r:id="rId5"/>
    <p:sldId id="399" r:id="rId6"/>
    <p:sldId id="549" r:id="rId7"/>
    <p:sldId id="550" r:id="rId8"/>
    <p:sldId id="551" r:id="rId9"/>
    <p:sldId id="552" r:id="rId10"/>
    <p:sldId id="419" r:id="rId11"/>
    <p:sldId id="553" r:id="rId12"/>
    <p:sldId id="421" r:id="rId13"/>
    <p:sldId id="420" r:id="rId14"/>
    <p:sldId id="425" r:id="rId15"/>
    <p:sldId id="422" r:id="rId16"/>
    <p:sldId id="423" r:id="rId17"/>
    <p:sldId id="426" r:id="rId18"/>
    <p:sldId id="424" r:id="rId19"/>
    <p:sldId id="538" r:id="rId20"/>
    <p:sldId id="539" r:id="rId21"/>
    <p:sldId id="540" r:id="rId22"/>
    <p:sldId id="542" r:id="rId23"/>
    <p:sldId id="544" r:id="rId24"/>
    <p:sldId id="547" r:id="rId25"/>
    <p:sldId id="554" r:id="rId26"/>
    <p:sldId id="406" r:id="rId27"/>
    <p:sldId id="558" r:id="rId28"/>
    <p:sldId id="409" r:id="rId29"/>
    <p:sldId id="411" r:id="rId30"/>
    <p:sldId id="413" r:id="rId31"/>
    <p:sldId id="403" r:id="rId32"/>
    <p:sldId id="545" r:id="rId33"/>
    <p:sldId id="548" r:id="rId34"/>
    <p:sldId id="541" r:id="rId35"/>
    <p:sldId id="417" r:id="rId36"/>
    <p:sldId id="546" r:id="rId37"/>
    <p:sldId id="275" r:id="rId38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2594"/>
    <a:srgbClr val="000066"/>
    <a:srgbClr val="000099"/>
    <a:srgbClr val="5BB3D0"/>
    <a:srgbClr val="76FFDD"/>
    <a:srgbClr val="56A3CD"/>
    <a:srgbClr val="64CCD4"/>
    <a:srgbClr val="66D4D6"/>
    <a:srgbClr val="FFFFFF"/>
    <a:srgbClr val="6B6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594" autoAdjust="0"/>
    <p:restoredTop sz="90924"/>
  </p:normalViewPr>
  <p:slideViewPr>
    <p:cSldViewPr>
      <p:cViewPr varScale="1">
        <p:scale>
          <a:sx n="104" d="100"/>
          <a:sy n="104" d="100"/>
        </p:scale>
        <p:origin x="16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notesMaster" Target="notesMasters/notesMaster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2D44F2-AACA-4584-944B-4A1563869B22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8A9CA98-47DD-47DF-BCDF-A5BE391CC702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2000" b="1">
              <a:latin typeface="Arial" panose="020B0604020202020204" pitchFamily="34" charset="0"/>
              <a:cs typeface="Arial" panose="020B0604020202020204" pitchFamily="34" charset="0"/>
            </a:rPr>
            <a:t>LPS</a:t>
          </a:r>
        </a:p>
      </dgm:t>
    </dgm:pt>
    <dgm:pt modelId="{DB74988F-D594-47EF-923F-8319FEB897E6}" type="parTrans" cxnId="{BAADF3EB-2D03-428C-9F42-21E8442E2792}">
      <dgm:prSet/>
      <dgm:spPr/>
      <dgm:t>
        <a:bodyPr/>
        <a:lstStyle/>
        <a:p>
          <a:endParaRPr lang="cs-CZ" sz="1100"/>
        </a:p>
      </dgm:t>
    </dgm:pt>
    <dgm:pt modelId="{2DF5BD72-6C19-4644-AA86-2386657ACDDA}" type="sibTrans" cxnId="{BAADF3EB-2D03-428C-9F42-21E8442E2792}">
      <dgm:prSet/>
      <dgm:spPr/>
      <dgm:t>
        <a:bodyPr/>
        <a:lstStyle/>
        <a:p>
          <a:endParaRPr lang="cs-CZ" sz="1100"/>
        </a:p>
      </dgm:t>
    </dgm:pt>
    <dgm:pt modelId="{C28535B5-2B6B-4F79-AB44-5F0D3BE53AB7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Zadavatelé posudku</a:t>
          </a:r>
        </a:p>
      </dgm:t>
    </dgm:pt>
    <dgm:pt modelId="{E76230BA-9BBB-4416-8A28-26FB8557E5B0}" type="parTrans" cxnId="{3116E2C4-2C80-4CD2-90A5-4B0C71F01829}">
      <dgm:prSet/>
      <dgm:spPr/>
      <dgm:t>
        <a:bodyPr/>
        <a:lstStyle/>
        <a:p>
          <a:endParaRPr lang="cs-CZ" sz="1100"/>
        </a:p>
      </dgm:t>
    </dgm:pt>
    <dgm:pt modelId="{25579C92-CAB7-429E-9C7D-A274B1C99F05}" type="sibTrans" cxnId="{3116E2C4-2C80-4CD2-90A5-4B0C71F01829}">
      <dgm:prSet/>
      <dgm:spPr/>
      <dgm:t>
        <a:bodyPr/>
        <a:lstStyle/>
        <a:p>
          <a:endParaRPr lang="cs-CZ" sz="1100"/>
        </a:p>
      </dgm:t>
    </dgm:pt>
    <dgm:pt modelId="{11BD135C-19C5-476E-A1D1-D0608D8BE978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Posuzované osoby</a:t>
          </a:r>
        </a:p>
      </dgm:t>
    </dgm:pt>
    <dgm:pt modelId="{133CA39E-9758-4F52-AF6B-8873E3A0A4D1}" type="parTrans" cxnId="{B96E17F7-90CD-481E-80D9-337316A9F95B}">
      <dgm:prSet/>
      <dgm:spPr/>
      <dgm:t>
        <a:bodyPr/>
        <a:lstStyle/>
        <a:p>
          <a:endParaRPr lang="cs-CZ" sz="1100"/>
        </a:p>
      </dgm:t>
    </dgm:pt>
    <dgm:pt modelId="{121A3769-4E6D-418D-875C-32FADDCB159E}" type="sibTrans" cxnId="{B96E17F7-90CD-481E-80D9-337316A9F95B}">
      <dgm:prSet/>
      <dgm:spPr/>
      <dgm:t>
        <a:bodyPr/>
        <a:lstStyle/>
        <a:p>
          <a:endParaRPr lang="cs-CZ" sz="1100"/>
        </a:p>
      </dgm:t>
    </dgm:pt>
    <dgm:pt modelId="{7D64A310-D8E9-4C1C-AFCF-9A863B16DF1C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Poskytovatelé zdravotních služeb</a:t>
          </a:r>
        </a:p>
      </dgm:t>
    </dgm:pt>
    <dgm:pt modelId="{D9E37024-DCF8-414A-BE40-FDEA9A171659}" type="parTrans" cxnId="{5AD652A5-A77D-4704-8F9C-12AE6B9439A8}">
      <dgm:prSet/>
      <dgm:spPr/>
      <dgm:t>
        <a:bodyPr/>
        <a:lstStyle/>
        <a:p>
          <a:endParaRPr lang="cs-CZ" sz="1100"/>
        </a:p>
      </dgm:t>
    </dgm:pt>
    <dgm:pt modelId="{6AA888B3-2BC6-4B21-87BE-BC06394710A0}" type="sibTrans" cxnId="{5AD652A5-A77D-4704-8F9C-12AE6B9439A8}">
      <dgm:prSet/>
      <dgm:spPr/>
      <dgm:t>
        <a:bodyPr/>
        <a:lstStyle/>
        <a:p>
          <a:endParaRPr lang="cs-CZ" sz="1100"/>
        </a:p>
      </dgm:t>
    </dgm:pt>
    <dgm:pt modelId="{4DA525C8-00DC-49C9-A6CB-5B26A04625B3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Soudy</a:t>
          </a:r>
        </a:p>
      </dgm:t>
    </dgm:pt>
    <dgm:pt modelId="{C9ED7BAB-D4FA-4E5D-96C6-3AC838119BB8}" type="parTrans" cxnId="{4578197A-64E0-4B32-82AA-619CCD9E80A1}">
      <dgm:prSet/>
      <dgm:spPr/>
      <dgm:t>
        <a:bodyPr/>
        <a:lstStyle/>
        <a:p>
          <a:endParaRPr lang="cs-CZ" sz="1100"/>
        </a:p>
      </dgm:t>
    </dgm:pt>
    <dgm:pt modelId="{0C5ADADA-32E0-4B42-97E0-761EE625E128}" type="sibTrans" cxnId="{4578197A-64E0-4B32-82AA-619CCD9E80A1}">
      <dgm:prSet/>
      <dgm:spPr/>
      <dgm:t>
        <a:bodyPr/>
        <a:lstStyle/>
        <a:p>
          <a:endParaRPr lang="cs-CZ" sz="1100"/>
        </a:p>
      </dgm:t>
    </dgm:pt>
    <dgm:pt modelId="{A567724A-38E3-4E80-B997-6007F49BDE1F}">
      <dgm:prSet phldrT="[Text]"/>
      <dgm:spPr/>
      <dgm:t>
        <a:bodyPr/>
        <a:lstStyle/>
        <a:p>
          <a:endParaRPr lang="cs-CZ"/>
        </a:p>
      </dgm:t>
    </dgm:pt>
    <dgm:pt modelId="{F390541B-29B6-4396-8427-61D0D44C69F9}" type="parTrans" cxnId="{2561E00C-8271-4F3D-9E2C-323998CF3D34}">
      <dgm:prSet/>
      <dgm:spPr/>
      <dgm:t>
        <a:bodyPr/>
        <a:lstStyle/>
        <a:p>
          <a:endParaRPr lang="cs-CZ" sz="1100"/>
        </a:p>
      </dgm:t>
    </dgm:pt>
    <dgm:pt modelId="{00DE6365-18A0-42F4-97C7-8BB3A5E05148}" type="sibTrans" cxnId="{2561E00C-8271-4F3D-9E2C-323998CF3D34}">
      <dgm:prSet/>
      <dgm:spPr/>
      <dgm:t>
        <a:bodyPr/>
        <a:lstStyle/>
        <a:p>
          <a:endParaRPr lang="cs-CZ" sz="1100"/>
        </a:p>
      </dgm:t>
    </dgm:pt>
    <dgm:pt modelId="{38837AA4-99F3-465C-9086-5F24C3E981AD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Ministerstvo zdravotnictví</a:t>
          </a:r>
        </a:p>
      </dgm:t>
    </dgm:pt>
    <dgm:pt modelId="{6B62BBB9-DACD-4C29-A7AE-070014FA2B85}" type="parTrans" cxnId="{D8D2AEDF-0916-4B0C-B34C-C748AE7AA0F9}">
      <dgm:prSet/>
      <dgm:spPr/>
      <dgm:t>
        <a:bodyPr/>
        <a:lstStyle/>
        <a:p>
          <a:endParaRPr lang="cs-CZ" sz="1100"/>
        </a:p>
      </dgm:t>
    </dgm:pt>
    <dgm:pt modelId="{42A0AC32-5584-40ED-8632-B13013D77D04}" type="sibTrans" cxnId="{D8D2AEDF-0916-4B0C-B34C-C748AE7AA0F9}">
      <dgm:prSet/>
      <dgm:spPr/>
      <dgm:t>
        <a:bodyPr/>
        <a:lstStyle/>
        <a:p>
          <a:endParaRPr lang="cs-CZ" sz="1100"/>
        </a:p>
      </dgm:t>
    </dgm:pt>
    <dgm:pt modelId="{B1DD9FED-7248-478C-9D65-4DE36C1CA71F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ČLS JEP</a:t>
          </a:r>
        </a:p>
      </dgm:t>
    </dgm:pt>
    <dgm:pt modelId="{894BA18B-55D1-4A7B-A181-734A6C6D3BD8}" type="parTrans" cxnId="{6247E0AF-45AB-4FE2-987C-C5661FB9A226}">
      <dgm:prSet/>
      <dgm:spPr/>
      <dgm:t>
        <a:bodyPr/>
        <a:lstStyle/>
        <a:p>
          <a:endParaRPr lang="cs-CZ" sz="1100"/>
        </a:p>
      </dgm:t>
    </dgm:pt>
    <dgm:pt modelId="{6340F79D-880F-471A-8FA3-41300C1B379D}" type="sibTrans" cxnId="{6247E0AF-45AB-4FE2-987C-C5661FB9A226}">
      <dgm:prSet/>
      <dgm:spPr/>
      <dgm:t>
        <a:bodyPr/>
        <a:lstStyle/>
        <a:p>
          <a:endParaRPr lang="cs-CZ" sz="1100"/>
        </a:p>
      </dgm:t>
    </dgm:pt>
    <dgm:pt modelId="{F6C2DB9C-CC75-40E7-B3EA-B8F229893B37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Organizace osob se zdravotním postižením</a:t>
          </a:r>
        </a:p>
      </dgm:t>
    </dgm:pt>
    <dgm:pt modelId="{E05CA1DD-8683-4ADA-81BA-795F4F24D713}" type="parTrans" cxnId="{1D147C72-27D2-438C-88BC-3298A068B95C}">
      <dgm:prSet/>
      <dgm:spPr/>
      <dgm:t>
        <a:bodyPr/>
        <a:lstStyle/>
        <a:p>
          <a:endParaRPr lang="cs-CZ" sz="1100"/>
        </a:p>
      </dgm:t>
    </dgm:pt>
    <dgm:pt modelId="{BF79EF60-424A-46F6-AE1B-CECC6D510D7F}" type="sibTrans" cxnId="{1D147C72-27D2-438C-88BC-3298A068B95C}">
      <dgm:prSet/>
      <dgm:spPr/>
      <dgm:t>
        <a:bodyPr/>
        <a:lstStyle/>
        <a:p>
          <a:endParaRPr lang="cs-CZ" sz="1100"/>
        </a:p>
      </dgm:t>
    </dgm:pt>
    <dgm:pt modelId="{D75BEF56-EFD4-49EF-9523-2A49909760D6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Výzkumný ústav práce a sociálních věcí, v.v.i</a:t>
          </a:r>
        </a:p>
      </dgm:t>
    </dgm:pt>
    <dgm:pt modelId="{95BA3D31-9124-454F-96FF-AF2003894A2D}" type="parTrans" cxnId="{5CB2862B-8EB1-4C2A-9AD6-01FD528762D3}">
      <dgm:prSet/>
      <dgm:spPr/>
      <dgm:t>
        <a:bodyPr/>
        <a:lstStyle/>
        <a:p>
          <a:endParaRPr lang="cs-CZ" sz="1100"/>
        </a:p>
      </dgm:t>
    </dgm:pt>
    <dgm:pt modelId="{F39BE088-5F14-46F2-B194-87D498663641}" type="sibTrans" cxnId="{5CB2862B-8EB1-4C2A-9AD6-01FD528762D3}">
      <dgm:prSet/>
      <dgm:spPr/>
      <dgm:t>
        <a:bodyPr/>
        <a:lstStyle/>
        <a:p>
          <a:endParaRPr lang="cs-CZ" sz="1100"/>
        </a:p>
      </dgm:t>
    </dgm:pt>
    <dgm:pt modelId="{D635D226-DFDB-43C1-AEE7-9F185C6AEF92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Veřejný ochránce práv</a:t>
          </a:r>
        </a:p>
      </dgm:t>
    </dgm:pt>
    <dgm:pt modelId="{CC9B2D24-88DF-4EDE-9DAB-633E33F29F47}" type="parTrans" cxnId="{2B1BF14F-E43B-4A82-9FCA-F082628B532B}">
      <dgm:prSet/>
      <dgm:spPr/>
      <dgm:t>
        <a:bodyPr/>
        <a:lstStyle/>
        <a:p>
          <a:endParaRPr lang="cs-CZ" sz="1100"/>
        </a:p>
      </dgm:t>
    </dgm:pt>
    <dgm:pt modelId="{162210D5-173F-4E00-9C70-54BCB7467642}" type="sibTrans" cxnId="{2B1BF14F-E43B-4A82-9FCA-F082628B532B}">
      <dgm:prSet/>
      <dgm:spPr/>
      <dgm:t>
        <a:bodyPr/>
        <a:lstStyle/>
        <a:p>
          <a:endParaRPr lang="cs-CZ" sz="1100"/>
        </a:p>
      </dgm:t>
    </dgm:pt>
    <dgm:pt modelId="{828FA08A-9E5E-41B8-A467-A1B95BE7EB57}">
      <dgm:prSet phldrT="[Text]"/>
      <dgm:spPr/>
      <dgm:t>
        <a:bodyPr/>
        <a:lstStyle/>
        <a:p>
          <a:endParaRPr lang="cs-CZ" sz="10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E015EE1-E4FC-414F-A455-FBF633DC4FC9}" type="parTrans" cxnId="{994C5B88-0A80-49C8-B09F-CF1678D5EB72}">
      <dgm:prSet/>
      <dgm:spPr/>
      <dgm:t>
        <a:bodyPr/>
        <a:lstStyle/>
        <a:p>
          <a:endParaRPr lang="cs-CZ" sz="1100"/>
        </a:p>
      </dgm:t>
    </dgm:pt>
    <dgm:pt modelId="{18915F20-EDC3-4757-BA39-712748A54635}" type="sibTrans" cxnId="{994C5B88-0A80-49C8-B09F-CF1678D5EB72}">
      <dgm:prSet/>
      <dgm:spPr/>
      <dgm:t>
        <a:bodyPr/>
        <a:lstStyle/>
        <a:p>
          <a:endParaRPr lang="cs-CZ" sz="1100"/>
        </a:p>
      </dgm:t>
    </dgm:pt>
    <dgm:pt modelId="{4E7F68F3-C66C-404A-BD1A-93D638C8BB09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Další subjekty včetně EUMASS</a:t>
          </a:r>
        </a:p>
      </dgm:t>
    </dgm:pt>
    <dgm:pt modelId="{FA2BA337-A177-43A5-832F-56C36EFED587}" type="parTrans" cxnId="{42142F24-B3A9-45F8-9603-66F68CE8D18F}">
      <dgm:prSet/>
      <dgm:spPr/>
      <dgm:t>
        <a:bodyPr/>
        <a:lstStyle/>
        <a:p>
          <a:endParaRPr lang="cs-CZ" sz="1100"/>
        </a:p>
      </dgm:t>
    </dgm:pt>
    <dgm:pt modelId="{AE353CE3-3997-40EE-85AF-A28A0CE1555A}" type="sibTrans" cxnId="{42142F24-B3A9-45F8-9603-66F68CE8D18F}">
      <dgm:prSet/>
      <dgm:spPr/>
      <dgm:t>
        <a:bodyPr/>
        <a:lstStyle/>
        <a:p>
          <a:endParaRPr lang="cs-CZ" sz="1100"/>
        </a:p>
      </dgm:t>
    </dgm:pt>
    <dgm:pt modelId="{D9E6AB0B-F6B9-4FDC-A2EF-340ABBFDB506}">
      <dgm:prSet phldrT="[Text]" custT="1"/>
      <dgm:spPr>
        <a:solidFill>
          <a:schemeClr val="accent6">
            <a:alpha val="50000"/>
          </a:schemeClr>
        </a:solidFill>
      </dgm:spPr>
      <dgm:t>
        <a:bodyPr/>
        <a:lstStyle/>
        <a:p>
          <a:r>
            <a:rPr lang="cs-CZ" sz="1000">
              <a:latin typeface="Arial" panose="020B0604020202020204" pitchFamily="34" charset="0"/>
              <a:cs typeface="Arial" panose="020B0604020202020204" pitchFamily="34" charset="0"/>
            </a:rPr>
            <a:t>Státní ústav pro kontrolu léčiv</a:t>
          </a:r>
        </a:p>
      </dgm:t>
    </dgm:pt>
    <dgm:pt modelId="{02D3277B-B32A-4E9C-9F7A-73B5140CA9F3}" type="parTrans" cxnId="{7AE9AAC4-50B0-4ACC-A17B-65E8B53A2AB0}">
      <dgm:prSet/>
      <dgm:spPr/>
      <dgm:t>
        <a:bodyPr/>
        <a:lstStyle/>
        <a:p>
          <a:endParaRPr lang="cs-CZ"/>
        </a:p>
      </dgm:t>
    </dgm:pt>
    <dgm:pt modelId="{C41696A6-8034-428C-B500-B94324A0B9C5}" type="sibTrans" cxnId="{7AE9AAC4-50B0-4ACC-A17B-65E8B53A2AB0}">
      <dgm:prSet/>
      <dgm:spPr/>
      <dgm:t>
        <a:bodyPr/>
        <a:lstStyle/>
        <a:p>
          <a:endParaRPr lang="cs-CZ"/>
        </a:p>
      </dgm:t>
    </dgm:pt>
    <dgm:pt modelId="{87064C2A-5CE5-49C0-844C-4B791667ACE1}" type="pres">
      <dgm:prSet presAssocID="{042D44F2-AACA-4584-944B-4A1563869B22}" presName="composite" presStyleCnt="0">
        <dgm:presLayoutVars>
          <dgm:chMax val="1"/>
          <dgm:dir/>
          <dgm:resizeHandles val="exact"/>
        </dgm:presLayoutVars>
      </dgm:prSet>
      <dgm:spPr/>
    </dgm:pt>
    <dgm:pt modelId="{D0C7EEE5-80E7-4F51-8599-56D77A4B0721}" type="pres">
      <dgm:prSet presAssocID="{042D44F2-AACA-4584-944B-4A1563869B22}" presName="radial" presStyleCnt="0">
        <dgm:presLayoutVars>
          <dgm:animLvl val="ctr"/>
        </dgm:presLayoutVars>
      </dgm:prSet>
      <dgm:spPr/>
    </dgm:pt>
    <dgm:pt modelId="{583B0636-0B27-48B1-94D0-2B816302AF13}" type="pres">
      <dgm:prSet presAssocID="{48A9CA98-47DD-47DF-BCDF-A5BE391CC702}" presName="centerShape" presStyleLbl="vennNode1" presStyleIdx="0" presStyleCnt="12" custScaleX="111421" custScaleY="108262" custLinFactNeighborX="430" custLinFactNeighborY="645"/>
      <dgm:spPr/>
    </dgm:pt>
    <dgm:pt modelId="{412CE905-AAB7-40EF-81B1-A0F74BA8040C}" type="pres">
      <dgm:prSet presAssocID="{C28535B5-2B6B-4F79-AB44-5F0D3BE53AB7}" presName="node" presStyleLbl="vennNode1" presStyleIdx="1" presStyleCnt="12">
        <dgm:presLayoutVars>
          <dgm:bulletEnabled val="1"/>
        </dgm:presLayoutVars>
      </dgm:prSet>
      <dgm:spPr/>
    </dgm:pt>
    <dgm:pt modelId="{7D3FBE71-1029-4E91-94DD-114B7D864F94}" type="pres">
      <dgm:prSet presAssocID="{11BD135C-19C5-476E-A1D1-D0608D8BE978}" presName="node" presStyleLbl="vennNode1" presStyleIdx="2" presStyleCnt="12">
        <dgm:presLayoutVars>
          <dgm:bulletEnabled val="1"/>
        </dgm:presLayoutVars>
      </dgm:prSet>
      <dgm:spPr/>
    </dgm:pt>
    <dgm:pt modelId="{36E6F074-FEDF-4D87-939A-6C47B9768F51}" type="pres">
      <dgm:prSet presAssocID="{7D64A310-D8E9-4C1C-AFCF-9A863B16DF1C}" presName="node" presStyleLbl="vennNode1" presStyleIdx="3" presStyleCnt="12">
        <dgm:presLayoutVars>
          <dgm:bulletEnabled val="1"/>
        </dgm:presLayoutVars>
      </dgm:prSet>
      <dgm:spPr/>
    </dgm:pt>
    <dgm:pt modelId="{E23197F3-D09B-40BA-9DF6-8157042E3AE8}" type="pres">
      <dgm:prSet presAssocID="{4DA525C8-00DC-49C9-A6CB-5B26A04625B3}" presName="node" presStyleLbl="vennNode1" presStyleIdx="4" presStyleCnt="12">
        <dgm:presLayoutVars>
          <dgm:bulletEnabled val="1"/>
        </dgm:presLayoutVars>
      </dgm:prSet>
      <dgm:spPr/>
    </dgm:pt>
    <dgm:pt modelId="{EF67B0ED-BB88-488A-BF12-92E14CC5588F}" type="pres">
      <dgm:prSet presAssocID="{38837AA4-99F3-465C-9086-5F24C3E981AD}" presName="node" presStyleLbl="vennNode1" presStyleIdx="5" presStyleCnt="12">
        <dgm:presLayoutVars>
          <dgm:bulletEnabled val="1"/>
        </dgm:presLayoutVars>
      </dgm:prSet>
      <dgm:spPr/>
    </dgm:pt>
    <dgm:pt modelId="{A18A52AE-2D57-47D7-A149-D2F6447D91B9}" type="pres">
      <dgm:prSet presAssocID="{B1DD9FED-7248-478C-9D65-4DE36C1CA71F}" presName="node" presStyleLbl="vennNode1" presStyleIdx="6" presStyleCnt="12">
        <dgm:presLayoutVars>
          <dgm:bulletEnabled val="1"/>
        </dgm:presLayoutVars>
      </dgm:prSet>
      <dgm:spPr/>
    </dgm:pt>
    <dgm:pt modelId="{9F1A82F4-69B8-48BD-BDBC-C4533E2C7551}" type="pres">
      <dgm:prSet presAssocID="{F6C2DB9C-CC75-40E7-B3EA-B8F229893B37}" presName="node" presStyleLbl="vennNode1" presStyleIdx="7" presStyleCnt="12">
        <dgm:presLayoutVars>
          <dgm:bulletEnabled val="1"/>
        </dgm:presLayoutVars>
      </dgm:prSet>
      <dgm:spPr/>
    </dgm:pt>
    <dgm:pt modelId="{AC6F7140-17AE-44E6-854C-61C2FBBAF8B6}" type="pres">
      <dgm:prSet presAssocID="{D75BEF56-EFD4-49EF-9523-2A49909760D6}" presName="node" presStyleLbl="vennNode1" presStyleIdx="8" presStyleCnt="12">
        <dgm:presLayoutVars>
          <dgm:bulletEnabled val="1"/>
        </dgm:presLayoutVars>
      </dgm:prSet>
      <dgm:spPr/>
    </dgm:pt>
    <dgm:pt modelId="{961B99A1-36CF-48C9-9DFC-FE90FFB110A4}" type="pres">
      <dgm:prSet presAssocID="{D635D226-DFDB-43C1-AEE7-9F185C6AEF92}" presName="node" presStyleLbl="vennNode1" presStyleIdx="9" presStyleCnt="12">
        <dgm:presLayoutVars>
          <dgm:bulletEnabled val="1"/>
        </dgm:presLayoutVars>
      </dgm:prSet>
      <dgm:spPr/>
    </dgm:pt>
    <dgm:pt modelId="{B6DDC8C8-4530-4A8F-87A7-00F052FBD3B2}" type="pres">
      <dgm:prSet presAssocID="{D9E6AB0B-F6B9-4FDC-A2EF-340ABBFDB506}" presName="node" presStyleLbl="vennNode1" presStyleIdx="10" presStyleCnt="12">
        <dgm:presLayoutVars>
          <dgm:bulletEnabled val="1"/>
        </dgm:presLayoutVars>
      </dgm:prSet>
      <dgm:spPr/>
    </dgm:pt>
    <dgm:pt modelId="{FEAE2692-AEB9-4A49-BE0B-AB2CB829CF81}" type="pres">
      <dgm:prSet presAssocID="{4E7F68F3-C66C-404A-BD1A-93D638C8BB09}" presName="node" presStyleLbl="vennNode1" presStyleIdx="11" presStyleCnt="12">
        <dgm:presLayoutVars>
          <dgm:bulletEnabled val="1"/>
        </dgm:presLayoutVars>
      </dgm:prSet>
      <dgm:spPr/>
    </dgm:pt>
  </dgm:ptLst>
  <dgm:cxnLst>
    <dgm:cxn modelId="{2561E00C-8271-4F3D-9E2C-323998CF3D34}" srcId="{042D44F2-AACA-4584-944B-4A1563869B22}" destId="{A567724A-38E3-4E80-B997-6007F49BDE1F}" srcOrd="2" destOrd="0" parTransId="{F390541B-29B6-4396-8427-61D0D44C69F9}" sibTransId="{00DE6365-18A0-42F4-97C7-8BB3A5E05148}"/>
    <dgm:cxn modelId="{385BD723-A9D9-42CA-8341-39F90902A398}" type="presOf" srcId="{042D44F2-AACA-4584-944B-4A1563869B22}" destId="{87064C2A-5CE5-49C0-844C-4B791667ACE1}" srcOrd="0" destOrd="0" presId="urn:microsoft.com/office/officeart/2005/8/layout/radial3"/>
    <dgm:cxn modelId="{42142F24-B3A9-45F8-9603-66F68CE8D18F}" srcId="{48A9CA98-47DD-47DF-BCDF-A5BE391CC702}" destId="{4E7F68F3-C66C-404A-BD1A-93D638C8BB09}" srcOrd="10" destOrd="0" parTransId="{FA2BA337-A177-43A5-832F-56C36EFED587}" sibTransId="{AE353CE3-3997-40EE-85AF-A28A0CE1555A}"/>
    <dgm:cxn modelId="{5CB2862B-8EB1-4C2A-9AD6-01FD528762D3}" srcId="{48A9CA98-47DD-47DF-BCDF-A5BE391CC702}" destId="{D75BEF56-EFD4-49EF-9523-2A49909760D6}" srcOrd="7" destOrd="0" parTransId="{95BA3D31-9124-454F-96FF-AF2003894A2D}" sibTransId="{F39BE088-5F14-46F2-B194-87D498663641}"/>
    <dgm:cxn modelId="{831BF330-BC93-4695-92BB-061AC0294AED}" type="presOf" srcId="{D75BEF56-EFD4-49EF-9523-2A49909760D6}" destId="{AC6F7140-17AE-44E6-854C-61C2FBBAF8B6}" srcOrd="0" destOrd="0" presId="urn:microsoft.com/office/officeart/2005/8/layout/radial3"/>
    <dgm:cxn modelId="{A731C734-D2A4-45B8-BE93-2AA0F5109C5B}" type="presOf" srcId="{F6C2DB9C-CC75-40E7-B3EA-B8F229893B37}" destId="{9F1A82F4-69B8-48BD-BDBC-C4533E2C7551}" srcOrd="0" destOrd="0" presId="urn:microsoft.com/office/officeart/2005/8/layout/radial3"/>
    <dgm:cxn modelId="{90F34F5D-AEEB-46BA-B42C-0B1BACB9E4E2}" type="presOf" srcId="{4E7F68F3-C66C-404A-BD1A-93D638C8BB09}" destId="{FEAE2692-AEB9-4A49-BE0B-AB2CB829CF81}" srcOrd="0" destOrd="0" presId="urn:microsoft.com/office/officeart/2005/8/layout/radial3"/>
    <dgm:cxn modelId="{2B1BF14F-E43B-4A82-9FCA-F082628B532B}" srcId="{48A9CA98-47DD-47DF-BCDF-A5BE391CC702}" destId="{D635D226-DFDB-43C1-AEE7-9F185C6AEF92}" srcOrd="8" destOrd="0" parTransId="{CC9B2D24-88DF-4EDE-9DAB-633E33F29F47}" sibTransId="{162210D5-173F-4E00-9C70-54BCB7467642}"/>
    <dgm:cxn modelId="{1D147C72-27D2-438C-88BC-3298A068B95C}" srcId="{48A9CA98-47DD-47DF-BCDF-A5BE391CC702}" destId="{F6C2DB9C-CC75-40E7-B3EA-B8F229893B37}" srcOrd="6" destOrd="0" parTransId="{E05CA1DD-8683-4ADA-81BA-795F4F24D713}" sibTransId="{BF79EF60-424A-46F6-AE1B-CECC6D510D7F}"/>
    <dgm:cxn modelId="{4578197A-64E0-4B32-82AA-619CCD9E80A1}" srcId="{48A9CA98-47DD-47DF-BCDF-A5BE391CC702}" destId="{4DA525C8-00DC-49C9-A6CB-5B26A04625B3}" srcOrd="3" destOrd="0" parTransId="{C9ED7BAB-D4FA-4E5D-96C6-3AC838119BB8}" sibTransId="{0C5ADADA-32E0-4B42-97E0-761EE625E128}"/>
    <dgm:cxn modelId="{B1276A85-3F73-4005-BF7A-7CE408E6FA4C}" type="presOf" srcId="{11BD135C-19C5-476E-A1D1-D0608D8BE978}" destId="{7D3FBE71-1029-4E91-94DD-114B7D864F94}" srcOrd="0" destOrd="0" presId="urn:microsoft.com/office/officeart/2005/8/layout/radial3"/>
    <dgm:cxn modelId="{994C5B88-0A80-49C8-B09F-CF1678D5EB72}" srcId="{042D44F2-AACA-4584-944B-4A1563869B22}" destId="{828FA08A-9E5E-41B8-A467-A1B95BE7EB57}" srcOrd="1" destOrd="0" parTransId="{7E015EE1-E4FC-414F-A455-FBF633DC4FC9}" sibTransId="{18915F20-EDC3-4757-BA39-712748A54635}"/>
    <dgm:cxn modelId="{4AC4A488-CB83-4A4E-A435-2E339D69CF2E}" type="presOf" srcId="{D9E6AB0B-F6B9-4FDC-A2EF-340ABBFDB506}" destId="{B6DDC8C8-4530-4A8F-87A7-00F052FBD3B2}" srcOrd="0" destOrd="0" presId="urn:microsoft.com/office/officeart/2005/8/layout/radial3"/>
    <dgm:cxn modelId="{0FB16D8C-F964-44D4-8354-5F2CD70142DA}" type="presOf" srcId="{C28535B5-2B6B-4F79-AB44-5F0D3BE53AB7}" destId="{412CE905-AAB7-40EF-81B1-A0F74BA8040C}" srcOrd="0" destOrd="0" presId="urn:microsoft.com/office/officeart/2005/8/layout/radial3"/>
    <dgm:cxn modelId="{3B204D8D-7891-4399-B737-E21412485998}" type="presOf" srcId="{4DA525C8-00DC-49C9-A6CB-5B26A04625B3}" destId="{E23197F3-D09B-40BA-9DF6-8157042E3AE8}" srcOrd="0" destOrd="0" presId="urn:microsoft.com/office/officeart/2005/8/layout/radial3"/>
    <dgm:cxn modelId="{6B30D49B-4F27-4132-8430-57AC6E8C6849}" type="presOf" srcId="{48A9CA98-47DD-47DF-BCDF-A5BE391CC702}" destId="{583B0636-0B27-48B1-94D0-2B816302AF13}" srcOrd="0" destOrd="0" presId="urn:microsoft.com/office/officeart/2005/8/layout/radial3"/>
    <dgm:cxn modelId="{5AD652A5-A77D-4704-8F9C-12AE6B9439A8}" srcId="{48A9CA98-47DD-47DF-BCDF-A5BE391CC702}" destId="{7D64A310-D8E9-4C1C-AFCF-9A863B16DF1C}" srcOrd="2" destOrd="0" parTransId="{D9E37024-DCF8-414A-BE40-FDEA9A171659}" sibTransId="{6AA888B3-2BC6-4B21-87BE-BC06394710A0}"/>
    <dgm:cxn modelId="{B6A91EA6-D071-4EC0-A5F4-7DEC6BD70CE1}" type="presOf" srcId="{B1DD9FED-7248-478C-9D65-4DE36C1CA71F}" destId="{A18A52AE-2D57-47D7-A149-D2F6447D91B9}" srcOrd="0" destOrd="0" presId="urn:microsoft.com/office/officeart/2005/8/layout/radial3"/>
    <dgm:cxn modelId="{766814AC-F8DB-44BE-A4B8-DCAD7E851B1E}" type="presOf" srcId="{7D64A310-D8E9-4C1C-AFCF-9A863B16DF1C}" destId="{36E6F074-FEDF-4D87-939A-6C47B9768F51}" srcOrd="0" destOrd="0" presId="urn:microsoft.com/office/officeart/2005/8/layout/radial3"/>
    <dgm:cxn modelId="{6247E0AF-45AB-4FE2-987C-C5661FB9A226}" srcId="{48A9CA98-47DD-47DF-BCDF-A5BE391CC702}" destId="{B1DD9FED-7248-478C-9D65-4DE36C1CA71F}" srcOrd="5" destOrd="0" parTransId="{894BA18B-55D1-4A7B-A181-734A6C6D3BD8}" sibTransId="{6340F79D-880F-471A-8FA3-41300C1B379D}"/>
    <dgm:cxn modelId="{7AE9AAC4-50B0-4ACC-A17B-65E8B53A2AB0}" srcId="{48A9CA98-47DD-47DF-BCDF-A5BE391CC702}" destId="{D9E6AB0B-F6B9-4FDC-A2EF-340ABBFDB506}" srcOrd="9" destOrd="0" parTransId="{02D3277B-B32A-4E9C-9F7A-73B5140CA9F3}" sibTransId="{C41696A6-8034-428C-B500-B94324A0B9C5}"/>
    <dgm:cxn modelId="{3116E2C4-2C80-4CD2-90A5-4B0C71F01829}" srcId="{48A9CA98-47DD-47DF-BCDF-A5BE391CC702}" destId="{C28535B5-2B6B-4F79-AB44-5F0D3BE53AB7}" srcOrd="0" destOrd="0" parTransId="{E76230BA-9BBB-4416-8A28-26FB8557E5B0}" sibTransId="{25579C92-CAB7-429E-9C7D-A274B1C99F05}"/>
    <dgm:cxn modelId="{3CCF83D1-6DF9-4283-B85A-4CB4952C218A}" type="presOf" srcId="{38837AA4-99F3-465C-9086-5F24C3E981AD}" destId="{EF67B0ED-BB88-488A-BF12-92E14CC5588F}" srcOrd="0" destOrd="0" presId="urn:microsoft.com/office/officeart/2005/8/layout/radial3"/>
    <dgm:cxn modelId="{39EECDDC-E6C7-4502-9501-897EA9E7304B}" type="presOf" srcId="{D635D226-DFDB-43C1-AEE7-9F185C6AEF92}" destId="{961B99A1-36CF-48C9-9DFC-FE90FFB110A4}" srcOrd="0" destOrd="0" presId="urn:microsoft.com/office/officeart/2005/8/layout/radial3"/>
    <dgm:cxn modelId="{D8D2AEDF-0916-4B0C-B34C-C748AE7AA0F9}" srcId="{48A9CA98-47DD-47DF-BCDF-A5BE391CC702}" destId="{38837AA4-99F3-465C-9086-5F24C3E981AD}" srcOrd="4" destOrd="0" parTransId="{6B62BBB9-DACD-4C29-A7AE-070014FA2B85}" sibTransId="{42A0AC32-5584-40ED-8632-B13013D77D04}"/>
    <dgm:cxn modelId="{BAADF3EB-2D03-428C-9F42-21E8442E2792}" srcId="{042D44F2-AACA-4584-944B-4A1563869B22}" destId="{48A9CA98-47DD-47DF-BCDF-A5BE391CC702}" srcOrd="0" destOrd="0" parTransId="{DB74988F-D594-47EF-923F-8319FEB897E6}" sibTransId="{2DF5BD72-6C19-4644-AA86-2386657ACDDA}"/>
    <dgm:cxn modelId="{B96E17F7-90CD-481E-80D9-337316A9F95B}" srcId="{48A9CA98-47DD-47DF-BCDF-A5BE391CC702}" destId="{11BD135C-19C5-476E-A1D1-D0608D8BE978}" srcOrd="1" destOrd="0" parTransId="{133CA39E-9758-4F52-AF6B-8873E3A0A4D1}" sibTransId="{121A3769-4E6D-418D-875C-32FADDCB159E}"/>
    <dgm:cxn modelId="{7A65923C-9759-4EA8-85C8-52CEAD88C066}" type="presParOf" srcId="{87064C2A-5CE5-49C0-844C-4B791667ACE1}" destId="{D0C7EEE5-80E7-4F51-8599-56D77A4B0721}" srcOrd="0" destOrd="0" presId="urn:microsoft.com/office/officeart/2005/8/layout/radial3"/>
    <dgm:cxn modelId="{597BA509-C7D0-4FE8-87B8-90A731901BE7}" type="presParOf" srcId="{D0C7EEE5-80E7-4F51-8599-56D77A4B0721}" destId="{583B0636-0B27-48B1-94D0-2B816302AF13}" srcOrd="0" destOrd="0" presId="urn:microsoft.com/office/officeart/2005/8/layout/radial3"/>
    <dgm:cxn modelId="{88B70143-845E-4A3F-872F-D8514C55D8D5}" type="presParOf" srcId="{D0C7EEE5-80E7-4F51-8599-56D77A4B0721}" destId="{412CE905-AAB7-40EF-81B1-A0F74BA8040C}" srcOrd="1" destOrd="0" presId="urn:microsoft.com/office/officeart/2005/8/layout/radial3"/>
    <dgm:cxn modelId="{85D27C8F-8454-456B-A30E-5B98C465B403}" type="presParOf" srcId="{D0C7EEE5-80E7-4F51-8599-56D77A4B0721}" destId="{7D3FBE71-1029-4E91-94DD-114B7D864F94}" srcOrd="2" destOrd="0" presId="urn:microsoft.com/office/officeart/2005/8/layout/radial3"/>
    <dgm:cxn modelId="{A45267D0-78F8-4703-81B7-DF9252B3C1DB}" type="presParOf" srcId="{D0C7EEE5-80E7-4F51-8599-56D77A4B0721}" destId="{36E6F074-FEDF-4D87-939A-6C47B9768F51}" srcOrd="3" destOrd="0" presId="urn:microsoft.com/office/officeart/2005/8/layout/radial3"/>
    <dgm:cxn modelId="{A869BE04-3B5C-4B1C-AD19-F7AC3C4670AD}" type="presParOf" srcId="{D0C7EEE5-80E7-4F51-8599-56D77A4B0721}" destId="{E23197F3-D09B-40BA-9DF6-8157042E3AE8}" srcOrd="4" destOrd="0" presId="urn:microsoft.com/office/officeart/2005/8/layout/radial3"/>
    <dgm:cxn modelId="{650E8BC8-ABEA-41D2-95EE-E9763C22D7D0}" type="presParOf" srcId="{D0C7EEE5-80E7-4F51-8599-56D77A4B0721}" destId="{EF67B0ED-BB88-488A-BF12-92E14CC5588F}" srcOrd="5" destOrd="0" presId="urn:microsoft.com/office/officeart/2005/8/layout/radial3"/>
    <dgm:cxn modelId="{D5C90CA7-5633-4C7D-98B5-60EC557E925E}" type="presParOf" srcId="{D0C7EEE5-80E7-4F51-8599-56D77A4B0721}" destId="{A18A52AE-2D57-47D7-A149-D2F6447D91B9}" srcOrd="6" destOrd="0" presId="urn:microsoft.com/office/officeart/2005/8/layout/radial3"/>
    <dgm:cxn modelId="{B80EC020-84E2-42F9-B6AF-455C7AC2D1CC}" type="presParOf" srcId="{D0C7EEE5-80E7-4F51-8599-56D77A4B0721}" destId="{9F1A82F4-69B8-48BD-BDBC-C4533E2C7551}" srcOrd="7" destOrd="0" presId="urn:microsoft.com/office/officeart/2005/8/layout/radial3"/>
    <dgm:cxn modelId="{DFCDAE05-CA70-48E8-A182-A11BB0913529}" type="presParOf" srcId="{D0C7EEE5-80E7-4F51-8599-56D77A4B0721}" destId="{AC6F7140-17AE-44E6-854C-61C2FBBAF8B6}" srcOrd="8" destOrd="0" presId="urn:microsoft.com/office/officeart/2005/8/layout/radial3"/>
    <dgm:cxn modelId="{74932408-C69B-45BE-85E8-C3C55F48C5B1}" type="presParOf" srcId="{D0C7EEE5-80E7-4F51-8599-56D77A4B0721}" destId="{961B99A1-36CF-48C9-9DFC-FE90FFB110A4}" srcOrd="9" destOrd="0" presId="urn:microsoft.com/office/officeart/2005/8/layout/radial3"/>
    <dgm:cxn modelId="{D2A657E4-CB72-4166-9F48-920D276755C8}" type="presParOf" srcId="{D0C7EEE5-80E7-4F51-8599-56D77A4B0721}" destId="{B6DDC8C8-4530-4A8F-87A7-00F052FBD3B2}" srcOrd="10" destOrd="0" presId="urn:microsoft.com/office/officeart/2005/8/layout/radial3"/>
    <dgm:cxn modelId="{2FE1059A-0898-4C75-B9F8-B62D0D3D0B67}" type="presParOf" srcId="{D0C7EEE5-80E7-4F51-8599-56D77A4B0721}" destId="{FEAE2692-AEB9-4A49-BE0B-AB2CB829CF81}" srcOrd="11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3B0636-0B27-48B1-94D0-2B816302AF13}">
      <dsp:nvSpPr>
        <dsp:cNvPr id="0" name=""/>
        <dsp:cNvSpPr/>
      </dsp:nvSpPr>
      <dsp:spPr>
        <a:xfrm>
          <a:off x="2546125" y="1104821"/>
          <a:ext cx="2825433" cy="2745326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>
              <a:latin typeface="Arial" panose="020B0604020202020204" pitchFamily="34" charset="0"/>
              <a:cs typeface="Arial" panose="020B0604020202020204" pitchFamily="34" charset="0"/>
            </a:rPr>
            <a:t>LPS</a:t>
          </a:r>
        </a:p>
      </dsp:txBody>
      <dsp:txXfrm>
        <a:off x="2959900" y="1506865"/>
        <a:ext cx="1997883" cy="1941238"/>
      </dsp:txXfrm>
    </dsp:sp>
    <dsp:sp modelId="{412CE905-AAB7-40EF-81B1-A0F74BA8040C}">
      <dsp:nvSpPr>
        <dsp:cNvPr id="0" name=""/>
        <dsp:cNvSpPr/>
      </dsp:nvSpPr>
      <dsp:spPr>
        <a:xfrm>
          <a:off x="3309395" y="18920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Zadavatelé posudku</a:t>
          </a:r>
        </a:p>
      </dsp:txBody>
      <dsp:txXfrm>
        <a:off x="3495076" y="204601"/>
        <a:ext cx="896546" cy="896546"/>
      </dsp:txXfrm>
    </dsp:sp>
    <dsp:sp modelId="{7D3FBE71-1029-4E91-94DD-114B7D864F94}">
      <dsp:nvSpPr>
        <dsp:cNvPr id="0" name=""/>
        <dsp:cNvSpPr/>
      </dsp:nvSpPr>
      <dsp:spPr>
        <a:xfrm>
          <a:off x="4283290" y="304882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Posuzované osoby</a:t>
          </a:r>
        </a:p>
      </dsp:txBody>
      <dsp:txXfrm>
        <a:off x="4468971" y="490563"/>
        <a:ext cx="896546" cy="896546"/>
      </dsp:txXfrm>
    </dsp:sp>
    <dsp:sp modelId="{36E6F074-FEDF-4D87-939A-6C47B9768F51}">
      <dsp:nvSpPr>
        <dsp:cNvPr id="0" name=""/>
        <dsp:cNvSpPr/>
      </dsp:nvSpPr>
      <dsp:spPr>
        <a:xfrm>
          <a:off x="4947980" y="1071975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Poskytovatelé zdravotních služeb</a:t>
          </a:r>
        </a:p>
      </dsp:txBody>
      <dsp:txXfrm>
        <a:off x="5133661" y="1257656"/>
        <a:ext cx="896546" cy="896546"/>
      </dsp:txXfrm>
    </dsp:sp>
    <dsp:sp modelId="{E23197F3-D09B-40BA-9DF6-8157042E3AE8}">
      <dsp:nvSpPr>
        <dsp:cNvPr id="0" name=""/>
        <dsp:cNvSpPr/>
      </dsp:nvSpPr>
      <dsp:spPr>
        <a:xfrm>
          <a:off x="5092431" y="2076654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Soudy</a:t>
          </a:r>
        </a:p>
      </dsp:txBody>
      <dsp:txXfrm>
        <a:off x="5278112" y="2262335"/>
        <a:ext cx="896546" cy="896546"/>
      </dsp:txXfrm>
    </dsp:sp>
    <dsp:sp modelId="{EF67B0ED-BB88-488A-BF12-92E14CC5588F}">
      <dsp:nvSpPr>
        <dsp:cNvPr id="0" name=""/>
        <dsp:cNvSpPr/>
      </dsp:nvSpPr>
      <dsp:spPr>
        <a:xfrm>
          <a:off x="4670781" y="2999939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Ministerstvo zdravotnictví</a:t>
          </a:r>
        </a:p>
      </dsp:txBody>
      <dsp:txXfrm>
        <a:off x="4856462" y="3185620"/>
        <a:ext cx="896546" cy="896546"/>
      </dsp:txXfrm>
    </dsp:sp>
    <dsp:sp modelId="{A18A52AE-2D57-47D7-A149-D2F6447D91B9}">
      <dsp:nvSpPr>
        <dsp:cNvPr id="0" name=""/>
        <dsp:cNvSpPr/>
      </dsp:nvSpPr>
      <dsp:spPr>
        <a:xfrm>
          <a:off x="3816900" y="3548695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ČLS JEP</a:t>
          </a:r>
        </a:p>
      </dsp:txBody>
      <dsp:txXfrm>
        <a:off x="4002581" y="3734376"/>
        <a:ext cx="896546" cy="896546"/>
      </dsp:txXfrm>
    </dsp:sp>
    <dsp:sp modelId="{9F1A82F4-69B8-48BD-BDBC-C4533E2C7551}">
      <dsp:nvSpPr>
        <dsp:cNvPr id="0" name=""/>
        <dsp:cNvSpPr/>
      </dsp:nvSpPr>
      <dsp:spPr>
        <a:xfrm>
          <a:off x="2801890" y="3548695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Organizace osob se zdravotním postižením</a:t>
          </a:r>
        </a:p>
      </dsp:txBody>
      <dsp:txXfrm>
        <a:off x="2987571" y="3734376"/>
        <a:ext cx="896546" cy="896546"/>
      </dsp:txXfrm>
    </dsp:sp>
    <dsp:sp modelId="{AC6F7140-17AE-44E6-854C-61C2FBBAF8B6}">
      <dsp:nvSpPr>
        <dsp:cNvPr id="0" name=""/>
        <dsp:cNvSpPr/>
      </dsp:nvSpPr>
      <dsp:spPr>
        <a:xfrm>
          <a:off x="1948009" y="2999939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Výzkumný ústav práce a sociálních věcí, v.v.i</a:t>
          </a:r>
        </a:p>
      </dsp:txBody>
      <dsp:txXfrm>
        <a:off x="2133690" y="3185620"/>
        <a:ext cx="896546" cy="896546"/>
      </dsp:txXfrm>
    </dsp:sp>
    <dsp:sp modelId="{961B99A1-36CF-48C9-9DFC-FE90FFB110A4}">
      <dsp:nvSpPr>
        <dsp:cNvPr id="0" name=""/>
        <dsp:cNvSpPr/>
      </dsp:nvSpPr>
      <dsp:spPr>
        <a:xfrm>
          <a:off x="1526359" y="2076654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Veřejný ochránce práv</a:t>
          </a:r>
        </a:p>
      </dsp:txBody>
      <dsp:txXfrm>
        <a:off x="1712040" y="2262335"/>
        <a:ext cx="896546" cy="896546"/>
      </dsp:txXfrm>
    </dsp:sp>
    <dsp:sp modelId="{B6DDC8C8-4530-4A8F-87A7-00F052FBD3B2}">
      <dsp:nvSpPr>
        <dsp:cNvPr id="0" name=""/>
        <dsp:cNvSpPr/>
      </dsp:nvSpPr>
      <dsp:spPr>
        <a:xfrm>
          <a:off x="1670810" y="1071975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Státní ústav pro kontrolu léčiv</a:t>
          </a:r>
        </a:p>
      </dsp:txBody>
      <dsp:txXfrm>
        <a:off x="1856491" y="1257656"/>
        <a:ext cx="896546" cy="896546"/>
      </dsp:txXfrm>
    </dsp:sp>
    <dsp:sp modelId="{FEAE2692-AEB9-4A49-BE0B-AB2CB829CF81}">
      <dsp:nvSpPr>
        <dsp:cNvPr id="0" name=""/>
        <dsp:cNvSpPr/>
      </dsp:nvSpPr>
      <dsp:spPr>
        <a:xfrm>
          <a:off x="2335500" y="304882"/>
          <a:ext cx="1267908" cy="1267908"/>
        </a:xfrm>
        <a:prstGeom prst="ellipse">
          <a:avLst/>
        </a:prstGeom>
        <a:solidFill>
          <a:schemeClr val="accent6">
            <a:alpha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000" kern="1200">
              <a:latin typeface="Arial" panose="020B0604020202020204" pitchFamily="34" charset="0"/>
              <a:cs typeface="Arial" panose="020B0604020202020204" pitchFamily="34" charset="0"/>
            </a:rPr>
            <a:t>Další subjekty včetně EUMASS</a:t>
          </a:r>
        </a:p>
      </dsp:txBody>
      <dsp:txXfrm>
        <a:off x="2521181" y="490563"/>
        <a:ext cx="896546" cy="8965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A5B0D11B-9892-4B9A-B895-29CEDB7C3542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6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2" y="9428586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6C63535-B084-4CDF-844D-816EFC17A1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763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r">
              <a:defRPr sz="1200"/>
            </a:lvl1pPr>
          </a:lstStyle>
          <a:p>
            <a:fld id="{2A412B28-9A26-4E95-A2E8-241599E107B3}" type="datetimeFigureOut">
              <a:rPr lang="cs-CZ" smtClean="0"/>
              <a:t>15.09.2023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8"/>
            <a:ext cx="5438140" cy="4466987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6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2" y="9428586"/>
            <a:ext cx="2945660" cy="496332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r">
              <a:defRPr sz="1200"/>
            </a:lvl1pPr>
          </a:lstStyle>
          <a:p>
            <a:fld id="{5D889228-6275-446E-B0E6-AC66B557DF5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4388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8374" indent="-28783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51344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11881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72419" indent="-230269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32957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93494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54032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14569" indent="-23026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4EA6E11-50AC-4EE0-ABF0-D70E4E7BAA78}" type="slidenum">
              <a:rPr lang="cs-CZ" altLang="cs-CZ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lang="cs-CZ" altLang="cs-CZ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271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95427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595287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65645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0393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3413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5891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3558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31740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0568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33435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6190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878799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323912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57381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13178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0655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596904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23213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57519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4263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1515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8178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D889228-6275-446E-B0E6-AC66B557DF5B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9797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69859-B76B-4426-BE10-26D4C94166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792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D5F549-380A-4EE7-ADCB-C02EA9E78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310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CBCD9-B312-43B4-973D-EF0A6714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906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33057-F68C-462B-BA9A-AE29505D0E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14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FA37F-F8BD-4072-AF33-BECF3826C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59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267D9-F116-4E77-A298-090B25E269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05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69519-EE81-4E9A-A89E-8C613074B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0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95CECF-4355-4AAD-8A1D-1EC4B738B7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02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33B31C-CCFA-44AB-8B36-3B10B7A0B4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436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B0A6A-5B73-4E2E-91CA-81DE44A21F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94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180CEE-79D0-4928-8656-E6C883C3D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26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D27CF45-C1EC-48B2-A195-5F2CB4E3D9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package" Target="../embeddings/Microsoft_Excel_Worksheet.xlsx"/><Relationship Id="rId4" Type="http://schemas.openxmlformats.org/officeDocument/2006/relationships/image" Target="../media/image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C:\BARA\MPSV-manualall\pptsablona\uvodst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2411760" y="1268087"/>
            <a:ext cx="6624736" cy="2237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0">
              <a:lnSpc>
                <a:spcPts val="2500"/>
              </a:lnSpc>
              <a:spcBef>
                <a:spcPts val="1700"/>
              </a:spcBef>
              <a:buNone/>
            </a:pPr>
            <a:endParaRPr lang="cs-CZ" altLang="cs-CZ" sz="2400" b="1" u="sng" dirty="0">
              <a:solidFill>
                <a:srgbClr val="000066"/>
              </a:solidFill>
              <a:latin typeface="Arial" panose="020B0604020202020204" pitchFamily="34" charset="0"/>
            </a:endParaRPr>
          </a:p>
          <a:p>
            <a:pPr lvl="0" algn="ctr">
              <a:lnSpc>
                <a:spcPts val="2500"/>
              </a:lnSpc>
              <a:spcBef>
                <a:spcPts val="1700"/>
              </a:spcBef>
              <a:buNone/>
            </a:pPr>
            <a:r>
              <a:rPr lang="cs-CZ" altLang="cs-CZ" sz="2400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Lékařské posudky ve zdravotnictví a sociálním zabezpečení </a:t>
            </a:r>
          </a:p>
          <a:p>
            <a:pPr lvl="0" algn="ctr">
              <a:lnSpc>
                <a:spcPts val="2500"/>
              </a:lnSpc>
              <a:spcBef>
                <a:spcPts val="1700"/>
              </a:spcBef>
              <a:spcAft>
                <a:spcPts val="600"/>
              </a:spcAft>
              <a:buNone/>
            </a:pPr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Kulatý stůl pořádaný Mgr. Janou Pastuchovou</a:t>
            </a:r>
          </a:p>
          <a:p>
            <a:pPr lvl="0" algn="ctr">
              <a:lnSpc>
                <a:spcPts val="2500"/>
              </a:lnSpc>
              <a:spcBef>
                <a:spcPts val="400"/>
              </a:spcBef>
              <a:spcAft>
                <a:spcPts val="600"/>
              </a:spcAft>
              <a:buNone/>
            </a:pPr>
            <a:r>
              <a:rPr lang="cs-CZ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</a:rPr>
              <a:t>21. září 2023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048000" y="5013325"/>
            <a:ext cx="55626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buNone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Mgr. Michal Novák</a:t>
            </a:r>
          </a:p>
          <a:p>
            <a:pPr algn="ctr">
              <a:buNone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ředitel odboru odvolání a správních činností nepojistných dávek a LPS</a:t>
            </a:r>
          </a:p>
        </p:txBody>
      </p:sp>
    </p:spTree>
    <p:extLst>
      <p:ext uri="{BB962C8B-B14F-4D97-AF65-F5344CB8AC3E}">
        <p14:creationId xmlns:p14="http://schemas.microsoft.com/office/powerpoint/2010/main" val="1277805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576064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Aktuální stav agendy LPS ČSSZ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64704"/>
            <a:ext cx="7772400" cy="5483696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certifikovaný kurz ONZP</a:t>
            </a:r>
            <a:endParaRPr lang="cs-CZ" sz="2000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MZ udělilo ČSSZ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akreditaci kurzu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pro ONZP s platností </a:t>
            </a:r>
            <a:b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od 1. května 2023 do 30. dubna 2028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obsah kurzu: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legislativa, postupy pro vyhotovení úplného a přesvědčivého posudku, nejčastější orgánová postižení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aplikací lékařských zjištění a jejich zasazení do zákonného rámce na základě instrukcí MPSV a metodiky ČSSZ</a:t>
            </a:r>
          </a:p>
          <a:p>
            <a:pPr algn="just">
              <a:spcAft>
                <a:spcPts val="0"/>
              </a:spcAft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délka kurzu: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115 hodin (65 hodin teorie, 10 hodin praktické výuky, 40 hodin praxe na pracovišti LPS pod dohledem školitele)</a:t>
            </a:r>
          </a:p>
          <a:p>
            <a:pPr lvl="1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maximální počet míst: 60 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 úspěšném absolvování kurzu ONZP obdrží diplom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 uvedením získané odborné způsobilosti</a:t>
            </a:r>
            <a:endParaRPr lang="cs-CZ" sz="2000" b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běh kurzu: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od 11. září do 6. října 2023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2. běh kurzu: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plánován na listopad 2023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Aft>
                <a:spcPts val="0"/>
              </a:spcAft>
              <a:buFont typeface="Symbol" pitchFamily="2" charset="2"/>
              <a:buChar char=""/>
            </a:pPr>
            <a:endParaRPr lang="cs-CZ" sz="20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7198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Aktuální stav agendy LPS ČSSZ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vyhodnocení koncentrace posuzování zdravotního stavu</a:t>
            </a:r>
            <a:endParaRPr lang="cs-CZ" sz="2000" u="sng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OSSZ předává žádost o součinnost a výzvu k předložení podkladů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rovnou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 při sepisování žádosti o invalidní důchod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→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zkrátila se tím doba posuzování zdravotního stavu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a snížily se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náklady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 na poštovné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→ v případě, že by se podařilo zavést obdobný postup </a:t>
            </a:r>
            <a:b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i u nepojistných sociálních dávek, došlo by i zde ke zkrácení </a:t>
            </a:r>
            <a:b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procesu a úsporám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ctr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opatření ze zákona č. 423/2022 Sb. se osvědčila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077E49D-7696-3D81-9B65-C8B68CB38D10}"/>
              </a:ext>
            </a:extLst>
          </p:cNvPr>
          <p:cNvSpPr/>
          <p:nvPr/>
        </p:nvSpPr>
        <p:spPr>
          <a:xfrm>
            <a:off x="1511660" y="4941168"/>
            <a:ext cx="6120680" cy="648072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2440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Aktuální stav agendy LPS ČSSZ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616624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kontrolní lékařské prohlídky (KLP)</a:t>
            </a:r>
            <a:endParaRPr lang="cs-CZ" sz="1800" u="sng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díky důrazu na efektivní stanovování KLP a snižování nedůvodných KLP</a:t>
            </a:r>
            <a:r>
              <a:rPr lang="cs-CZ" sz="180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za 6 let pokles KLP u invalidity o 64 % 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</a:rPr>
              <a:t>současný stav je považován za vyhovující, další tlak </a:t>
            </a:r>
            <a:br>
              <a:rPr lang="cs-CZ" sz="2000" dirty="0">
                <a:latin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</a:rPr>
              <a:t>na snižování KLP není posudkově důvodný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u nepojistných sociálních dávek je u 80 % případů stanovena platnost posudku trvale (zejména senioři a chronicky nemocné osoby)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 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4AB79677-5196-792E-AB33-E3C99F521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9331596"/>
              </p:ext>
            </p:extLst>
          </p:nvPr>
        </p:nvGraphicFramePr>
        <p:xfrm>
          <a:off x="3321050" y="2607940"/>
          <a:ext cx="2501900" cy="1056903"/>
        </p:xfrm>
        <a:graphic>
          <a:graphicData uri="http://schemas.openxmlformats.org/drawingml/2006/table">
            <a:tbl>
              <a:tblPr/>
              <a:tblGrid>
                <a:gridCol w="1308100">
                  <a:extLst>
                    <a:ext uri="{9D8B030D-6E8A-4147-A177-3AD203B41FA5}">
                      <a16:colId xmlns:a16="http://schemas.microsoft.com/office/drawing/2014/main" val="2229507403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4109835313"/>
                    </a:ext>
                  </a:extLst>
                </a:gridCol>
              </a:tblGrid>
              <a:tr h="533028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invalidita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KLP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1186319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2016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70 311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9686803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25 396</a:t>
                      </a:r>
                      <a:endParaRPr lang="cs-CZ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7273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9701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2.2 Aktuální stav agendy LPS MPSV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systemizace posudkových lékařů k 31. srpnu 2023</a:t>
            </a:r>
            <a:endParaRPr lang="cs-CZ" sz="18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34 SM, obsazeno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30,2</a:t>
            </a:r>
            <a:endParaRPr lang="cs-CZ" sz="1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průměrná doba posuzování zdravotního stavu </a:t>
            </a:r>
            <a:b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za leden–červen 2023</a:t>
            </a:r>
            <a:endParaRPr lang="cs-CZ" sz="18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lv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i="1" dirty="0">
                <a:latin typeface="Arial" panose="020B0604020202020204" pitchFamily="34" charset="0"/>
                <a:ea typeface="Calibri" panose="020F0502020204030204" pitchFamily="34" charset="0"/>
              </a:rPr>
              <a:t>		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	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zákonná lhůta 60/90 dnů</a:t>
            </a:r>
            <a:endParaRPr lang="cs-CZ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</a:rPr>
              <a:t>61 dnů</a:t>
            </a:r>
            <a:endParaRPr lang="cs-CZ" sz="1800" b="1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  <a:buFont typeface="Symbol" pitchFamily="2" charset="2"/>
              <a:buChar char=""/>
            </a:pPr>
            <a:endParaRPr lang="cs-CZ" sz="8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nápad agendy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                                                 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→ měsíční nápad agendy + 300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                                                          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počet nevyřízených žádostí k 30. červnu 2023</a:t>
            </a:r>
            <a:endParaRPr lang="cs-CZ" sz="1800" dirty="0">
              <a:solidFill>
                <a:srgbClr val="000099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0" algn="just">
              <a:lnSpc>
                <a:spcPct val="110000"/>
              </a:lnSpc>
              <a:spcAft>
                <a:spcPts val="0"/>
              </a:spcAft>
              <a:buFont typeface="Symbol" pitchFamily="2" charset="2"/>
              <a:buChar char=""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3 180, z toho po lhůtě 33 (překážky na straně posuzovaných)</a:t>
            </a: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0FF149ED-4465-4522-B1B6-343EE7BAB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810396"/>
              </p:ext>
            </p:extLst>
          </p:nvPr>
        </p:nvGraphicFramePr>
        <p:xfrm>
          <a:off x="755576" y="4149080"/>
          <a:ext cx="3937000" cy="936104"/>
        </p:xfrm>
        <a:graphic>
          <a:graphicData uri="http://schemas.openxmlformats.org/drawingml/2006/table">
            <a:tbl>
              <a:tblPr/>
              <a:tblGrid>
                <a:gridCol w="1512168">
                  <a:extLst>
                    <a:ext uri="{9D8B030D-6E8A-4147-A177-3AD203B41FA5}">
                      <a16:colId xmlns:a16="http://schemas.microsoft.com/office/drawing/2014/main" val="158657428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44498341"/>
                    </a:ext>
                  </a:extLst>
                </a:gridCol>
                <a:gridCol w="1272704">
                  <a:extLst>
                    <a:ext uri="{9D8B030D-6E8A-4147-A177-3AD203B41FA5}">
                      <a16:colId xmlns:a16="http://schemas.microsoft.com/office/drawing/2014/main" val="2875866106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nápad agendy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došlé žádosti celkem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průměr na měsíc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616962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leden - červen 2022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7 385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1 231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213695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Leden - červen 2023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9 041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1 507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7401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2456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0813" y="0"/>
            <a:ext cx="7772400" cy="1143000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Aktuální stav agendy </a:t>
            </a:r>
            <a:b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údaje LPS</a:t>
            </a:r>
          </a:p>
        </p:txBody>
      </p:sp>
      <p:sp>
        <p:nvSpPr>
          <p:cNvPr id="10" name="Zástupný obsah 9">
            <a:extLst>
              <a:ext uri="{FF2B5EF4-FFF2-40B4-BE49-F238E27FC236}">
                <a16:creationId xmlns:a16="http://schemas.microsoft.com/office/drawing/2014/main" id="{1D56AA64-A784-EBE7-753D-91CCCE0A8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813" y="989022"/>
            <a:ext cx="7772400" cy="4114800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endParaRPr lang="cs-CZ" sz="2000" dirty="0">
              <a:latin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</a:rPr>
              <a:t>tabulka zobrazuje počet vyřízených žádostí o posudek za rok 2022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33A6E952-71F0-B965-8E2E-54F9B9757B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9592" y="2299658"/>
            <a:ext cx="7705725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75192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6" y="34235"/>
            <a:ext cx="7772400" cy="1143000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Aktuální stav agendy </a:t>
            </a:r>
            <a:b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údaje LPS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DA8DF5BB-F5F3-B508-1E4F-D3246B7505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652" y="1107220"/>
            <a:ext cx="7772400" cy="4114800"/>
          </a:xfrm>
        </p:spPr>
        <p:txBody>
          <a:bodyPr/>
          <a:lstStyle/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</a:rPr>
              <a:t>tabulka zobrazuje vývoj počtu systemizovaných a obsazených míst posudkových lékařů → </a:t>
            </a:r>
            <a:r>
              <a:rPr lang="cs-CZ" sz="2000" b="1" dirty="0">
                <a:latin typeface="Arial" panose="020B0604020202020204" pitchFamily="34" charset="0"/>
              </a:rPr>
              <a:t>klesá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C6806968-D84A-0C91-338C-80F6BD428B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1931" y="1945006"/>
            <a:ext cx="8036818" cy="1305753"/>
          </a:xfrm>
          <a:prstGeom prst="rect">
            <a:avLst/>
          </a:prstGeom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EB243260-64E0-1286-3177-7E5941E67AC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3478099"/>
              </p:ext>
            </p:extLst>
          </p:nvPr>
        </p:nvGraphicFramePr>
        <p:xfrm>
          <a:off x="887068" y="3959532"/>
          <a:ext cx="7772400" cy="2281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6457972" imgH="1895354" progId="Excel.Sheet.12">
                  <p:embed/>
                </p:oleObj>
              </mc:Choice>
              <mc:Fallback>
                <p:oleObj name="Worksheet" r:id="rId5" imgW="6457972" imgH="1895354" progId="Excel.Sheet.12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4469B255-1296-2AAC-8B73-D71B3B0E56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7068" y="3959532"/>
                        <a:ext cx="7772400" cy="2281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ovéPole 8">
            <a:extLst>
              <a:ext uri="{FF2B5EF4-FFF2-40B4-BE49-F238E27FC236}">
                <a16:creationId xmlns:a16="http://schemas.microsoft.com/office/drawing/2014/main" id="{5A015977-0E0D-D1C1-E871-556FBF4AD19C}"/>
              </a:ext>
            </a:extLst>
          </p:cNvPr>
          <p:cNvSpPr txBox="1"/>
          <p:nvPr/>
        </p:nvSpPr>
        <p:spPr>
          <a:xfrm>
            <a:off x="696652" y="3055083"/>
            <a:ext cx="8036818" cy="804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endParaRPr kumimoji="0" lang="cs-CZ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  <a:p>
            <a:pPr marL="342900" marR="0" lvl="0" indent="-342900" algn="just" defTabSz="914400" rtl="0" eaLnBrk="1" fontAlgn="base" latinLnBrk="0" hangingPunct="1">
              <a:lnSpc>
                <a:spcPct val="11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tabulka zobrazuje zatížení 1 SM posudkového lékaře →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stoupá</a:t>
            </a:r>
          </a:p>
        </p:txBody>
      </p:sp>
    </p:spTree>
    <p:extLst>
      <p:ext uri="{BB962C8B-B14F-4D97-AF65-F5344CB8AC3E}">
        <p14:creationId xmlns:p14="http://schemas.microsoft.com/office/powerpoint/2010/main" val="78723904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6" y="34235"/>
            <a:ext cx="7772400" cy="1143000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Aktuální stav agendy </a:t>
            </a:r>
            <a:b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údaje LPS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Zástupný obsah 9">
            <a:extLst>
              <a:ext uri="{FF2B5EF4-FFF2-40B4-BE49-F238E27FC236}">
                <a16:creationId xmlns:a16="http://schemas.microsoft.com/office/drawing/2014/main" id="{F9099B91-E82D-5746-21A1-26DE012F76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1680" y="1417821"/>
            <a:ext cx="6300011" cy="4655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4047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6" y="34235"/>
            <a:ext cx="7772400" cy="1143000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Aktuální stav agendy </a:t>
            </a:r>
            <a:b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údaje LPS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Zástupný obsah 6">
            <a:extLst>
              <a:ext uri="{FF2B5EF4-FFF2-40B4-BE49-F238E27FC236}">
                <a16:creationId xmlns:a16="http://schemas.microsoft.com/office/drawing/2014/main" id="{C14E7860-6523-B2B3-4962-45FE6C79DFA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691680" y="1412776"/>
            <a:ext cx="6247874" cy="4720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1039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096" y="34235"/>
            <a:ext cx="7772400" cy="1143000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2.3 Aktuální stav agendy </a:t>
            </a:r>
            <a:b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údaje LPS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Zástupný obsah 6">
            <a:extLst>
              <a:ext uri="{FF2B5EF4-FFF2-40B4-BE49-F238E27FC236}">
                <a16:creationId xmlns:a16="http://schemas.microsoft.com/office/drawing/2014/main" id="{1A4CED54-4D56-C7E3-7132-F270F56435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1547664" y="1553894"/>
            <a:ext cx="6557480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4034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 Aktuální stav agendy MPSV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022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Počty žalob</a:t>
            </a:r>
          </a:p>
          <a:p>
            <a:pPr marL="0" indent="0" algn="just">
              <a:buNone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Výrazně sestupný trend od roku 2017 z 358 žalob na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194 žalob </a:t>
            </a:r>
            <a:b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roce 2022, z toho 97 žalob u dávek podmíněných DNZS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cs-CZ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cs-CZ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→ lze sledovat významně sestupný trend u dávek podmíněných zdravotním stavem (94), tj.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&lt;1% z rozhodnutí odvolacího orgánu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A907E397-DF1E-B5FC-F94A-2CF92CB989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0034" y="2204864"/>
            <a:ext cx="7553599" cy="321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0057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648072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Obsah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pPr marL="457200" indent="-457200" algn="just">
              <a:buFontTx/>
              <a:buAutoNum type="arabicPeriod"/>
            </a:pPr>
            <a:endParaRPr lang="cs-CZ" sz="2000" b="1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9625" indent="-542925" algn="just">
              <a:buFontTx/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Změny v LPS v roce 2023</a:t>
            </a:r>
          </a:p>
          <a:p>
            <a:pPr marL="809625" indent="-542925" algn="just">
              <a:buFontTx/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Aktuální stav agendy</a:t>
            </a:r>
          </a:p>
          <a:p>
            <a:pPr marL="1209675" lvl="2" indent="-542925" algn="just"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LPS ČSSZ</a:t>
            </a:r>
          </a:p>
          <a:p>
            <a:pPr marL="1209675" lvl="2" indent="-542925" algn="just"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LPS MPSV</a:t>
            </a:r>
          </a:p>
          <a:p>
            <a:pPr marL="1209675" lvl="2" indent="-542925" algn="just"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Statistické údaje LPS</a:t>
            </a:r>
          </a:p>
          <a:p>
            <a:pPr marL="1209675" lvl="2" indent="-542925" algn="just">
              <a:buFontTx/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MPSV</a:t>
            </a:r>
          </a:p>
          <a:p>
            <a:pPr marL="809625" indent="-542925" algn="just"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Vznik územních správ sociálního zabezpečení (ÚSSZ)</a:t>
            </a:r>
          </a:p>
          <a:p>
            <a:pPr marL="809625" indent="-542925" algn="just"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 připravované změny</a:t>
            </a:r>
          </a:p>
          <a:p>
            <a:pPr marL="809625" indent="-542925" algn="just">
              <a:buAutoNum type="arabicPeriod"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MPSV v oblasti posuzování zdravotního stavu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977502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 Aktuální stav agendy MPSV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dirty="0">
                <a:solidFill>
                  <a:srgbClr val="022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Počty rozsudků KS/NSS 2022</a:t>
            </a:r>
          </a:p>
          <a:p>
            <a:pPr marL="0" indent="0" algn="just">
              <a:buNone/>
            </a:pPr>
            <a:endParaRPr lang="cs-CZ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cs-CZ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cs-CZ" sz="1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endParaRPr lang="cs-CZ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A1C495C7-7684-DDF7-EA3F-745E82140B6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7584" y="1401634"/>
            <a:ext cx="7766977" cy="5151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0234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 Aktuální stav agendy MPSV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>
                <a:solidFill>
                  <a:srgbClr val="022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akční plán pro duševní zdraví 2020 – 2030 (NAPDZ)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MPSV bylo implementačním materiálem NAPDZ na období 2020 – 2023 zavázáno k provedení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dvou analýz</a:t>
            </a:r>
          </a:p>
          <a:p>
            <a:pPr marL="0" indent="0" algn="ctr">
              <a:buNone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invalidita</a:t>
            </a:r>
          </a:p>
          <a:p>
            <a:pPr marL="0" indent="0" algn="just">
              <a:buNone/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OPATŘENÍ 2.1.2</a:t>
            </a:r>
            <a:r>
              <a:rPr lang="cs-CZ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Zpracovat analýzu k možnostem změny mechanismu posuzování invalidity a nastavení výše přiznaného invalidního důchodu tak, aby flexibilně reagoval na aktuální kompetence lidí s duševním onemocněním, rozvíjel potenciál </a:t>
            </a:r>
            <a:br>
              <a:rPr lang="cs-CZ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 zotavení a zohledňoval specifika duševních onemocnění.</a:t>
            </a:r>
          </a:p>
          <a:p>
            <a:pPr marL="0" indent="0" algn="ctr">
              <a:buNone/>
            </a:pPr>
            <a:endParaRPr lang="cs-CZ" sz="2000" b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příspěvek na péči</a:t>
            </a:r>
          </a:p>
          <a:p>
            <a:pPr marL="0" indent="0" algn="just">
              <a:buNone/>
            </a:pPr>
            <a:r>
              <a:rPr lang="cs-CZ" sz="2000" b="1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OPATŘENÍ 2.1.3</a:t>
            </a:r>
            <a:r>
              <a:rPr lang="cs-CZ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Revidovat kritéria pro hodnocení funkčních schopností a disability lidí s duševním onemocněním v rámci posuzování výše příspěvku na péči tak, aby reflektovala funkční postižení související s typem a tíží onemocnění. </a:t>
            </a:r>
            <a:br>
              <a:rPr lang="cs-CZ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i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Optimalizovat čekací dobu na přiznání příspěvku na péči.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115E22A0-C56C-2177-A61C-4BB1E28615A3}"/>
              </a:ext>
            </a:extLst>
          </p:cNvPr>
          <p:cNvSpPr/>
          <p:nvPr/>
        </p:nvSpPr>
        <p:spPr>
          <a:xfrm>
            <a:off x="720688" y="2403984"/>
            <a:ext cx="7702624" cy="1656184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E0BCD4A7-8BCF-1035-500A-337C5388941C}"/>
              </a:ext>
            </a:extLst>
          </p:cNvPr>
          <p:cNvSpPr/>
          <p:nvPr/>
        </p:nvSpPr>
        <p:spPr>
          <a:xfrm>
            <a:off x="745344" y="4655332"/>
            <a:ext cx="7702624" cy="1656184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1527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2.4 Aktuální stav agendy MPSV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None/>
            </a:pPr>
            <a:r>
              <a:rPr lang="cs-CZ" sz="2000" b="1" dirty="0">
                <a:solidFill>
                  <a:srgbClr val="02259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Národní akční plán pro duševní zdraví 2020 – 2030 (NAPDZ)</a:t>
            </a:r>
            <a:endParaRPr lang="cs-CZ" sz="2000" dirty="0">
              <a:solidFill>
                <a:srgbClr val="02259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analýzy měly být zpracovány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do konce roku 2022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náklad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600 000 Kč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 analýzu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MPSV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opakovaně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vyhlašovalo veřejné zakázky: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 2.1.2 (invalidita)</a:t>
            </a:r>
          </a:p>
          <a:p>
            <a:pPr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20. října 2021</a:t>
            </a:r>
          </a:p>
          <a:p>
            <a:pPr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18. listopadu 2021</a:t>
            </a:r>
          </a:p>
          <a:p>
            <a:pPr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 května 2022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opatření 2.1.3 (příspěvek na péči)</a:t>
            </a:r>
          </a:p>
          <a:p>
            <a:pPr lvl="2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15. července 2022</a:t>
            </a:r>
          </a:p>
          <a:p>
            <a:pPr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zpracovatele se nepodařilo najít z důvodu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náročnosti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rozsahu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práce ve vztahu k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finančnímu ohodnocení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MPSV požádalo MZ 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prodloužení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termínu do konce roku 2025 a možnost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navýšení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částky v NAPDZ na 1 200 000 Kč za analýzu</a:t>
            </a:r>
          </a:p>
          <a:p>
            <a:pPr marL="0" indent="0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 dne 14. září 2023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jednání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Národní rady pro duševní zdraví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 případě schválení MPSV opětovně vyhlásí veřejné zakázky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8358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401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Vznik územních správ sociálního zabezpečení (ÚSSZ)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184576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 zákona</a:t>
            </a:r>
          </a:p>
          <a:p>
            <a:pPr algn="just"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návrh zákona, kterým se mění zákon č. 582/1991 Sb., o organizaci a provádění sociálního zabezpečení, ve znění pozdějších předpisů, a další související zákony</a:t>
            </a:r>
          </a:p>
          <a:p>
            <a:pPr>
              <a:spcBef>
                <a:spcPts val="0"/>
              </a:spcBef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ST 475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od 15. června 2023</a:t>
            </a:r>
          </a:p>
          <a:p>
            <a:pPr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29. srpna 2023 prvé čtení</a:t>
            </a:r>
          </a:p>
          <a:p>
            <a:pPr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20. září 2023 VSP</a:t>
            </a:r>
          </a:p>
          <a:p>
            <a:pPr>
              <a:spcBef>
                <a:spcPts val="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návrh účinnosti od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1. ledna 2024</a:t>
            </a:r>
            <a:endParaRPr lang="cs-CZ" sz="20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lvl="0" indent="0" algn="just">
              <a:spcBef>
                <a:spcPts val="0"/>
              </a:spcBef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navrhovaná opatření 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tabLst>
                <a:tab pos="-511810" algn="l"/>
              </a:tabLst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transformace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77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OSSZ a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 regionálních pracovišť ČSSZ </a:t>
            </a:r>
            <a:b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</a:rPr>
              <a:t>do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</a:rPr>
              <a:t>5 územních správ sociálního zabezpečení (ÚSSZ)</a:t>
            </a:r>
          </a:p>
          <a:p>
            <a:pPr algn="just">
              <a:lnSpc>
                <a:spcPct val="107000"/>
              </a:lnSpc>
              <a:spcBef>
                <a:spcPts val="0"/>
              </a:spcBef>
              <a:tabLst>
                <a:tab pos="-511810" algn="l"/>
              </a:tabLst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ÚSSZ budou 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správními úřady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vnitřní organizační jednotky ČSSZ</a:t>
            </a:r>
            <a:endParaRPr lang="cs-CZ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0655" y="6391064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79207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401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Vznik územních správ sociálního zabezpečení (ÚSSZ)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184576"/>
          </a:xfrm>
        </p:spPr>
        <p:txBody>
          <a:bodyPr/>
          <a:lstStyle/>
          <a:p>
            <a:pPr lvl="0" algn="just">
              <a:spcBef>
                <a:spcPts val="0"/>
              </a:spcBef>
            </a:pPr>
            <a:endParaRPr lang="cs-CZ" sz="20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48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ÚSSZ budou zřizovat </a:t>
            </a:r>
            <a:r>
              <a:rPr lang="cs-CZ" sz="20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 každém okrese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kontaktní pracoviště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(označené jako OSSZ)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</a:p>
          <a:p>
            <a:pPr algn="just">
              <a:spcBef>
                <a:spcPts val="48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kontaktní pracoviště budou dle zákona zajišťovat plnění úkolů, </a:t>
            </a:r>
            <a:b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 nichž je potřebná 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osobní přítomnost 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(včetně úkolů LPS) </a:t>
            </a:r>
            <a:endParaRPr lang="cs-CZ" sz="20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lvl="0" algn="just">
              <a:spcBef>
                <a:spcPts val="480"/>
              </a:spcBef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zlepšení dostupnosti </a:t>
            </a: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→ doposud je místně příslušná OSSZ podle bydliště nebo sídla, zatímco podle navrhované úpravy bude místně příslušná ÚSSZ, včetně všech jejích pracovišť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0" algn="just">
              <a:spcBef>
                <a:spcPts val="480"/>
              </a:spcBef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transformace do 5 území </a:t>
            </a: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respektuje současné hranice</a:t>
            </a: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území využívaných regionálními pracovišti ČSSZ, na které jsou navázány pracovní postupy, účetnictví, ekonomická oblast </a:t>
            </a:r>
            <a:b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aplikační programové vybavení</a:t>
            </a: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60655" y="6391064"/>
            <a:ext cx="1905000" cy="457200"/>
          </a:xfrm>
        </p:spPr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2306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Vznik územních správ sociálního zabezpečení (ÚSSZ)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040560"/>
          </a:xfrm>
        </p:spPr>
        <p:txBody>
          <a:bodyPr/>
          <a:lstStyle/>
          <a:p>
            <a:pPr marL="0" indent="0" algn="just">
              <a:buNone/>
            </a:pPr>
            <a:endParaRPr lang="cs-CZ" sz="2000" b="1" u="sng" dirty="0">
              <a:solidFill>
                <a:srgbClr val="000099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0" indent="0" algn="just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n</a:t>
            </a:r>
            <a:r>
              <a:rPr lang="cs-CZ" sz="2000" b="1" u="sng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ávrh zákona reaguje na dlouhodobé problémy v metodickém a manažerském řízení vysokého počtu jednotlivých OSSZ</a:t>
            </a:r>
          </a:p>
          <a:p>
            <a:pPr marL="0" indent="0" algn="just">
              <a:buNone/>
            </a:pPr>
            <a:endParaRPr lang="cs-CZ" sz="2000" dirty="0">
              <a:solidFill>
                <a:srgbClr val="000099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složitá organizace a řízení jednotlivých OSSZ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problematické hledání úspor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neefektivní využívání personálních zdrojů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vysoká administrativní náročnost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snížená flexibilita v poskytování služeb klientům, včetně vyřizování agendy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omezení možnosti synergických efektů v provozu jednotlivých OSSZ</a:t>
            </a:r>
            <a:endParaRPr lang="cs-CZ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1680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Vznik územních správ sociálního zabezpečení (ÚSSZ)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184576"/>
          </a:xfrm>
        </p:spPr>
        <p:txBody>
          <a:bodyPr/>
          <a:lstStyle/>
          <a:p>
            <a:pPr marL="0" indent="0" algn="just">
              <a:lnSpc>
                <a:spcPct val="115000"/>
              </a:lnSpc>
              <a:spcBef>
                <a:spcPts val="0"/>
              </a:spcBef>
              <a:buNone/>
            </a:pPr>
            <a:r>
              <a:rPr lang="cs-CZ" sz="2000" b="1" u="sng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cíle opatření</a:t>
            </a:r>
            <a:endParaRPr lang="cs-CZ" sz="2000" dirty="0">
              <a:solidFill>
                <a:srgbClr val="000099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úspora nákladů</a:t>
            </a: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krátkodobém horizontu především v personální oblasti optimalizací organizační struktury </a:t>
            </a: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 dlouhodobém horizontu vytvořením vhodných podmínek pro provedení dalších optimalizačních opatření </a:t>
            </a: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vyšší flexibilita</a:t>
            </a: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snazší provádění optimalizačních opatření ve využití personálních zdrojů (např. slučování organizačních útvarů)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flexibilnější možnost reakce na případné vyšší množství agendy organizačně snadnějším a rychlejším přesunutím agendy tam, kde jsou aktuálně volné pracovní kapacity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adekvátnější reakce na požadované služby klientů </a:t>
            </a:r>
            <a:b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 daném území co nejefektivnějším způsobem</a:t>
            </a:r>
            <a:endParaRPr lang="cs-CZ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Bef>
                <a:spcPts val="0"/>
              </a:spcBef>
            </a:pPr>
            <a:r>
              <a:rPr lang="cs-CZ" sz="2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nižší administrativní náročnost</a:t>
            </a:r>
            <a:endParaRPr lang="cs-CZ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lvl="1" algn="just">
              <a:spcBef>
                <a:spcPts val="0"/>
              </a:spcBef>
              <a:buFont typeface="Arial" panose="020B0604020202020204" pitchFamily="34" charset="0"/>
              <a:buChar char="→"/>
            </a:pPr>
            <a:r>
              <a:rPr lang="cs-CZ" sz="2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zjednodušení běžného chodu organizace</a:t>
            </a: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70815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77552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Další připravované změny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907632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zjednodušení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zrychlení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správního řízení ve věci dávek podmíněných dlouhodobě nepříznivým zdravotním stavem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širší využití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digitalizace</a:t>
            </a: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návrhy budou navazovat na Programové prohlášení vlády</a:t>
            </a:r>
          </a:p>
          <a:p>
            <a:pPr algn="just"/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Zjednodušíme a zrychlíme proces přiznávání finanční pomoci pro osoby se zdravotním postižením, zejména příspěvku na péči a invalidních důchodů. </a:t>
            </a:r>
          </a:p>
          <a:p>
            <a:pPr algn="just"/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Provedeme změny v posuzování ze strany Lékařské posudkové služby a v sociálním šetření, které zajišťují sociální pracovníci.</a:t>
            </a:r>
          </a:p>
          <a:p>
            <a:pPr algn="just"/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Podpoříme transparentnost a online komunikaci mezi klienty sociálních služeb, příjemci sociálních dávek, poskytovateli sociálních služeb a pracovníky resortních úřadů.</a:t>
            </a:r>
          </a:p>
          <a:p>
            <a:pPr algn="just"/>
            <a:r>
              <a:rPr lang="cs-CZ" sz="2000" i="1" dirty="0">
                <a:latin typeface="Arial" panose="020B0604020202020204" pitchFamily="34" charset="0"/>
                <a:cs typeface="Arial" panose="020B0604020202020204" pitchFamily="34" charset="0"/>
              </a:rPr>
              <a:t>Zrychlíme digitalizaci a zjednodušíme administrativu, včetně online formy a důsledné kontroly.</a:t>
            </a:r>
          </a:p>
          <a:p>
            <a:pPr marL="0" indent="0" algn="just">
              <a:buNone/>
            </a:pPr>
            <a:endParaRPr lang="cs-CZ" sz="15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26829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Spolupráce MPSV v oblasti posuzování zdravotního stavu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Zástupný obsah 5">
            <a:extLst>
              <a:ext uri="{FF2B5EF4-FFF2-40B4-BE49-F238E27FC236}">
                <a16:creationId xmlns:a16="http://schemas.microsoft.com/office/drawing/2014/main" id="{EF0EF64A-3115-20A6-832C-6FA1E62132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2750224"/>
              </p:ext>
            </p:extLst>
          </p:nvPr>
        </p:nvGraphicFramePr>
        <p:xfrm>
          <a:off x="827584" y="1412875"/>
          <a:ext cx="7886700" cy="4835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719143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Spolupráce MPSV v oblasti posuzování zdravotního stavu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364832"/>
          </a:xfrm>
        </p:spPr>
        <p:txBody>
          <a:bodyPr/>
          <a:lstStyle/>
          <a:p>
            <a:pPr marL="0" indent="0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Členství MPSV v EUMASS</a:t>
            </a:r>
          </a:p>
          <a:p>
            <a:pPr algn="just"/>
            <a:r>
              <a:rPr lang="cs-CZ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European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Union </a:t>
            </a:r>
            <a:r>
              <a:rPr lang="cs-CZ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of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Medicine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in </a:t>
            </a:r>
            <a:r>
              <a:rPr lang="cs-CZ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Assurance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and </a:t>
            </a:r>
            <a:r>
              <a:rPr lang="cs-CZ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Social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000" i="1" dirty="0" err="1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Security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je organizace, reprezentující na mezinárodní úrovni </a:t>
            </a:r>
            <a:r>
              <a:rPr lang="cs-CZ" sz="2000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lékaře sociálního zabezpečení a pojištění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MPSV bylo členem 1999 – 2019, v roce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2022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obnovilo </a:t>
            </a:r>
            <a:b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své členství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MPSV navázalo na dřívější spolupráci a zapojilo se do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úkolů pracovních skupin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(např. využití MKF, etické aspekty posuzování, organizace LPS, využití umělé inteligence, elektronizace aj.)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přínosem je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výměna zkušeností</a:t>
            </a:r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, porovnání praxí a udržení kontinuálního vývoje v posudkové medicíně</a:t>
            </a:r>
          </a:p>
          <a:p>
            <a:pPr marL="342900" marR="0" lvl="0" indent="-342900" algn="just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získané poznatky se využijí v </a:t>
            </a: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koncepční a metodické činnosti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+mn-cs"/>
              </a:rPr>
              <a:t>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cs-CZ" sz="2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→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lang="cs-CZ" sz="20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Zasedání Rady EUMASS v Praze v září 2024</a:t>
            </a:r>
            <a:endParaRPr kumimoji="0" lang="cs-CZ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+mn-cs"/>
            </a:endParaRPr>
          </a:p>
          <a:p>
            <a:pPr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C96868EF-6D4D-3590-48D6-E6A334D66B40}"/>
              </a:ext>
            </a:extLst>
          </p:cNvPr>
          <p:cNvSpPr/>
          <p:nvPr/>
        </p:nvSpPr>
        <p:spPr>
          <a:xfrm>
            <a:off x="1835696" y="6021288"/>
            <a:ext cx="5472608" cy="457200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084629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Změny v LPS v roce 2023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051648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legislativní změny od 1. ledna 2023</a:t>
            </a:r>
          </a:p>
          <a:p>
            <a:pPr marL="0" indent="0" algn="just">
              <a:buNone/>
            </a:pP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zákon č. 423/2022 Sb., kterým se mění zákon č. 582/1991 Sb., </a:t>
            </a:r>
            <a:b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o organizaci a provádění sociálního zabezpečení, </a:t>
            </a:r>
            <a:b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ve znění pozdějších předpisů, a některé další zákony</a:t>
            </a:r>
          </a:p>
          <a:p>
            <a:pPr marL="0" indent="0" algn="just">
              <a:buNone/>
            </a:pP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→ </a:t>
            </a: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zavedení pozice odborného nelékařského	zdravotnického</a:t>
            </a:r>
            <a:b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pracovníka „ONZP“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pracovník odborně způsobilý k výkonu povolání všeobecná sestra, dětská sestra, porodní asistentka, ergoterapeut, fyzioterapeut, zdravotnický záchranář, zdravotně-sociální pracovník + certifikovaný kurz na posudkovou činnost 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ONZP se v rozsahu své kvalifikace podílí na posudkové činnosti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vytvoření účelné dělby práce (mini tým lékař a ONZP)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využití na první instanci, avšak posudek musí být vždy schválen a podepsán posudkovým lékařem OSSZ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předpoklad 160 systemizovaných míst ONZP 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0410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Spolupráce MPSV v oblasti posuzování zdravotního stavu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5364832"/>
          </a:xfrm>
        </p:spPr>
        <p:txBody>
          <a:bodyPr/>
          <a:lstStyle/>
          <a:p>
            <a:pPr marL="0" indent="0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Spolupráce s ÚZIS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</a:rPr>
              <a:t>p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rojekt</a:t>
            </a:r>
            <a:r>
              <a:rPr lang="cs-CZ" sz="20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r>
              <a:rPr lang="cs-CZ" sz="20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Informační zázemí pro zajištění dostupnosti </a:t>
            </a:r>
            <a:br>
              <a:rPr lang="cs-CZ" sz="20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cs-CZ" sz="2000" b="1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 plánování kapacit sociálních a zdravotně sociálních služeb včetně nastavení </a:t>
            </a:r>
            <a:r>
              <a:rPr lang="cs-CZ" sz="2000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(OP Zaměstnanost)</a:t>
            </a:r>
            <a:endParaRPr lang="cs-CZ" sz="2000" b="1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předmětem projektu je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vybudování informačního zázemí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hodnocení objemu, kapacit, dostupnosti, výkonnosti, efektivnosti a kvality sociálních služeb a sociálních intervencí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propojení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existujících dat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resortu práce a sociálních věcí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a resortu zdravotnictví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propojení dat umožní nastavit vhodný systém přehledu čerpání finančních zdrojů ze systému sociálního zabezpečení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projektu je nastavit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funkční systém sledování </a:t>
            </a:r>
            <a:b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a vyhodnocování dat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jako nástroje mezioborové a meziresortní spolupráce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lang="cs-CZ" sz="20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algn="just"/>
            <a:endParaRPr lang="cs-CZ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424776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Spolupráce MPSV v oblasti posuzování zdravotního stavu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340768"/>
            <a:ext cx="7772400" cy="4907632"/>
          </a:xfrm>
        </p:spPr>
        <p:txBody>
          <a:bodyPr/>
          <a:lstStyle/>
          <a:p>
            <a:pPr marL="0" indent="0"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mezirezortní spolupráce zahrnuje</a:t>
            </a:r>
          </a:p>
          <a:p>
            <a:pPr marL="0" indent="0"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přípravu podkladů pro legislativní změny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tvorbu metodických pokynů pro posuzování zdravotního stavu  pro dávky podmíněné DNZS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spolupráci na změnách týkajících se elektronizace zdravotnictví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přípravu dlouhodobých akčních plánů pro osoby se zdravotním postižením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členství v pracovních skupinách zřizovaných MZ a Radou vlády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členství v Akreditační komisi Ministerstva zdravotnictví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006050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Spolupráce MPSV v oblasti posuzování zdravotního stavu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051648"/>
          </a:xfrm>
        </p:spPr>
        <p:txBody>
          <a:bodyPr/>
          <a:lstStyle/>
          <a:p>
            <a:pPr marL="0" indent="0"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MPSV spolupracuje s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jednotlivými lékařskými odbornými společnostmi České lékařské společnosti Jana Evangelisty Purkyně 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pacientskými organizacemi a organizacemi hájícími zájmy osob se zdravotním postižením (Národní rada osob se zdravotním postižením ČR, Česká společnost pro míšní léze,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Česká asociace pro vzácná onemocnění,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SMÁci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Děti úplňku, Česká asociace paraplegiků, Migréna-help, Cesta domů)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Radou národního registru nemocí z povolání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MPSV dále spolupracuje s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Institutem postgraduálního vzdělávání ve zdravotnictví (IPVZ)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Justiční akademií</a:t>
            </a: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229203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Spolupráce MPSV v oblasti posuzování zdravotního stavu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051648"/>
          </a:xfrm>
        </p:spPr>
        <p:txBody>
          <a:bodyPr/>
          <a:lstStyle/>
          <a:p>
            <a:pPr marL="0" indent="0"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MPSV je součástí pracovních skupin 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pracovní skupina pro roztroušenou sklerózu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pracovní skupina k aktualizaci seznamu nemocí z povolání Rady vlády pro koordinaci a ochranu zdraví při práci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pracovní tým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Rad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 hospodářské a sociální dohody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ČR </a:t>
            </a:r>
            <a:b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 zdravotnictví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pracovní skupina pro Národní akční plán pro Alzheimerovu nemoc</a:t>
            </a:r>
          </a:p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pracovní skupina pro koordinaci v sociálním zabezpečení</a:t>
            </a: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MPSV sbírá zkušenosti ze zahraničí</a:t>
            </a:r>
          </a:p>
          <a:p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Rakousko, Německo, Slovensko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94080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99592" y="2420888"/>
            <a:ext cx="7772400" cy="1143000"/>
          </a:xfrm>
        </p:spPr>
        <p:txBody>
          <a:bodyPr/>
          <a:lstStyle/>
          <a:p>
            <a:r>
              <a:rPr lang="cs-CZ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cs-CZ" b="1" u="sng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Picture 5" descr="C:\BARA\MPSV-manualall\pptsablona\pru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473166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Změny v LPS v roce 2023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051648"/>
          </a:xfrm>
        </p:spPr>
        <p:txBody>
          <a:bodyPr/>
          <a:lstStyle/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specifikace podkladů k posouzení přímo v zákoně</a:t>
            </a:r>
          </a:p>
          <a:p>
            <a:pPr algn="just"/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zpřesňuje se rozsah podkladů vyžadovaných od poskytovatelů zdravotních služeb</a:t>
            </a:r>
          </a:p>
          <a:p>
            <a:pPr marL="0" indent="0" algn="just">
              <a:buNone/>
            </a:pPr>
            <a:r>
              <a:rPr lang="pl-PL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oprávnění orgánu sociálního zabezpečení žádat o doplnění neúplných podkladů</a:t>
            </a:r>
          </a:p>
          <a:p>
            <a:pPr algn="just"/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zakotvení povinnosti poskytovatele zdravotních služeb </a:t>
            </a:r>
            <a:b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na žádost orgánu sociálního zabezpečení doplnit neúplné podklady o zdravotním stavu</a:t>
            </a:r>
          </a:p>
          <a:p>
            <a:pPr marL="0" indent="0" algn="just">
              <a:buNone/>
            </a:pPr>
            <a:r>
              <a:rPr lang="pl-PL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specifikace způsobu zasílání podkladů k posouzení</a:t>
            </a:r>
          </a:p>
          <a:p>
            <a:pPr algn="just"/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dosud nespecifikováno, nově by poskytovatelé zdravotních služeb zasílali podklady elektronicky 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477949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864096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Změny v LPS v roce 2023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96752"/>
            <a:ext cx="7772400" cy="5051648"/>
          </a:xfrm>
        </p:spPr>
        <p:txBody>
          <a:bodyPr/>
          <a:lstStyle/>
          <a:p>
            <a:pPr marL="457200" lvl="1" indent="0" algn="just">
              <a:spcBef>
                <a:spcPts val="0"/>
              </a:spcBef>
              <a:spcAft>
                <a:spcPts val="0"/>
              </a:spcAft>
              <a:buNone/>
            </a:pPr>
            <a:endParaRPr lang="cs-CZ" alt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zásada „koncentrace“ posuzování zdravotního stavu</a:t>
            </a:r>
          </a:p>
          <a:p>
            <a:pPr marL="400050" algn="just">
              <a:spcBef>
                <a:spcPts val="0"/>
              </a:spcBef>
              <a:spcAft>
                <a:spcPts val="0"/>
              </a:spcAft>
            </a:pP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stanovení lhůty, ve které posuzovaná osoba může předložit podklady k posouzení zdravotního stavu (min. 15 dnů, urychlení řízení)</a:t>
            </a:r>
          </a:p>
          <a:p>
            <a:pPr marL="5715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-PL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kontrola posuzování dočasné pracovní neschopnosti </a:t>
            </a:r>
            <a:b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základě písemné informace od poskytovatele zdravotních služeb</a:t>
            </a:r>
          </a:p>
          <a:p>
            <a:pPr marL="400050" algn="just">
              <a:spcBef>
                <a:spcPts val="0"/>
              </a:spcBef>
              <a:spcAft>
                <a:spcPts val="0"/>
              </a:spcAft>
            </a:pP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vedle stávajících způsobů kontroly (na pracovišti ošetřujícího lékaře, na pracovišti orgánu sociálního zabezpečení) zavedení možnosti písemné kontroly z důvodu úspory času lékařů</a:t>
            </a:r>
          </a:p>
          <a:p>
            <a:pPr marL="5715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pl-PL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→ </a:t>
            </a:r>
            <a: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možnost ukončení dočasné pracovní neschopnosti </a:t>
            </a:r>
            <a:b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cs-CZ" sz="2000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průběhu posuzování nároku na nemocenské po uplynutí podpůrčí doby</a:t>
            </a:r>
          </a:p>
          <a:p>
            <a:pPr marL="400050" algn="just">
              <a:spcBef>
                <a:spcPts val="0"/>
              </a:spcBef>
              <a:spcAft>
                <a:spcPts val="0"/>
              </a:spcAft>
            </a:pPr>
            <a:r>
              <a:rPr lang="pl-PL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cílem je zamezení nedůvodným výplatám nemocenského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26443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Aktuální stav agendy LPS ČSSZ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123656"/>
          </a:xfrm>
        </p:spPr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systemizace posudkových lékařů (k 30. červnu 2023)</a:t>
            </a:r>
            <a:endParaRPr lang="cs-CZ" sz="2000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250,4 SM na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OSSZ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obsazeno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213,432</a:t>
            </a: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33 SM na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ČSSZ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obsazeno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28,938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(včetně metodiků 40 SM, obsazeno 34,938)</a:t>
            </a: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celkem (bez metodiků) 283,4 SM, obsazeno 242,37, neobsazeno 41,03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systemizace ONZP (k 30. červnu 2023)</a:t>
            </a:r>
            <a:endParaRPr lang="cs-CZ" sz="2000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74 SM na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OSSZ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obsazeno 67,8</a:t>
            </a:r>
          </a:p>
          <a:p>
            <a:pPr algn="just">
              <a:spcAft>
                <a:spcPts val="0"/>
              </a:spcAft>
            </a:pPr>
            <a:endParaRPr lang="cs-CZ" sz="200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aktuálně navýšeno na 85 SM ONZP, obsazeno 68,3 </a:t>
            </a:r>
            <a:b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postupně se bude dále navyšovat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>
            <a:extLst>
              <a:ext uri="{FF2B5EF4-FFF2-40B4-BE49-F238E27FC236}">
                <a16:creationId xmlns:a16="http://schemas.microsoft.com/office/drawing/2014/main" id="{5F84716F-9F83-21A2-B4F7-6F011D58B4CA}"/>
              </a:ext>
            </a:extLst>
          </p:cNvPr>
          <p:cNvSpPr/>
          <p:nvPr/>
        </p:nvSpPr>
        <p:spPr>
          <a:xfrm>
            <a:off x="1475656" y="4653136"/>
            <a:ext cx="6336704" cy="792088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84719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Aktuální stav agendy LPS ČSSZ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400600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průměrná doba posuzování zdravotního stavu na OSSZ </a:t>
            </a:r>
            <a:b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 30. červnu 2023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</a:t>
            </a:r>
            <a:r>
              <a:rPr lang="cs-CZ" alt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→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zákonná lhůta 45/75 dnů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endParaRPr lang="cs-CZ" sz="2000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příspěvek na péči – 59 dnů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průkaz OZP – 59 dnů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příspěvek na zvláštní pomůcku – 57 dnů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invalidita – 65 dnů</a:t>
            </a:r>
          </a:p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2600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332656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Aktuální stav agendy LPS ČSSZ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124744"/>
            <a:ext cx="7772400" cy="5400600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počet nevyřízených žádostí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OSSZ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u="sng" dirty="0">
              <a:solidFill>
                <a:srgbClr val="00009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0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ČSSZ</a:t>
            </a: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endParaRPr lang="cs-CZ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snižuje se počet neukončených řízení zavedením ONZP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30F76196-37EE-AA8B-BA5A-D6E16364B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8008703"/>
              </p:ext>
            </p:extLst>
          </p:nvPr>
        </p:nvGraphicFramePr>
        <p:xfrm>
          <a:off x="755576" y="1988490"/>
          <a:ext cx="6337300" cy="1172297"/>
        </p:xfrm>
        <a:graphic>
          <a:graphicData uri="http://schemas.openxmlformats.org/drawingml/2006/table">
            <a:tbl>
              <a:tblPr/>
              <a:tblGrid>
                <a:gridCol w="1308100">
                  <a:extLst>
                    <a:ext uri="{9D8B030D-6E8A-4147-A177-3AD203B41FA5}">
                      <a16:colId xmlns:a16="http://schemas.microsoft.com/office/drawing/2014/main" val="309999460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277359758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3200038257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900936702"/>
                    </a:ext>
                  </a:extLst>
                </a:gridCol>
              </a:tblGrid>
              <a:tr h="648422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OSSZ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průměrná doba posudkového řízení za červen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neukončených posudkových řízení k 30. 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neukončených posudkových řízení po zákonné lhůtě k 30. 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822234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60 096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4 921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819144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57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54 260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2 116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5777543"/>
                  </a:ext>
                </a:extLst>
              </a:tr>
            </a:tbl>
          </a:graphicData>
        </a:graphic>
      </p:graphicFrame>
      <p:sp>
        <p:nvSpPr>
          <p:cNvPr id="7" name="Obdélník 6">
            <a:extLst>
              <a:ext uri="{FF2B5EF4-FFF2-40B4-BE49-F238E27FC236}">
                <a16:creationId xmlns:a16="http://schemas.microsoft.com/office/drawing/2014/main" id="{66F880F8-4A6D-1A5C-A9F3-D282C0B8ACAF}"/>
              </a:ext>
            </a:extLst>
          </p:cNvPr>
          <p:cNvSpPr/>
          <p:nvPr/>
        </p:nvSpPr>
        <p:spPr>
          <a:xfrm>
            <a:off x="1142306" y="5256051"/>
            <a:ext cx="6859388" cy="425016"/>
          </a:xfrm>
          <a:prstGeom prst="rect">
            <a:avLst/>
          </a:prstGeom>
          <a:noFill/>
          <a:ln w="127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aphicFrame>
        <p:nvGraphicFramePr>
          <p:cNvPr id="8" name="Tabulka 7">
            <a:extLst>
              <a:ext uri="{FF2B5EF4-FFF2-40B4-BE49-F238E27FC236}">
                <a16:creationId xmlns:a16="http://schemas.microsoft.com/office/drawing/2014/main" id="{27056D5C-5E29-1C83-28D3-B9E04B14D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265987"/>
              </p:ext>
            </p:extLst>
          </p:nvPr>
        </p:nvGraphicFramePr>
        <p:xfrm>
          <a:off x="755576" y="3697394"/>
          <a:ext cx="6337300" cy="1191585"/>
        </p:xfrm>
        <a:graphic>
          <a:graphicData uri="http://schemas.openxmlformats.org/drawingml/2006/table">
            <a:tbl>
              <a:tblPr/>
              <a:tblGrid>
                <a:gridCol w="1308100">
                  <a:extLst>
                    <a:ext uri="{9D8B030D-6E8A-4147-A177-3AD203B41FA5}">
                      <a16:colId xmlns:a16="http://schemas.microsoft.com/office/drawing/2014/main" val="594474554"/>
                    </a:ext>
                  </a:extLst>
                </a:gridCol>
                <a:gridCol w="1193800">
                  <a:extLst>
                    <a:ext uri="{9D8B030D-6E8A-4147-A177-3AD203B41FA5}">
                      <a16:colId xmlns:a16="http://schemas.microsoft.com/office/drawing/2014/main" val="116761658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445902990"/>
                    </a:ext>
                  </a:extLst>
                </a:gridCol>
                <a:gridCol w="1854200">
                  <a:extLst>
                    <a:ext uri="{9D8B030D-6E8A-4147-A177-3AD203B41FA5}">
                      <a16:colId xmlns:a16="http://schemas.microsoft.com/office/drawing/2014/main" val="586139343"/>
                    </a:ext>
                  </a:extLst>
                </a:gridCol>
              </a:tblGrid>
              <a:tr h="66771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ČSSZ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průměrná doba posudkového řízení za červen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neukončených posudkových řízení k 30. 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počet neukončených posudkových řízení po zákonné lhůtě k 30. 6.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1408818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2 022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3023491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x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1 719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157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94231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7282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FFACAF3-C2E4-DD5F-63C8-F283FD5763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188640"/>
            <a:ext cx="7772400" cy="792088"/>
          </a:xfrm>
        </p:spPr>
        <p:txBody>
          <a:bodyPr/>
          <a:lstStyle/>
          <a:p>
            <a:r>
              <a:rPr lang="cs-CZ" sz="3200" b="1" dirty="0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2.1 Aktuální stav agendy LPS ČSSZ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A1F84EC8-1F97-5F0E-231C-663BEA06A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267672"/>
          </a:xfrm>
        </p:spPr>
        <p:txBody>
          <a:bodyPr/>
          <a:lstStyle/>
          <a:p>
            <a:pPr marL="0" indent="0" algn="just">
              <a:lnSpc>
                <a:spcPct val="110000"/>
              </a:lnSpc>
              <a:spcAft>
                <a:spcPts val="0"/>
              </a:spcAft>
              <a:buNone/>
            </a:pPr>
            <a:r>
              <a:rPr lang="cs-CZ" sz="2000" b="1" u="sng" dirty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vyhodnocení zavedení ONZP v oblasti LPS</a:t>
            </a:r>
            <a:endParaRPr lang="cs-CZ" sz="2000" u="sng" dirty="0">
              <a:solidFill>
                <a:srgbClr val="000099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optimální měsíční výkon plněn v průměru na 92 %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b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(časová dotace 120 posudků na měsíc) → ve zkušební době se pohybuje kolem 50 %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ve vztahu ke kvalitě posudků se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potřeba zásahů ze strany lékaře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s každým měsícem praxe </a:t>
            </a:r>
            <a:r>
              <a:rPr lang="cs-CZ" sz="20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snižuje 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(1. měsíc potřeba zásahu v 45 – 50 %; 2. měsíc potřeba zásahu v 25 %; </a:t>
            </a:r>
            <a:b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3. měsíc potřeba zásahu v 5 %)</a:t>
            </a:r>
          </a:p>
          <a:p>
            <a:pPr algn="just">
              <a:lnSpc>
                <a:spcPct val="110000"/>
              </a:lnSpc>
              <a:spcAft>
                <a:spcPts val="0"/>
              </a:spcAft>
            </a:pPr>
            <a:r>
              <a:rPr lang="cs-CZ" sz="2000" b="1" u="sng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snižování</a:t>
            </a:r>
            <a:r>
              <a:rPr lang="cs-CZ" sz="20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počtu nevyřízených žádostí i průměrné délky posudkového řízení → nejvýraznější v oblasti posouzení stupně závislosti</a:t>
            </a:r>
          </a:p>
          <a:p>
            <a:pPr lvl="1" algn="just">
              <a:lnSpc>
                <a:spcPct val="110000"/>
              </a:lnSpc>
              <a:spcAft>
                <a:spcPts val="0"/>
              </a:spcAft>
              <a:buFont typeface="Arial" panose="020B0604020202020204" pitchFamily="34" charset="0"/>
              <a:buChar char="→"/>
            </a:pPr>
            <a:r>
              <a:rPr lang="cs-CZ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v měsíci březnu 2023 snížena o 6 dní a v dubnu 2023 o další 3 dny na průměrných 57 dnů, aktuálně činí 59 dnů</a:t>
            </a:r>
          </a:p>
          <a:p>
            <a:pPr marL="0" indent="0" algn="just">
              <a:buNone/>
            </a:pPr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939877AF-1FB1-EA32-5788-7E35E8864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33B31C-CCFA-44AB-8B36-3B10B7A0B46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3" name="Picture 5" descr="C:\BARA\MPSV-manualall\pptsablona\pruh.jpg">
            <a:extLst>
              <a:ext uri="{FF2B5EF4-FFF2-40B4-BE49-F238E27FC236}">
                <a16:creationId xmlns:a16="http://schemas.microsoft.com/office/drawing/2014/main" id="{7875988A-6B04-0518-2F7F-9EDEB2CFF0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85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9F3DF29A-620C-34B8-BB22-3CCAB69604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557293"/>
              </p:ext>
            </p:extLst>
          </p:nvPr>
        </p:nvGraphicFramePr>
        <p:xfrm>
          <a:off x="1043608" y="5683880"/>
          <a:ext cx="7327899" cy="590178"/>
        </p:xfrm>
        <a:graphic>
          <a:graphicData uri="http://schemas.openxmlformats.org/drawingml/2006/table">
            <a:tbl>
              <a:tblPr/>
              <a:tblGrid>
                <a:gridCol w="1307533">
                  <a:extLst>
                    <a:ext uri="{9D8B030D-6E8A-4147-A177-3AD203B41FA5}">
                      <a16:colId xmlns:a16="http://schemas.microsoft.com/office/drawing/2014/main" val="3193565397"/>
                    </a:ext>
                  </a:extLst>
                </a:gridCol>
                <a:gridCol w="939393">
                  <a:extLst>
                    <a:ext uri="{9D8B030D-6E8A-4147-A177-3AD203B41FA5}">
                      <a16:colId xmlns:a16="http://schemas.microsoft.com/office/drawing/2014/main" val="1867422883"/>
                    </a:ext>
                  </a:extLst>
                </a:gridCol>
                <a:gridCol w="1218672">
                  <a:extLst>
                    <a:ext uri="{9D8B030D-6E8A-4147-A177-3AD203B41FA5}">
                      <a16:colId xmlns:a16="http://schemas.microsoft.com/office/drawing/2014/main" val="570498643"/>
                    </a:ext>
                  </a:extLst>
                </a:gridCol>
                <a:gridCol w="1091727">
                  <a:extLst>
                    <a:ext uri="{9D8B030D-6E8A-4147-A177-3AD203B41FA5}">
                      <a16:colId xmlns:a16="http://schemas.microsoft.com/office/drawing/2014/main" val="1299717997"/>
                    </a:ext>
                  </a:extLst>
                </a:gridCol>
                <a:gridCol w="942567">
                  <a:extLst>
                    <a:ext uri="{9D8B030D-6E8A-4147-A177-3AD203B41FA5}">
                      <a16:colId xmlns:a16="http://schemas.microsoft.com/office/drawing/2014/main" val="41141342"/>
                    </a:ext>
                  </a:extLst>
                </a:gridCol>
                <a:gridCol w="1002865">
                  <a:extLst>
                    <a:ext uri="{9D8B030D-6E8A-4147-A177-3AD203B41FA5}">
                      <a16:colId xmlns:a16="http://schemas.microsoft.com/office/drawing/2014/main" val="2062529720"/>
                    </a:ext>
                  </a:extLst>
                </a:gridCol>
                <a:gridCol w="825142">
                  <a:extLst>
                    <a:ext uri="{9D8B030D-6E8A-4147-A177-3AD203B41FA5}">
                      <a16:colId xmlns:a16="http://schemas.microsoft.com/office/drawing/2014/main" val="586721655"/>
                    </a:ext>
                  </a:extLst>
                </a:gridCol>
              </a:tblGrid>
              <a:tr h="333003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Příspěvek na péči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leden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únor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březen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duben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květen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červen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14233"/>
                  </a:ext>
                </a:extLst>
              </a:tr>
              <a:tr h="257175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průměrná doba</a:t>
                      </a:r>
                    </a:p>
                  </a:txBody>
                  <a:tcPr marL="9525" marR="9525" marT="9525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FB7E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66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60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59</a:t>
                      </a:r>
                      <a:endParaRPr lang="cs-CZ" sz="11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59</a:t>
                      </a:r>
                      <a:endParaRPr lang="cs-CZ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05768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7945479"/>
      </p:ext>
    </p:extLst>
  </p:cSld>
  <p:clrMapOvr>
    <a:masterClrMapping/>
  </p:clrMapOvr>
</p:sld>
</file>

<file path=ppt/theme/theme1.xml><?xml version="1.0" encoding="utf-8"?>
<a:theme xmlns:a="http://schemas.openxmlformats.org/drawingml/2006/main" name="PPT_SABLONY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5F94AD5218EE74187C8EAC1B9CC2695" ma:contentTypeVersion="2" ma:contentTypeDescription="Vytvoří nový dokument" ma:contentTypeScope="" ma:versionID="9f9b3ecf2dc162afd1bc6812ec10ac8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91e2fbbf3efe6f5ad217f05f8c142fe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C8A273E-BA1D-43F3-BC40-756343A86A1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5754956-BF00-4303-93B8-2517D614CC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C2C2418B-361F-4164-A973-FD7ED24E1852}">
  <ds:schemaRefs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9263</TotalTime>
  <Words>2509</Words>
  <Application>Microsoft Office PowerPoint</Application>
  <PresentationFormat>Předvádění na obrazovce (4:3)</PresentationFormat>
  <Paragraphs>426</Paragraphs>
  <Slides>34</Slides>
  <Notes>24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34</vt:i4>
      </vt:variant>
    </vt:vector>
  </HeadingPairs>
  <TitlesOfParts>
    <vt:vector size="41" baseType="lpstr">
      <vt:lpstr>Arial</vt:lpstr>
      <vt:lpstr>Calibri</vt:lpstr>
      <vt:lpstr>Courier New</vt:lpstr>
      <vt:lpstr>Symbol</vt:lpstr>
      <vt:lpstr>Times New Roman</vt:lpstr>
      <vt:lpstr>PPT_SABLONY</vt:lpstr>
      <vt:lpstr>Worksheet</vt:lpstr>
      <vt:lpstr>Prezentace aplikace PowerPoint</vt:lpstr>
      <vt:lpstr>Obsah</vt:lpstr>
      <vt:lpstr>1. Změny v LPS v roce 2023</vt:lpstr>
      <vt:lpstr>1. Změny v LPS v roce 2023</vt:lpstr>
      <vt:lpstr>1. Změny v LPS v roce 2023</vt:lpstr>
      <vt:lpstr>2.1 Aktuální stav agendy LPS ČSSZ</vt:lpstr>
      <vt:lpstr>2.1 Aktuální stav agendy LPS ČSSZ</vt:lpstr>
      <vt:lpstr>2.1 Aktuální stav agendy LPS ČSSZ</vt:lpstr>
      <vt:lpstr>2.1 Aktuální stav agendy LPS ČSSZ</vt:lpstr>
      <vt:lpstr>2.1 Aktuální stav agendy LPS ČSSZ</vt:lpstr>
      <vt:lpstr>2.1 Aktuální stav agendy LPS ČSSZ</vt:lpstr>
      <vt:lpstr>2.1 Aktuální stav agendy LPS ČSSZ</vt:lpstr>
      <vt:lpstr>2.2 Aktuální stav agendy LPS MPSV</vt:lpstr>
      <vt:lpstr>2.3 Aktuální stav agendy  Statistické údaje LPS</vt:lpstr>
      <vt:lpstr>2.3 Aktuální stav agendy  Statistické údaje LPS</vt:lpstr>
      <vt:lpstr>2.3 Aktuální stav agendy  Statistické údaje LPS</vt:lpstr>
      <vt:lpstr>2.3 Aktuální stav agendy  Statistické údaje LPS</vt:lpstr>
      <vt:lpstr>2.3 Aktuální stav agendy  Statistické údaje LPS</vt:lpstr>
      <vt:lpstr>2.4 Aktuální stav agendy MPSV</vt:lpstr>
      <vt:lpstr>2.4 Aktuální stav agendy MPSV</vt:lpstr>
      <vt:lpstr>2.4 Aktuální stav agendy MPSV</vt:lpstr>
      <vt:lpstr>2.4 Aktuální stav agendy MPSV</vt:lpstr>
      <vt:lpstr>3. Vznik územních správ sociálního zabezpečení (ÚSSZ)</vt:lpstr>
      <vt:lpstr>3. Vznik územních správ sociálního zabezpečení (ÚSSZ)</vt:lpstr>
      <vt:lpstr>3. Vznik územních správ sociálního zabezpečení (ÚSSZ)</vt:lpstr>
      <vt:lpstr>3. Vznik územních správ sociálního zabezpečení (ÚSSZ)</vt:lpstr>
      <vt:lpstr>4. Další připravované změny</vt:lpstr>
      <vt:lpstr>5. Spolupráce MPSV v oblasti posuzování zdravotního stavu</vt:lpstr>
      <vt:lpstr>5. Spolupráce MPSV v oblasti posuzování zdravotního stavu</vt:lpstr>
      <vt:lpstr>5. Spolupráce MPSV v oblasti posuzování zdravotního stavu</vt:lpstr>
      <vt:lpstr>5. Spolupráce MPSV v oblasti posuzování zdravotního stavu</vt:lpstr>
      <vt:lpstr>5. Spolupráce MPSV v oblasti posuzování zdravotního stavu</vt:lpstr>
      <vt:lpstr>5. Spolupráce MPSV v oblasti posuzování zdravotního stavu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Frischová Šárka Ing. (MPSV)</dc:creator>
  <cp:lastModifiedBy>Rambousková Petra Mgr. (MPSV)</cp:lastModifiedBy>
  <cp:revision>627</cp:revision>
  <cp:lastPrinted>2023-09-14T06:15:20Z</cp:lastPrinted>
  <dcterms:created xsi:type="dcterms:W3CDTF">2016-04-11T09:16:04Z</dcterms:created>
  <dcterms:modified xsi:type="dcterms:W3CDTF">2023-09-15T09:47:10Z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0x010100E5F94AD5218EE74187C8EAC1B9CC2695</vt:lpwstr>
  </property>
</Properties>
</file>