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2"/>
  </p:notesMasterIdLst>
  <p:handoutMasterIdLst>
    <p:handoutMasterId r:id="rId23"/>
  </p:handoutMasterIdLst>
  <p:sldIdLst>
    <p:sldId id="259" r:id="rId3"/>
    <p:sldId id="261" r:id="rId4"/>
    <p:sldId id="327" r:id="rId5"/>
    <p:sldId id="300" r:id="rId6"/>
    <p:sldId id="304" r:id="rId7"/>
    <p:sldId id="308" r:id="rId8"/>
    <p:sldId id="302" r:id="rId9"/>
    <p:sldId id="335" r:id="rId10"/>
    <p:sldId id="332" r:id="rId11"/>
    <p:sldId id="338" r:id="rId12"/>
    <p:sldId id="339" r:id="rId13"/>
    <p:sldId id="330" r:id="rId14"/>
    <p:sldId id="336" r:id="rId15"/>
    <p:sldId id="337" r:id="rId16"/>
    <p:sldId id="333" r:id="rId17"/>
    <p:sldId id="334" r:id="rId18"/>
    <p:sldId id="295" r:id="rId19"/>
    <p:sldId id="309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56" autoAdjust="0"/>
  </p:normalViewPr>
  <p:slideViewPr>
    <p:cSldViewPr>
      <p:cViewPr varScale="1">
        <p:scale>
          <a:sx n="88" d="100"/>
          <a:sy n="88" d="100"/>
        </p:scale>
        <p:origin x="660" y="5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44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pertold\Downloads\b3nj6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7.8632463815135698E-3"/>
          <c:y val="0.15150391891349629"/>
          <c:w val="0.98820513042772962"/>
          <c:h val="0.83050262956941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'[prv3dy.xlsx]g10-15'!$B$23</c:f>
              <c:strCache>
                <c:ptCount val="1"/>
                <c:pt idx="0">
                  <c:v>Unmet LTC needs among those with at least one ADL/IADL limitation</c:v>
                </c:pt>
              </c:strCache>
            </c:strRef>
          </c:tx>
          <c:spPr>
            <a:solidFill>
              <a:srgbClr val="FDAF18"/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dPt>
            <c:idx val="12"/>
            <c:invertIfNegative val="0"/>
            <c:bubble3D val="0"/>
            <c:spPr>
              <a:solidFill>
                <a:srgbClr val="DE1920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99-48A5-A401-74C9A960625B}"/>
              </c:ext>
            </c:extLst>
          </c:dPt>
          <c:cat>
            <c:strRef>
              <c:f>'[prv3dy.xlsx]g10-15'!$A$24:$A$46</c:f>
              <c:strCache>
                <c:ptCount val="23"/>
                <c:pt idx="0">
                  <c:v>Israel</c:v>
                </c:pt>
                <c:pt idx="1">
                  <c:v>Denmark</c:v>
                </c:pt>
                <c:pt idx="2">
                  <c:v>Luxembourg¹</c:v>
                </c:pt>
                <c:pt idx="3">
                  <c:v>Belgium</c:v>
                </c:pt>
                <c:pt idx="4">
                  <c:v>Germany</c:v>
                </c:pt>
                <c:pt idx="5">
                  <c:v>Netherlands¹</c:v>
                </c:pt>
                <c:pt idx="6">
                  <c:v>Spain</c:v>
                </c:pt>
                <c:pt idx="7">
                  <c:v>France</c:v>
                </c:pt>
                <c:pt idx="8">
                  <c:v>Austria</c:v>
                </c:pt>
                <c:pt idx="9">
                  <c:v>Switzerland¹</c:v>
                </c:pt>
                <c:pt idx="10">
                  <c:v>Slovak Republic¹</c:v>
                </c:pt>
                <c:pt idx="11">
                  <c:v>Sweden</c:v>
                </c:pt>
                <c:pt idx="12">
                  <c:v>OECD22</c:v>
                </c:pt>
                <c:pt idx="13">
                  <c:v>Hungary</c:v>
                </c:pt>
                <c:pt idx="14">
                  <c:v>Finland¹</c:v>
                </c:pt>
                <c:pt idx="15">
                  <c:v>Italy</c:v>
                </c:pt>
                <c:pt idx="16">
                  <c:v>Greece</c:v>
                </c:pt>
                <c:pt idx="17">
                  <c:v>Lithuania</c:v>
                </c:pt>
                <c:pt idx="18">
                  <c:v>Latvia¹</c:v>
                </c:pt>
                <c:pt idx="19">
                  <c:v>Estonia</c:v>
                </c:pt>
                <c:pt idx="20">
                  <c:v>Slovenia</c:v>
                </c:pt>
                <c:pt idx="21">
                  <c:v>Poland</c:v>
                </c:pt>
                <c:pt idx="22">
                  <c:v>Czech Republic</c:v>
                </c:pt>
              </c:strCache>
            </c:strRef>
          </c:cat>
          <c:val>
            <c:numRef>
              <c:f>'[prv3dy.xlsx]g10-15'!$B$24:$B$46</c:f>
              <c:numCache>
                <c:formatCode>0.0</c:formatCode>
                <c:ptCount val="23"/>
                <c:pt idx="0">
                  <c:v>26.88852</c:v>
                </c:pt>
                <c:pt idx="1">
                  <c:v>37.164259999999999</c:v>
                </c:pt>
                <c:pt idx="2">
                  <c:v>38.771720000000002</c:v>
                </c:pt>
                <c:pt idx="3">
                  <c:v>39.20955</c:v>
                </c:pt>
                <c:pt idx="4">
                  <c:v>40.703890000000001</c:v>
                </c:pt>
                <c:pt idx="5">
                  <c:v>40.922669999999997</c:v>
                </c:pt>
                <c:pt idx="6">
                  <c:v>41.579929999999997</c:v>
                </c:pt>
                <c:pt idx="7">
                  <c:v>41.984369999999998</c:v>
                </c:pt>
                <c:pt idx="8">
                  <c:v>44.132480000000001</c:v>
                </c:pt>
                <c:pt idx="9">
                  <c:v>44.500120000000003</c:v>
                </c:pt>
                <c:pt idx="10">
                  <c:v>47.770530000000001</c:v>
                </c:pt>
                <c:pt idx="11">
                  <c:v>48.098669999999998</c:v>
                </c:pt>
                <c:pt idx="12">
                  <c:v>50.094148636363599</c:v>
                </c:pt>
                <c:pt idx="13">
                  <c:v>52.683410000000002</c:v>
                </c:pt>
                <c:pt idx="14">
                  <c:v>54.254930000000002</c:v>
                </c:pt>
                <c:pt idx="15">
                  <c:v>56.14105</c:v>
                </c:pt>
                <c:pt idx="16">
                  <c:v>57.284709999999997</c:v>
                </c:pt>
                <c:pt idx="17">
                  <c:v>60.059190000000001</c:v>
                </c:pt>
                <c:pt idx="18">
                  <c:v>60.444429999999997</c:v>
                </c:pt>
                <c:pt idx="19">
                  <c:v>63.963720000000002</c:v>
                </c:pt>
                <c:pt idx="20">
                  <c:v>65.220259999999996</c:v>
                </c:pt>
                <c:pt idx="21">
                  <c:v>70.013679999999994</c:v>
                </c:pt>
                <c:pt idx="22">
                  <c:v>70.279179999999997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99-48A5-A401-74C9A960625B}"/>
            </c:ext>
          </c:extLst>
        </c:ser>
        <c:ser>
          <c:idx val="1"/>
          <c:order val="1"/>
          <c:tx>
            <c:strRef>
              <c:f>'[prv3dy.xlsx]g10-15'!$C$23</c:f>
              <c:strCache>
                <c:ptCount val="1"/>
                <c:pt idx="0">
                  <c:v>Unmet LTC needs among those with at least three ADL/IADL limitations</c:v>
                </c:pt>
              </c:strCache>
            </c:strRef>
          </c:tx>
          <c:spPr>
            <a:solidFill>
              <a:srgbClr val="FFD87D"/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dPt>
            <c:idx val="12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99-48A5-A401-74C9A960625B}"/>
              </c:ext>
            </c:extLst>
          </c:dPt>
          <c:cat>
            <c:strRef>
              <c:f>'[prv3dy.xlsx]g10-15'!$A$24:$A$46</c:f>
              <c:strCache>
                <c:ptCount val="23"/>
                <c:pt idx="0">
                  <c:v>Israel</c:v>
                </c:pt>
                <c:pt idx="1">
                  <c:v>Denmark</c:v>
                </c:pt>
                <c:pt idx="2">
                  <c:v>Luxembourg¹</c:v>
                </c:pt>
                <c:pt idx="3">
                  <c:v>Belgium</c:v>
                </c:pt>
                <c:pt idx="4">
                  <c:v>Germany</c:v>
                </c:pt>
                <c:pt idx="5">
                  <c:v>Netherlands¹</c:v>
                </c:pt>
                <c:pt idx="6">
                  <c:v>Spain</c:v>
                </c:pt>
                <c:pt idx="7">
                  <c:v>France</c:v>
                </c:pt>
                <c:pt idx="8">
                  <c:v>Austria</c:v>
                </c:pt>
                <c:pt idx="9">
                  <c:v>Switzerland¹</c:v>
                </c:pt>
                <c:pt idx="10">
                  <c:v>Slovak Republic¹</c:v>
                </c:pt>
                <c:pt idx="11">
                  <c:v>Sweden</c:v>
                </c:pt>
                <c:pt idx="12">
                  <c:v>OECD22</c:v>
                </c:pt>
                <c:pt idx="13">
                  <c:v>Hungary</c:v>
                </c:pt>
                <c:pt idx="14">
                  <c:v>Finland¹</c:v>
                </c:pt>
                <c:pt idx="15">
                  <c:v>Italy</c:v>
                </c:pt>
                <c:pt idx="16">
                  <c:v>Greece</c:v>
                </c:pt>
                <c:pt idx="17">
                  <c:v>Lithuania</c:v>
                </c:pt>
                <c:pt idx="18">
                  <c:v>Latvia¹</c:v>
                </c:pt>
                <c:pt idx="19">
                  <c:v>Estonia</c:v>
                </c:pt>
                <c:pt idx="20">
                  <c:v>Slovenia</c:v>
                </c:pt>
                <c:pt idx="21">
                  <c:v>Poland</c:v>
                </c:pt>
                <c:pt idx="22">
                  <c:v>Czech Republic</c:v>
                </c:pt>
              </c:strCache>
            </c:strRef>
          </c:cat>
          <c:val>
            <c:numRef>
              <c:f>'[prv3dy.xlsx]g10-15'!$C$24:$C$46</c:f>
              <c:numCache>
                <c:formatCode>0.0</c:formatCode>
                <c:ptCount val="23"/>
                <c:pt idx="0">
                  <c:v>11.02467</c:v>
                </c:pt>
                <c:pt idx="1">
                  <c:v>14.824999999999999</c:v>
                </c:pt>
                <c:pt idx="3">
                  <c:v>10.49278</c:v>
                </c:pt>
                <c:pt idx="4">
                  <c:v>25.874289999999998</c:v>
                </c:pt>
                <c:pt idx="6">
                  <c:v>33.60622</c:v>
                </c:pt>
                <c:pt idx="7">
                  <c:v>12.52434</c:v>
                </c:pt>
                <c:pt idx="8">
                  <c:v>27.34629</c:v>
                </c:pt>
                <c:pt idx="11">
                  <c:v>17.682880000000001</c:v>
                </c:pt>
                <c:pt idx="12">
                  <c:v>36.78936375</c:v>
                </c:pt>
                <c:pt idx="13">
                  <c:v>55.193939999999998</c:v>
                </c:pt>
                <c:pt idx="15">
                  <c:v>51.273049999999998</c:v>
                </c:pt>
                <c:pt idx="16">
                  <c:v>46.772350000000003</c:v>
                </c:pt>
                <c:pt idx="17">
                  <c:v>58.438490000000002</c:v>
                </c:pt>
                <c:pt idx="19">
                  <c:v>52.973480000000002</c:v>
                </c:pt>
                <c:pt idx="20">
                  <c:v>55.003259999999997</c:v>
                </c:pt>
                <c:pt idx="21">
                  <c:v>57.796489999999999</c:v>
                </c:pt>
                <c:pt idx="22">
                  <c:v>57.802289999999999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99-48A5-A401-74C9A9606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304848"/>
        <c:axId val="215305632"/>
      </c:barChart>
      <c:catAx>
        <c:axId val="215304848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215305632"/>
        <c:crosses val="autoZero"/>
        <c:auto val="1"/>
        <c:lblAlgn val="ctr"/>
        <c:lblOffset val="0"/>
        <c:tickLblSkip val="1"/>
        <c:noMultiLvlLbl val="0"/>
      </c:catAx>
      <c:valAx>
        <c:axId val="215305632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215304848"/>
        <c:crosses val="autoZero"/>
        <c:crossBetween val="between"/>
      </c:valAx>
      <c:spPr>
        <a:solidFill>
          <a:srgbClr val="EAEAEA"/>
        </a:solidFill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r"/>
      <c:layout>
        <c:manualLayout>
          <c:xMode val="edge"/>
          <c:yMode val="edge"/>
          <c:x val="3.7839533230199389E-2"/>
          <c:y val="2.5723485694349291E-2"/>
          <c:w val="0.95615646260537401"/>
          <c:h val="9.646307135380984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cs-CZ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7.8632463815135698E-3"/>
          <c:y val="0.13489763921003997"/>
          <c:w val="0.98820513042772962"/>
          <c:h val="0.852591163103841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'[2rxe9v.xlsx]g10-22'!$B$30</c:f>
              <c:strCache>
                <c:ptCount val="1"/>
                <c:pt idx="0">
                  <c:v>Institutions</c:v>
                </c:pt>
              </c:strCache>
            </c:strRef>
          </c:tx>
          <c:spPr>
            <a:solidFill>
              <a:srgbClr val="FDAF18"/>
            </a:solidFill>
            <a:ln w="25400">
              <a:noFill/>
            </a:ln>
          </c:spPr>
          <c:invertIfNegative val="0"/>
          <c:dPt>
            <c:idx val="20"/>
            <c:invertIfNegative val="0"/>
            <c:bubble3D val="0"/>
            <c:spPr>
              <a:solidFill>
                <a:srgbClr val="DE192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2B-4AE1-9BA3-9E35B7721410}"/>
              </c:ext>
            </c:extLst>
          </c:dPt>
          <c:cat>
            <c:strRef>
              <c:f>'[2rxe9v.xlsx]g10-22'!$A$31:$A$64</c:f>
              <c:strCache>
                <c:ptCount val="34"/>
                <c:pt idx="0">
                  <c:v>Luxembourg</c:v>
                </c:pt>
                <c:pt idx="1">
                  <c:v>Netherlands</c:v>
                </c:pt>
                <c:pt idx="2">
                  <c:v>Belgium</c:v>
                </c:pt>
                <c:pt idx="3">
                  <c:v>Sweden¹</c:v>
                </c:pt>
                <c:pt idx="4">
                  <c:v>Switzerland</c:v>
                </c:pt>
                <c:pt idx="5">
                  <c:v>Korea</c:v>
                </c:pt>
                <c:pt idx="6">
                  <c:v>Finland</c:v>
                </c:pt>
                <c:pt idx="7">
                  <c:v>Iceland</c:v>
                </c:pt>
                <c:pt idx="8">
                  <c:v>Canada</c:v>
                </c:pt>
                <c:pt idx="9">
                  <c:v>Germany</c:v>
                </c:pt>
                <c:pt idx="10">
                  <c:v>Slovak Republic</c:v>
                </c:pt>
                <c:pt idx="11">
                  <c:v>Estonia</c:v>
                </c:pt>
                <c:pt idx="12">
                  <c:v>Slovenia</c:v>
                </c:pt>
                <c:pt idx="13">
                  <c:v>New Zealand</c:v>
                </c:pt>
                <c:pt idx="14">
                  <c:v>Australia¹</c:v>
                </c:pt>
                <c:pt idx="15">
                  <c:v>France</c:v>
                </c:pt>
                <c:pt idx="16">
                  <c:v>Hungary</c:v>
                </c:pt>
                <c:pt idx="17">
                  <c:v>Austria</c:v>
                </c:pt>
                <c:pt idx="18">
                  <c:v>Ireland</c:v>
                </c:pt>
                <c:pt idx="19">
                  <c:v>Spain</c:v>
                </c:pt>
                <c:pt idx="20">
                  <c:v>OECD33</c:v>
                </c:pt>
                <c:pt idx="21">
                  <c:v>Czech Republic</c:v>
                </c:pt>
                <c:pt idx="22">
                  <c:v>Norway</c:v>
                </c:pt>
                <c:pt idx="23">
                  <c:v>United Kingdom¹</c:v>
                </c:pt>
                <c:pt idx="24">
                  <c:v>Lithuania</c:v>
                </c:pt>
                <c:pt idx="25">
                  <c:v>Denmark</c:v>
                </c:pt>
                <c:pt idx="26">
                  <c:v>Japan</c:v>
                </c:pt>
                <c:pt idx="27">
                  <c:v>United States²</c:v>
                </c:pt>
                <c:pt idx="28">
                  <c:v>Israel</c:v>
                </c:pt>
                <c:pt idx="29">
                  <c:v>Italy</c:v>
                </c:pt>
                <c:pt idx="30">
                  <c:v>Latvia</c:v>
                </c:pt>
                <c:pt idx="31">
                  <c:v>Poland</c:v>
                </c:pt>
                <c:pt idx="32">
                  <c:v>Turkey¹</c:v>
                </c:pt>
                <c:pt idx="33">
                  <c:v>Greece</c:v>
                </c:pt>
              </c:strCache>
            </c:strRef>
          </c:cat>
          <c:val>
            <c:numRef>
              <c:f>'[2rxe9v.xlsx]g10-22'!$B$31:$B$64</c:f>
              <c:numCache>
                <c:formatCode>0.0</c:formatCode>
                <c:ptCount val="34"/>
                <c:pt idx="0">
                  <c:v>80.8</c:v>
                </c:pt>
                <c:pt idx="1">
                  <c:v>72.099999999999994</c:v>
                </c:pt>
                <c:pt idx="2">
                  <c:v>68.7</c:v>
                </c:pt>
                <c:pt idx="3">
                  <c:v>68.099999999999994</c:v>
                </c:pt>
                <c:pt idx="4">
                  <c:v>63.6</c:v>
                </c:pt>
                <c:pt idx="5">
                  <c:v>24.8</c:v>
                </c:pt>
                <c:pt idx="6">
                  <c:v>54.2</c:v>
                </c:pt>
                <c:pt idx="7">
                  <c:v>53.1</c:v>
                </c:pt>
                <c:pt idx="8">
                  <c:v>51.9</c:v>
                </c:pt>
                <c:pt idx="9">
                  <c:v>54.2</c:v>
                </c:pt>
                <c:pt idx="10">
                  <c:v>48.6</c:v>
                </c:pt>
                <c:pt idx="11">
                  <c:v>48.1</c:v>
                </c:pt>
                <c:pt idx="12">
                  <c:v>51.9</c:v>
                </c:pt>
                <c:pt idx="13">
                  <c:v>52.1</c:v>
                </c:pt>
                <c:pt idx="14">
                  <c:v>51.9</c:v>
                </c:pt>
                <c:pt idx="15">
                  <c:v>49.1</c:v>
                </c:pt>
                <c:pt idx="16">
                  <c:v>44.5</c:v>
                </c:pt>
                <c:pt idx="17">
                  <c:v>45.9</c:v>
                </c:pt>
                <c:pt idx="18">
                  <c:v>46.4</c:v>
                </c:pt>
                <c:pt idx="19">
                  <c:v>43.9</c:v>
                </c:pt>
                <c:pt idx="20">
                  <c:v>42.481818181818198</c:v>
                </c:pt>
                <c:pt idx="21">
                  <c:v>35.6</c:v>
                </c:pt>
                <c:pt idx="22">
                  <c:v>43.5</c:v>
                </c:pt>
                <c:pt idx="23">
                  <c:v>42.5</c:v>
                </c:pt>
                <c:pt idx="24">
                  <c:v>38.5</c:v>
                </c:pt>
                <c:pt idx="25">
                  <c:v>37.700000000000003</c:v>
                </c:pt>
                <c:pt idx="26">
                  <c:v>26.3</c:v>
                </c:pt>
                <c:pt idx="27">
                  <c:v>31.1</c:v>
                </c:pt>
                <c:pt idx="28">
                  <c:v>18</c:v>
                </c:pt>
                <c:pt idx="29">
                  <c:v>18.8</c:v>
                </c:pt>
                <c:pt idx="30">
                  <c:v>13.4</c:v>
                </c:pt>
                <c:pt idx="31">
                  <c:v>11.3</c:v>
                </c:pt>
                <c:pt idx="32">
                  <c:v>9.5</c:v>
                </c:pt>
                <c:pt idx="33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2B-4AE1-9BA3-9E35B7721410}"/>
            </c:ext>
          </c:extLst>
        </c:ser>
        <c:ser>
          <c:idx val="1"/>
          <c:order val="1"/>
          <c:tx>
            <c:strRef>
              <c:f>'[2rxe9v.xlsx]g10-22'!$C$30</c:f>
              <c:strCache>
                <c:ptCount val="1"/>
                <c:pt idx="0">
                  <c:v>Hospitals</c:v>
                </c:pt>
              </c:strCache>
            </c:strRef>
          </c:tx>
          <c:spPr>
            <a:solidFill>
              <a:srgbClr val="FFD87D"/>
            </a:solidFill>
            <a:ln w="25400">
              <a:noFill/>
            </a:ln>
          </c:spPr>
          <c:invertIfNegative val="0"/>
          <c:dPt>
            <c:idx val="20"/>
            <c:invertIfNegative val="0"/>
            <c:bubble3D val="0"/>
            <c:spPr>
              <a:solidFill>
                <a:srgbClr val="F79779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D2B-4AE1-9BA3-9E35B7721410}"/>
              </c:ext>
            </c:extLst>
          </c:dPt>
          <c:cat>
            <c:strRef>
              <c:f>'[2rxe9v.xlsx]g10-22'!$A$31:$A$64</c:f>
              <c:strCache>
                <c:ptCount val="34"/>
                <c:pt idx="0">
                  <c:v>Luxembourg</c:v>
                </c:pt>
                <c:pt idx="1">
                  <c:v>Netherlands</c:v>
                </c:pt>
                <c:pt idx="2">
                  <c:v>Belgium</c:v>
                </c:pt>
                <c:pt idx="3">
                  <c:v>Sweden¹</c:v>
                </c:pt>
                <c:pt idx="4">
                  <c:v>Switzerland</c:v>
                </c:pt>
                <c:pt idx="5">
                  <c:v>Korea</c:v>
                </c:pt>
                <c:pt idx="6">
                  <c:v>Finland</c:v>
                </c:pt>
                <c:pt idx="7">
                  <c:v>Iceland</c:v>
                </c:pt>
                <c:pt idx="8">
                  <c:v>Canada</c:v>
                </c:pt>
                <c:pt idx="9">
                  <c:v>Germany</c:v>
                </c:pt>
                <c:pt idx="10">
                  <c:v>Slovak Republic</c:v>
                </c:pt>
                <c:pt idx="11">
                  <c:v>Estonia</c:v>
                </c:pt>
                <c:pt idx="12">
                  <c:v>Slovenia</c:v>
                </c:pt>
                <c:pt idx="13">
                  <c:v>New Zealand</c:v>
                </c:pt>
                <c:pt idx="14">
                  <c:v>Australia¹</c:v>
                </c:pt>
                <c:pt idx="15">
                  <c:v>France</c:v>
                </c:pt>
                <c:pt idx="16">
                  <c:v>Hungary</c:v>
                </c:pt>
                <c:pt idx="17">
                  <c:v>Austria</c:v>
                </c:pt>
                <c:pt idx="18">
                  <c:v>Ireland</c:v>
                </c:pt>
                <c:pt idx="19">
                  <c:v>Spain</c:v>
                </c:pt>
                <c:pt idx="20">
                  <c:v>OECD33</c:v>
                </c:pt>
                <c:pt idx="21">
                  <c:v>Czech Republic</c:v>
                </c:pt>
                <c:pt idx="22">
                  <c:v>Norway</c:v>
                </c:pt>
                <c:pt idx="23">
                  <c:v>United Kingdom¹</c:v>
                </c:pt>
                <c:pt idx="24">
                  <c:v>Lithuania</c:v>
                </c:pt>
                <c:pt idx="25">
                  <c:v>Denmark</c:v>
                </c:pt>
                <c:pt idx="26">
                  <c:v>Japan</c:v>
                </c:pt>
                <c:pt idx="27">
                  <c:v>United States²</c:v>
                </c:pt>
                <c:pt idx="28">
                  <c:v>Israel</c:v>
                </c:pt>
                <c:pt idx="29">
                  <c:v>Italy</c:v>
                </c:pt>
                <c:pt idx="30">
                  <c:v>Latvia</c:v>
                </c:pt>
                <c:pt idx="31">
                  <c:v>Poland</c:v>
                </c:pt>
                <c:pt idx="32">
                  <c:v>Turkey¹</c:v>
                </c:pt>
                <c:pt idx="33">
                  <c:v>Greece</c:v>
                </c:pt>
              </c:strCache>
            </c:strRef>
          </c:cat>
          <c:val>
            <c:numRef>
              <c:f>'[2rxe9v.xlsx]g10-22'!$C$31:$C$64</c:f>
              <c:numCache>
                <c:formatCode>General</c:formatCode>
                <c:ptCount val="34"/>
                <c:pt idx="0">
                  <c:v>0.76</c:v>
                </c:pt>
                <c:pt idx="1">
                  <c:v>1.87</c:v>
                </c:pt>
                <c:pt idx="2">
                  <c:v>0.48</c:v>
                </c:pt>
                <c:pt idx="4">
                  <c:v>0.84</c:v>
                </c:pt>
                <c:pt idx="5">
                  <c:v>35.56</c:v>
                </c:pt>
                <c:pt idx="6">
                  <c:v>3.01</c:v>
                </c:pt>
                <c:pt idx="7">
                  <c:v>2.44</c:v>
                </c:pt>
                <c:pt idx="8">
                  <c:v>2.44</c:v>
                </c:pt>
                <c:pt idx="9">
                  <c:v>0</c:v>
                </c:pt>
                <c:pt idx="10">
                  <c:v>4.68</c:v>
                </c:pt>
                <c:pt idx="11">
                  <c:v>4.57</c:v>
                </c:pt>
                <c:pt idx="12">
                  <c:v>0.75</c:v>
                </c:pt>
                <c:pt idx="13">
                  <c:v>0.17</c:v>
                </c:pt>
                <c:pt idx="15">
                  <c:v>2.2999999999999998</c:v>
                </c:pt>
                <c:pt idx="16">
                  <c:v>6.1</c:v>
                </c:pt>
                <c:pt idx="17">
                  <c:v>3.18</c:v>
                </c:pt>
                <c:pt idx="18">
                  <c:v>1.0900000000000001</c:v>
                </c:pt>
                <c:pt idx="19">
                  <c:v>2.2400000000000002</c:v>
                </c:pt>
                <c:pt idx="20" formatCode="0.0">
                  <c:v>3.16151515151516</c:v>
                </c:pt>
                <c:pt idx="21">
                  <c:v>10.029999999999999</c:v>
                </c:pt>
                <c:pt idx="22">
                  <c:v>0</c:v>
                </c:pt>
                <c:pt idx="24">
                  <c:v>2.76</c:v>
                </c:pt>
                <c:pt idx="25">
                  <c:v>0.23</c:v>
                </c:pt>
                <c:pt idx="26">
                  <c:v>8.82</c:v>
                </c:pt>
                <c:pt idx="27">
                  <c:v>1.1499999999999999</c:v>
                </c:pt>
                <c:pt idx="28">
                  <c:v>2.1800000000000002</c:v>
                </c:pt>
                <c:pt idx="29">
                  <c:v>0.61</c:v>
                </c:pt>
                <c:pt idx="30">
                  <c:v>3.62</c:v>
                </c:pt>
                <c:pt idx="31">
                  <c:v>0.15</c:v>
                </c:pt>
                <c:pt idx="33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D2B-4AE1-9BA3-9E35B7721410}"/>
            </c:ext>
          </c:extLst>
        </c:ser>
        <c:ser>
          <c:idx val="2"/>
          <c:order val="2"/>
          <c:spPr>
            <a:noFill/>
            <a:ln w="25400">
              <a:noFill/>
            </a:ln>
          </c:spPr>
          <c:invertIfNegative val="0"/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D2B-4AE1-9BA3-9E35B7721410}"/>
              </c:ext>
            </c:extLst>
          </c:dPt>
          <c:dLbls>
            <c:dLbl>
              <c:idx val="0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81.6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74.0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69.2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68.1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64.4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60.4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57.2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55.5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54.3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54.2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53.3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52.7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52.7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52.3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51.9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51.4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50.6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49.1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47.5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46.1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45.6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45.6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43.5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42.5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41.3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37.9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35.1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32.3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20.2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19.4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17.0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11.5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9.5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7D2B-4AE1-9BA3-9E35B7721410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tx>
                <c:rich>
                  <a:bodyPr rot="-54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800" b="0" i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rPr>
                      <a:t>4.1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7D2B-4AE1-9BA3-9E35B77214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ysClr val="windowText" lastClr="000000"/>
                    </a:solidFill>
                    <a:latin typeface="Arial Narrow" panose="020B0606020202030204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'[2rxe9v.xlsx]g10-22'!$A$31:$A$64</c:f>
              <c:strCache>
                <c:ptCount val="34"/>
                <c:pt idx="0">
                  <c:v>Luxembourg</c:v>
                </c:pt>
                <c:pt idx="1">
                  <c:v>Netherlands</c:v>
                </c:pt>
                <c:pt idx="2">
                  <c:v>Belgium</c:v>
                </c:pt>
                <c:pt idx="3">
                  <c:v>Sweden¹</c:v>
                </c:pt>
                <c:pt idx="4">
                  <c:v>Switzerland</c:v>
                </c:pt>
                <c:pt idx="5">
                  <c:v>Korea</c:v>
                </c:pt>
                <c:pt idx="6">
                  <c:v>Finland</c:v>
                </c:pt>
                <c:pt idx="7">
                  <c:v>Iceland</c:v>
                </c:pt>
                <c:pt idx="8">
                  <c:v>Canada</c:v>
                </c:pt>
                <c:pt idx="9">
                  <c:v>Germany</c:v>
                </c:pt>
                <c:pt idx="10">
                  <c:v>Slovak Republic</c:v>
                </c:pt>
                <c:pt idx="11">
                  <c:v>Estonia</c:v>
                </c:pt>
                <c:pt idx="12">
                  <c:v>Slovenia</c:v>
                </c:pt>
                <c:pt idx="13">
                  <c:v>New Zealand</c:v>
                </c:pt>
                <c:pt idx="14">
                  <c:v>Australia¹</c:v>
                </c:pt>
                <c:pt idx="15">
                  <c:v>France</c:v>
                </c:pt>
                <c:pt idx="16">
                  <c:v>Hungary</c:v>
                </c:pt>
                <c:pt idx="17">
                  <c:v>Austria</c:v>
                </c:pt>
                <c:pt idx="18">
                  <c:v>Ireland</c:v>
                </c:pt>
                <c:pt idx="19">
                  <c:v>Spain</c:v>
                </c:pt>
                <c:pt idx="20">
                  <c:v>OECD33</c:v>
                </c:pt>
                <c:pt idx="21">
                  <c:v>Czech Republic</c:v>
                </c:pt>
                <c:pt idx="22">
                  <c:v>Norway</c:v>
                </c:pt>
                <c:pt idx="23">
                  <c:v>United Kingdom¹</c:v>
                </c:pt>
                <c:pt idx="24">
                  <c:v>Lithuania</c:v>
                </c:pt>
                <c:pt idx="25">
                  <c:v>Denmark</c:v>
                </c:pt>
                <c:pt idx="26">
                  <c:v>Japan</c:v>
                </c:pt>
                <c:pt idx="27">
                  <c:v>United States²</c:v>
                </c:pt>
                <c:pt idx="28">
                  <c:v>Israel</c:v>
                </c:pt>
                <c:pt idx="29">
                  <c:v>Italy</c:v>
                </c:pt>
                <c:pt idx="30">
                  <c:v>Latvia</c:v>
                </c:pt>
                <c:pt idx="31">
                  <c:v>Poland</c:v>
                </c:pt>
                <c:pt idx="32">
                  <c:v>Turkey¹</c:v>
                </c:pt>
                <c:pt idx="33">
                  <c:v>Greece</c:v>
                </c:pt>
              </c:strCache>
            </c:strRef>
          </c:cat>
          <c:val>
            <c:numRef>
              <c:f>'[2rxe9v.xlsx]g10-22'!$D$31:$D$64</c:f>
              <c:numCache>
                <c:formatCode>0.0</c:formatCode>
                <c:ptCount val="34"/>
                <c:pt idx="0">
                  <c:v>81.56</c:v>
                </c:pt>
                <c:pt idx="1">
                  <c:v>73.97</c:v>
                </c:pt>
                <c:pt idx="2">
                  <c:v>69.180000000000007</c:v>
                </c:pt>
                <c:pt idx="3">
                  <c:v>68.099999999999994</c:v>
                </c:pt>
                <c:pt idx="4">
                  <c:v>64.44</c:v>
                </c:pt>
                <c:pt idx="5">
                  <c:v>60.36</c:v>
                </c:pt>
                <c:pt idx="6">
                  <c:v>57.21</c:v>
                </c:pt>
                <c:pt idx="7">
                  <c:v>55.54</c:v>
                </c:pt>
                <c:pt idx="8">
                  <c:v>54.34</c:v>
                </c:pt>
                <c:pt idx="9">
                  <c:v>54.2</c:v>
                </c:pt>
                <c:pt idx="10">
                  <c:v>53.28</c:v>
                </c:pt>
                <c:pt idx="11">
                  <c:v>52.67</c:v>
                </c:pt>
                <c:pt idx="12">
                  <c:v>52.65</c:v>
                </c:pt>
                <c:pt idx="13">
                  <c:v>52.27</c:v>
                </c:pt>
                <c:pt idx="14">
                  <c:v>51.9</c:v>
                </c:pt>
                <c:pt idx="15">
                  <c:v>51.4</c:v>
                </c:pt>
                <c:pt idx="16">
                  <c:v>50.6</c:v>
                </c:pt>
                <c:pt idx="17">
                  <c:v>49.08</c:v>
                </c:pt>
                <c:pt idx="18">
                  <c:v>47.49</c:v>
                </c:pt>
                <c:pt idx="19">
                  <c:v>46.14</c:v>
                </c:pt>
                <c:pt idx="20">
                  <c:v>45.643333333333302</c:v>
                </c:pt>
                <c:pt idx="21">
                  <c:v>45.63</c:v>
                </c:pt>
                <c:pt idx="22">
                  <c:v>43.5</c:v>
                </c:pt>
                <c:pt idx="23">
                  <c:v>42.5</c:v>
                </c:pt>
                <c:pt idx="24">
                  <c:v>41.26</c:v>
                </c:pt>
                <c:pt idx="25">
                  <c:v>37.93</c:v>
                </c:pt>
                <c:pt idx="26">
                  <c:v>35.119999999999997</c:v>
                </c:pt>
                <c:pt idx="27">
                  <c:v>32.25</c:v>
                </c:pt>
                <c:pt idx="28">
                  <c:v>20.18</c:v>
                </c:pt>
                <c:pt idx="29">
                  <c:v>19.41</c:v>
                </c:pt>
                <c:pt idx="30">
                  <c:v>17.02</c:v>
                </c:pt>
                <c:pt idx="31">
                  <c:v>11.45</c:v>
                </c:pt>
                <c:pt idx="32">
                  <c:v>9.5</c:v>
                </c:pt>
                <c:pt idx="33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7D2B-4AE1-9BA3-9E35B7721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5306416"/>
        <c:axId val="215306808"/>
      </c:barChart>
      <c:catAx>
        <c:axId val="215306416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800" b="0" i="0">
                <a:solidFill>
                  <a:sysClr val="windowText" lastClr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215306808"/>
        <c:crosses val="autoZero"/>
        <c:auto val="1"/>
        <c:lblAlgn val="ctr"/>
        <c:lblOffset val="0"/>
        <c:tickLblSkip val="1"/>
        <c:noMultiLvlLbl val="0"/>
      </c:catAx>
      <c:valAx>
        <c:axId val="215306808"/>
        <c:scaling>
          <c:orientation val="minMax"/>
          <c:max val="100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800" b="0" i="0">
                <a:solidFill>
                  <a:sysClr val="windowText" lastClr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215306416"/>
        <c:crosses val="autoZero"/>
        <c:crossBetween val="between"/>
      </c:valAx>
      <c:spPr>
        <a:solidFill>
          <a:srgbClr val="EAEAEA"/>
        </a:solidFill>
        <a:ln w="25400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5.5286285572571148E-2"/>
          <c:y val="1.7000641099403285E-2"/>
          <c:w val="0.93113971727943468"/>
          <c:h val="6.3752568507224688E-2"/>
        </c:manualLayout>
      </c:layout>
      <c:overlay val="1"/>
      <c:spPr>
        <a:solidFill>
          <a:srgbClr val="EAEAEA"/>
        </a:solidFill>
        <a:ln w="25400">
          <a:noFill/>
        </a:ln>
      </c:spPr>
      <c:txPr>
        <a:bodyPr/>
        <a:lstStyle/>
        <a:p>
          <a:pPr>
            <a:defRPr sz="800" b="0" i="0">
              <a:solidFill>
                <a:sysClr val="windowText" lastClr="000000"/>
              </a:solidFill>
              <a:latin typeface="Arial Narrow"/>
              <a:ea typeface="Arial Narrow"/>
              <a:cs typeface="Arial Narrow"/>
            </a:defRPr>
          </a:pPr>
          <a:endParaRPr lang="cs-CZ"/>
        </a:p>
      </c:txPr>
    </c:legend>
    <c:plotVisOnly val="1"/>
    <c:dispBlanksAs val="gap"/>
    <c:showDLblsOverMax val="1"/>
  </c:chart>
  <c:spPr>
    <a:noFill/>
    <a:ln w="9525"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03851674592874E-2"/>
          <c:y val="0.19253340296818558"/>
          <c:w val="0.95224982160411775"/>
          <c:h val="0.447790979385182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'[b3nj6o.xlsx]g10-16'!$B$20</c:f>
              <c:strCache>
                <c:ptCount val="1"/>
                <c:pt idx="0">
                  <c:v>Daily carers</c:v>
                </c:pt>
              </c:strCache>
            </c:strRef>
          </c:tx>
          <c:spPr>
            <a:solidFill>
              <a:srgbClr val="FDBD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3"/>
            <c:invertIfNegative val="0"/>
            <c:bubble3D val="0"/>
            <c:spPr>
              <a:solidFill>
                <a:srgbClr val="FDAE0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32-4E7E-A5CC-D8AB2A7A9F9E}"/>
              </c:ext>
            </c:extLst>
          </c:dPt>
          <c:dPt>
            <c:idx val="8"/>
            <c:invertIfNegative val="0"/>
            <c:bubble3D val="0"/>
            <c:spPr>
              <a:solidFill>
                <a:srgbClr val="FDAE0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32-4E7E-A5CC-D8AB2A7A9F9E}"/>
              </c:ext>
            </c:extLst>
          </c:dPt>
          <c:dPt>
            <c:idx val="11"/>
            <c:invertIfNegative val="0"/>
            <c:bubble3D val="0"/>
            <c:spPr>
              <a:solidFill>
                <a:srgbClr val="FDBD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32-4E7E-A5CC-D8AB2A7A9F9E}"/>
              </c:ext>
            </c:extLst>
          </c:dPt>
          <c:dPt>
            <c:idx val="12"/>
            <c:invertIfNegative val="0"/>
            <c:bubble3D val="0"/>
            <c:spPr>
              <a:solidFill>
                <a:srgbClr val="DE19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32-4E7E-A5CC-D8AB2A7A9F9E}"/>
              </c:ext>
            </c:extLst>
          </c:dPt>
          <c:dPt>
            <c:idx val="23"/>
            <c:invertIfNegative val="0"/>
            <c:bubble3D val="0"/>
            <c:spPr>
              <a:solidFill>
                <a:srgbClr val="FDBD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32-4E7E-A5CC-D8AB2A7A9F9E}"/>
              </c:ext>
            </c:extLst>
          </c:dPt>
          <c:dPt>
            <c:idx val="24"/>
            <c:invertIfNegative val="0"/>
            <c:bubble3D val="0"/>
            <c:spPr>
              <a:solidFill>
                <a:srgbClr val="FDAE0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32-4E7E-A5CC-D8AB2A7A9F9E}"/>
              </c:ext>
            </c:extLst>
          </c:dPt>
          <c:dPt>
            <c:idx val="25"/>
            <c:invertIfNegative val="0"/>
            <c:bubble3D val="0"/>
            <c:spPr>
              <a:solidFill>
                <a:srgbClr val="FDAE0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E32-4E7E-A5CC-D8AB2A7A9F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'[b3nj6o.xlsx]g10-16'!$A$21:$A$48</c:f>
              <c:strCache>
                <c:ptCount val="28"/>
                <c:pt idx="0">
                  <c:v>Belgium</c:v>
                </c:pt>
                <c:pt idx="1">
                  <c:v>Austria</c:v>
                </c:pt>
                <c:pt idx="2">
                  <c:v>Czech Republic</c:v>
                </c:pt>
                <c:pt idx="3">
                  <c:v>United Kingdom¹</c:v>
                </c:pt>
                <c:pt idx="4">
                  <c:v>Germany</c:v>
                </c:pt>
                <c:pt idx="5">
                  <c:v>Netherlands</c:v>
                </c:pt>
                <c:pt idx="6">
                  <c:v>Switzerland</c:v>
                </c:pt>
                <c:pt idx="7">
                  <c:v>France</c:v>
                </c:pt>
                <c:pt idx="8">
                  <c:v>Australia</c:v>
                </c:pt>
                <c:pt idx="9">
                  <c:v>Slovenia</c:v>
                </c:pt>
                <c:pt idx="10">
                  <c:v>Denmark</c:v>
                </c:pt>
                <c:pt idx="11">
                  <c:v>Sweden</c:v>
                </c:pt>
                <c:pt idx="12">
                  <c:v>OECD27</c:v>
                </c:pt>
                <c:pt idx="13">
                  <c:v>Finland</c:v>
                </c:pt>
                <c:pt idx="14">
                  <c:v>Spain</c:v>
                </c:pt>
                <c:pt idx="15">
                  <c:v>Luxembourg</c:v>
                </c:pt>
                <c:pt idx="16">
                  <c:v>Italy</c:v>
                </c:pt>
                <c:pt idx="17">
                  <c:v>Hungary</c:v>
                </c:pt>
                <c:pt idx="18">
                  <c:v>Poland</c:v>
                </c:pt>
                <c:pt idx="19">
                  <c:v>Estonia</c:v>
                </c:pt>
                <c:pt idx="20">
                  <c:v>Israel</c:v>
                </c:pt>
                <c:pt idx="21">
                  <c:v>Portugal</c:v>
                </c:pt>
                <c:pt idx="22">
                  <c:v>Greece</c:v>
                </c:pt>
                <c:pt idx="23">
                  <c:v>Lithuania</c:v>
                </c:pt>
                <c:pt idx="24">
                  <c:v>United States</c:v>
                </c:pt>
                <c:pt idx="25">
                  <c:v>Ireland</c:v>
                </c:pt>
                <c:pt idx="26">
                  <c:v>Slovak Republic</c:v>
                </c:pt>
                <c:pt idx="27">
                  <c:v>Latvia</c:v>
                </c:pt>
              </c:strCache>
            </c:strRef>
          </c:cat>
          <c:val>
            <c:numRef>
              <c:f>'[b3nj6o.xlsx]g10-16'!$B$21:$B$48</c:f>
              <c:numCache>
                <c:formatCode>0</c:formatCode>
                <c:ptCount val="28"/>
                <c:pt idx="0">
                  <c:v>9.1395400000000002</c:v>
                </c:pt>
                <c:pt idx="1">
                  <c:v>12.9962</c:v>
                </c:pt>
                <c:pt idx="2">
                  <c:v>9.58812</c:v>
                </c:pt>
                <c:pt idx="3">
                  <c:v>18.2</c:v>
                </c:pt>
                <c:pt idx="4">
                  <c:v>9.2643799999999992</c:v>
                </c:pt>
                <c:pt idx="5">
                  <c:v>6.7420400000000003</c:v>
                </c:pt>
                <c:pt idx="6">
                  <c:v>5.9462700000000002</c:v>
                </c:pt>
                <c:pt idx="7">
                  <c:v>7.7094500000000004</c:v>
                </c:pt>
                <c:pt idx="8">
                  <c:v>13.798692810457499</c:v>
                </c:pt>
                <c:pt idx="9">
                  <c:v>9.8925000000000001</c:v>
                </c:pt>
                <c:pt idx="10">
                  <c:v>4.7045599999999999</c:v>
                </c:pt>
                <c:pt idx="11">
                  <c:v>3.8013300000000001</c:v>
                </c:pt>
                <c:pt idx="12">
                  <c:v>6.8744126086956499</c:v>
                </c:pt>
                <c:pt idx="13">
                  <c:v>4.2794600000000003</c:v>
                </c:pt>
                <c:pt idx="14">
                  <c:v>7.9922700000000004</c:v>
                </c:pt>
                <c:pt idx="15">
                  <c:v>4.68757</c:v>
                </c:pt>
                <c:pt idx="16">
                  <c:v>7.6744300000000001</c:v>
                </c:pt>
                <c:pt idx="17">
                  <c:v>8.2398399999999992</c:v>
                </c:pt>
                <c:pt idx="18">
                  <c:v>6.0699100000000001</c:v>
                </c:pt>
                <c:pt idx="19">
                  <c:v>5.8195699999999997</c:v>
                </c:pt>
                <c:pt idx="20">
                  <c:v>6.5069999999999997</c:v>
                </c:pt>
                <c:pt idx="21">
                  <c:v>8.1999999999999993</c:v>
                </c:pt>
                <c:pt idx="22">
                  <c:v>6.70221</c:v>
                </c:pt>
                <c:pt idx="23">
                  <c:v>5.2794800000000004</c:v>
                </c:pt>
                <c:pt idx="24">
                  <c:v>6.94</c:v>
                </c:pt>
                <c:pt idx="25">
                  <c:v>6.7</c:v>
                </c:pt>
                <c:pt idx="26">
                  <c:v>3.4354300000000002</c:v>
                </c:pt>
                <c:pt idx="27">
                  <c:v>3.4399299999999999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E32-4E7E-A5CC-D8AB2A7A9F9E}"/>
            </c:ext>
          </c:extLst>
        </c:ser>
        <c:ser>
          <c:idx val="1"/>
          <c:order val="1"/>
          <c:tx>
            <c:strRef>
              <c:f>'[b3nj6o.xlsx]g10-16'!$C$20</c:f>
              <c:strCache>
                <c:ptCount val="1"/>
                <c:pt idx="0">
                  <c:v>Weekly carers</c:v>
                </c:pt>
              </c:strCache>
            </c:strRef>
          </c:tx>
          <c:spPr>
            <a:solidFill>
              <a:srgbClr val="FFD9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2"/>
            <c:invertIfNegative val="0"/>
            <c:bubble3D val="0"/>
            <c:spPr>
              <a:solidFill>
                <a:srgbClr val="F7977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E32-4E7E-A5CC-D8AB2A7A9F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'[b3nj6o.xlsx]g10-16'!$A$21:$A$48</c:f>
              <c:strCache>
                <c:ptCount val="28"/>
                <c:pt idx="0">
                  <c:v>Belgium</c:v>
                </c:pt>
                <c:pt idx="1">
                  <c:v>Austria</c:v>
                </c:pt>
                <c:pt idx="2">
                  <c:v>Czech Republic</c:v>
                </c:pt>
                <c:pt idx="3">
                  <c:v>United Kingdom¹</c:v>
                </c:pt>
                <c:pt idx="4">
                  <c:v>Germany</c:v>
                </c:pt>
                <c:pt idx="5">
                  <c:v>Netherlands</c:v>
                </c:pt>
                <c:pt idx="6">
                  <c:v>Switzerland</c:v>
                </c:pt>
                <c:pt idx="7">
                  <c:v>France</c:v>
                </c:pt>
                <c:pt idx="8">
                  <c:v>Australia</c:v>
                </c:pt>
                <c:pt idx="9">
                  <c:v>Slovenia</c:v>
                </c:pt>
                <c:pt idx="10">
                  <c:v>Denmark</c:v>
                </c:pt>
                <c:pt idx="11">
                  <c:v>Sweden</c:v>
                </c:pt>
                <c:pt idx="12">
                  <c:v>OECD27</c:v>
                </c:pt>
                <c:pt idx="13">
                  <c:v>Finland</c:v>
                </c:pt>
                <c:pt idx="14">
                  <c:v>Spain</c:v>
                </c:pt>
                <c:pt idx="15">
                  <c:v>Luxembourg</c:v>
                </c:pt>
                <c:pt idx="16">
                  <c:v>Italy</c:v>
                </c:pt>
                <c:pt idx="17">
                  <c:v>Hungary</c:v>
                </c:pt>
                <c:pt idx="18">
                  <c:v>Poland</c:v>
                </c:pt>
                <c:pt idx="19">
                  <c:v>Estonia</c:v>
                </c:pt>
                <c:pt idx="20">
                  <c:v>Israel</c:v>
                </c:pt>
                <c:pt idx="21">
                  <c:v>Portugal</c:v>
                </c:pt>
                <c:pt idx="22">
                  <c:v>Greece</c:v>
                </c:pt>
                <c:pt idx="23">
                  <c:v>Lithuania</c:v>
                </c:pt>
                <c:pt idx="24">
                  <c:v>United States</c:v>
                </c:pt>
                <c:pt idx="25">
                  <c:v>Ireland</c:v>
                </c:pt>
                <c:pt idx="26">
                  <c:v>Slovak Republic</c:v>
                </c:pt>
                <c:pt idx="27">
                  <c:v>Latvia</c:v>
                </c:pt>
              </c:strCache>
            </c:strRef>
          </c:cat>
          <c:val>
            <c:numRef>
              <c:f>'[b3nj6o.xlsx]g10-16'!$C$21:$C$48</c:f>
              <c:numCache>
                <c:formatCode>0</c:formatCode>
                <c:ptCount val="28"/>
                <c:pt idx="0">
                  <c:v>14.40118</c:v>
                </c:pt>
                <c:pt idx="1">
                  <c:v>9.7667800000000007</c:v>
                </c:pt>
                <c:pt idx="2">
                  <c:v>9.1068200000000008</c:v>
                </c:pt>
                <c:pt idx="4">
                  <c:v>8.7997499999999995</c:v>
                </c:pt>
                <c:pt idx="5">
                  <c:v>8.9985099999999996</c:v>
                </c:pt>
                <c:pt idx="6">
                  <c:v>8.9221900000000005</c:v>
                </c:pt>
                <c:pt idx="7">
                  <c:v>6.9373500000000003</c:v>
                </c:pt>
                <c:pt idx="9">
                  <c:v>3.83406</c:v>
                </c:pt>
                <c:pt idx="10">
                  <c:v>8.8605900000000002</c:v>
                </c:pt>
                <c:pt idx="11">
                  <c:v>9.57301</c:v>
                </c:pt>
                <c:pt idx="12">
                  <c:v>5.9274865217391302</c:v>
                </c:pt>
                <c:pt idx="13">
                  <c:v>8.1738900000000001</c:v>
                </c:pt>
                <c:pt idx="14">
                  <c:v>4.1658400000000002</c:v>
                </c:pt>
                <c:pt idx="15">
                  <c:v>7.1964399999999999</c:v>
                </c:pt>
                <c:pt idx="16">
                  <c:v>3.3416999999999999</c:v>
                </c:pt>
                <c:pt idx="17">
                  <c:v>2.2899400000000001</c:v>
                </c:pt>
                <c:pt idx="18">
                  <c:v>3.82735</c:v>
                </c:pt>
                <c:pt idx="19">
                  <c:v>4.0194299999999998</c:v>
                </c:pt>
                <c:pt idx="20">
                  <c:v>3.0250599999999999</c:v>
                </c:pt>
                <c:pt idx="21">
                  <c:v>1.2</c:v>
                </c:pt>
                <c:pt idx="22">
                  <c:v>2.2526799999999998</c:v>
                </c:pt>
                <c:pt idx="23">
                  <c:v>2.6789299999999998</c:v>
                </c:pt>
                <c:pt idx="26">
                  <c:v>2.6870500000000002</c:v>
                </c:pt>
                <c:pt idx="27">
                  <c:v>2.2736399999999999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E32-4E7E-A5CC-D8AB2A7A9F9E}"/>
            </c:ext>
          </c:extLst>
        </c:ser>
        <c:ser>
          <c:idx val="2"/>
          <c:order val="2"/>
          <c:tx>
            <c:strRef>
              <c:f>'[b3nj6o.xlsx]g10-16'!$D$20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E32-4E7E-A5CC-D8AB2A7A9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0404152"/>
        <c:axId val="370406504"/>
      </c:barChart>
      <c:catAx>
        <c:axId val="370404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370406504"/>
        <c:crosses val="autoZero"/>
        <c:auto val="1"/>
        <c:lblAlgn val="ctr"/>
        <c:lblOffset val="0"/>
        <c:tickLblSkip val="1"/>
        <c:noMultiLvlLbl val="0"/>
      </c:catAx>
      <c:valAx>
        <c:axId val="370406504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0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370404152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475781598256E-2"/>
          <c:y val="0.12763739163928423"/>
          <c:w val="0.94241450617283951"/>
          <c:h val="0.50014741337086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'[3p0yuh.xlsx]g10-17'!$B$19</c:f>
              <c:strCache>
                <c:ptCount val="1"/>
                <c:pt idx="0">
                  <c:v>% of women</c:v>
                </c:pt>
              </c:strCache>
            </c:strRef>
          </c:tx>
          <c:spPr>
            <a:solidFill>
              <a:srgbClr val="FDA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1"/>
            <c:invertIfNegative val="0"/>
            <c:bubble3D val="0"/>
            <c:spPr>
              <a:solidFill>
                <a:srgbClr val="DE19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58-46F3-9DF4-FAE68C9A69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'[3p0yuh.xlsx]g10-17'!$A$20:$A$44</c:f>
              <c:strCache>
                <c:ptCount val="25"/>
                <c:pt idx="0">
                  <c:v>Austria</c:v>
                </c:pt>
                <c:pt idx="1">
                  <c:v>Sweden</c:v>
                </c:pt>
                <c:pt idx="2">
                  <c:v>Lithuania</c:v>
                </c:pt>
                <c:pt idx="3">
                  <c:v>Estonia</c:v>
                </c:pt>
                <c:pt idx="4">
                  <c:v>Netherlands</c:v>
                </c:pt>
                <c:pt idx="5">
                  <c:v>Belgium</c:v>
                </c:pt>
                <c:pt idx="6">
                  <c:v>Luxembourg</c:v>
                </c:pt>
                <c:pt idx="7">
                  <c:v>France</c:v>
                </c:pt>
                <c:pt idx="8">
                  <c:v>Finland</c:v>
                </c:pt>
                <c:pt idx="9">
                  <c:v>Israel</c:v>
                </c:pt>
                <c:pt idx="10">
                  <c:v>Ireland</c:v>
                </c:pt>
                <c:pt idx="11">
                  <c:v>OECD25</c:v>
                </c:pt>
                <c:pt idx="12">
                  <c:v>United Kingdom¹</c:v>
                </c:pt>
                <c:pt idx="13">
                  <c:v>Denmark</c:v>
                </c:pt>
                <c:pt idx="14">
                  <c:v>Slovenia</c:v>
                </c:pt>
                <c:pt idx="15">
                  <c:v>Czech Republic</c:v>
                </c:pt>
                <c:pt idx="16">
                  <c:v>Germany</c:v>
                </c:pt>
                <c:pt idx="17">
                  <c:v>Australia</c:v>
                </c:pt>
                <c:pt idx="18">
                  <c:v>Italy</c:v>
                </c:pt>
                <c:pt idx="19">
                  <c:v>Poland</c:v>
                </c:pt>
                <c:pt idx="20">
                  <c:v>Latvia</c:v>
                </c:pt>
                <c:pt idx="21">
                  <c:v>United States</c:v>
                </c:pt>
                <c:pt idx="22">
                  <c:v>Portugal</c:v>
                </c:pt>
                <c:pt idx="23">
                  <c:v>Greece</c:v>
                </c:pt>
                <c:pt idx="24">
                  <c:v>Spain</c:v>
                </c:pt>
              </c:strCache>
            </c:strRef>
          </c:cat>
          <c:val>
            <c:numRef>
              <c:f>'[3p0yuh.xlsx]g10-17'!$B$20:$B$44</c:f>
              <c:numCache>
                <c:formatCode>0</c:formatCode>
                <c:ptCount val="25"/>
                <c:pt idx="0">
                  <c:v>53.264519999999997</c:v>
                </c:pt>
                <c:pt idx="1">
                  <c:v>53.502139999999997</c:v>
                </c:pt>
                <c:pt idx="2">
                  <c:v>53.564439999999998</c:v>
                </c:pt>
                <c:pt idx="3">
                  <c:v>53.907449999999997</c:v>
                </c:pt>
                <c:pt idx="4">
                  <c:v>55.09104</c:v>
                </c:pt>
                <c:pt idx="5">
                  <c:v>55.262050000000002</c:v>
                </c:pt>
                <c:pt idx="6">
                  <c:v>55.58522</c:v>
                </c:pt>
                <c:pt idx="7">
                  <c:v>56.32996</c:v>
                </c:pt>
                <c:pt idx="8">
                  <c:v>57.03</c:v>
                </c:pt>
                <c:pt idx="9">
                  <c:v>58.304720000000003</c:v>
                </c:pt>
                <c:pt idx="10">
                  <c:v>60.1</c:v>
                </c:pt>
                <c:pt idx="11">
                  <c:v>61.5706952009905</c:v>
                </c:pt>
                <c:pt idx="12">
                  <c:v>62.1</c:v>
                </c:pt>
                <c:pt idx="13">
                  <c:v>62.41675</c:v>
                </c:pt>
                <c:pt idx="14">
                  <c:v>63.726950000000002</c:v>
                </c:pt>
                <c:pt idx="15">
                  <c:v>63.929540000000003</c:v>
                </c:pt>
                <c:pt idx="16">
                  <c:v>63.941479999999999</c:v>
                </c:pt>
                <c:pt idx="17">
                  <c:v>64.754664823773297</c:v>
                </c:pt>
                <c:pt idx="18">
                  <c:v>64.804100000000005</c:v>
                </c:pt>
                <c:pt idx="19">
                  <c:v>65.054339999999996</c:v>
                </c:pt>
                <c:pt idx="20">
                  <c:v>67.161600000000007</c:v>
                </c:pt>
                <c:pt idx="21">
                  <c:v>68.61</c:v>
                </c:pt>
                <c:pt idx="22">
                  <c:v>70.099999999999994</c:v>
                </c:pt>
                <c:pt idx="23">
                  <c:v>73.276160000000004</c:v>
                </c:pt>
                <c:pt idx="24">
                  <c:v>75.879559999999998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58-46F3-9DF4-FAE68C9A6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405328"/>
        <c:axId val="370405720"/>
      </c:barChart>
      <c:catAx>
        <c:axId val="37040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370405720"/>
        <c:crosses val="autoZero"/>
        <c:auto val="1"/>
        <c:lblAlgn val="ctr"/>
        <c:lblOffset val="0"/>
        <c:tickLblSkip val="1"/>
        <c:noMultiLvlLbl val="0"/>
      </c:catAx>
      <c:valAx>
        <c:axId val="37040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cs-CZ"/>
          </a:p>
        </c:txPr>
        <c:crossAx val="370405328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0.00595</cdr:x>
      <cdr:y>0.06752</cdr:y>
    </cdr:from>
    <cdr:to>
      <cdr:x>0.06843</cdr:x>
      <cdr:y>0.21222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" y="133349"/>
          <a:ext cx="4000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800" b="0" i="0">
              <a:solidFill>
                <a:srgbClr val="000000"/>
              </a:solidFill>
              <a:latin typeface="Arial Narrow" panose="020B060602020203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0.07194</cdr:x>
      <cdr:y>0.05501</cdr:y>
    </cdr:from>
    <cdr:to>
      <cdr:x>0.09346</cdr:x>
      <cdr:y>0.09147</cdr:y>
    </cdr:to>
    <cdr:sp macro="" textlink="">
      <cdr:nvSpPr>
        <cdr:cNvPr id="36" name="xlamShapesMarker"/>
        <cdr:cNvSpPr/>
      </cdr:nvSpPr>
      <cdr:spPr>
        <a:xfrm xmlns:a="http://schemas.openxmlformats.org/drawingml/2006/main">
          <a:off x="463909" y="110247"/>
          <a:ext cx="138771" cy="73065"/>
        </a:xfrm>
        <a:prstGeom xmlns:a="http://schemas.openxmlformats.org/drawingml/2006/main" prst="rect">
          <a:avLst/>
        </a:prstGeom>
        <a:solidFill xmlns:a="http://schemas.openxmlformats.org/drawingml/2006/main">
          <a:srgbClr val="FDAF18"/>
        </a:solidFill>
        <a:ln xmlns:a="http://schemas.openxmlformats.org/drawingml/2006/main" w="3175" cap="flat" cmpd="sng" algn="ctr">
          <a:noFill/>
          <a:prstDash val="solid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3175" cap="flat" cmpd="sng" algn="ctr">
              <a:solidFill>
                <a:schemeClr val="accent1">
                  <a:shade val="50000"/>
                </a:schemeClr>
              </a:solidFill>
              <a:prstDash val="solid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0.52241</cdr:x>
      <cdr:y>0.05501</cdr:y>
    </cdr:from>
    <cdr:to>
      <cdr:x>0.54394</cdr:x>
      <cdr:y>0.09147</cdr:y>
    </cdr:to>
    <cdr:sp macro="" textlink="">
      <cdr:nvSpPr>
        <cdr:cNvPr id="38" name="xlamShapesMarker"/>
        <cdr:cNvSpPr/>
      </cdr:nvSpPr>
      <cdr:spPr>
        <a:xfrm xmlns:a="http://schemas.openxmlformats.org/drawingml/2006/main">
          <a:off x="3368775" y="110247"/>
          <a:ext cx="138835" cy="73065"/>
        </a:xfrm>
        <a:prstGeom xmlns:a="http://schemas.openxmlformats.org/drawingml/2006/main" prst="rect">
          <a:avLst/>
        </a:prstGeom>
        <a:solidFill xmlns:a="http://schemas.openxmlformats.org/drawingml/2006/main">
          <a:srgbClr val="FFD87D"/>
        </a:solidFill>
        <a:ln xmlns:a="http://schemas.openxmlformats.org/drawingml/2006/main" w="3175" cap="flat" cmpd="sng" algn="ctr">
          <a:noFill/>
          <a:prstDash val="solid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3175" cap="flat" cmpd="sng" algn="ctr">
              <a:solidFill>
                <a:schemeClr val="accent1">
                  <a:shade val="50000"/>
                </a:schemeClr>
              </a:solidFill>
              <a:prstDash val="solid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absSizeAnchor xmlns:cdr="http://schemas.openxmlformats.org/drawingml/2006/chartDrawing">
    <cdr:from>
      <cdr:x>0.04047</cdr:x>
      <cdr:y>0.09117</cdr:y>
    </cdr:from>
    <cdr:ext cx="2291071" cy="172576"/>
    <cdr:sp macro="" textlink="">
      <cdr:nvSpPr>
        <cdr:cNvPr id="2" name="TextBox 1"/>
        <cdr:cNvSpPr txBox="1"/>
      </cdr:nvSpPr>
      <cdr:spPr>
        <a:xfrm xmlns:a="http://schemas.openxmlformats.org/drawingml/2006/main">
          <a:off x="261471" y="276412"/>
          <a:ext cx="2293470" cy="171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/>
        </a:p>
      </cdr:txBody>
    </cdr:sp>
  </cdr:absSizeAnchor>
  <cdr:absSizeAnchor xmlns:cdr="http://schemas.openxmlformats.org/drawingml/2006/chartDrawing">
    <cdr:from>
      <cdr:x>0.0185</cdr:x>
      <cdr:y>0.07146</cdr:y>
    </cdr:from>
    <cdr:ext cx="2082153" cy="322647"/>
    <cdr:sp macro="" textlink="">
      <cdr:nvSpPr>
        <cdr:cNvPr id="3" name="TextBox 2"/>
        <cdr:cNvSpPr txBox="1"/>
      </cdr:nvSpPr>
      <cdr:spPr>
        <a:xfrm xmlns:a="http://schemas.openxmlformats.org/drawingml/2006/main">
          <a:off x="119529" y="216647"/>
          <a:ext cx="2084295" cy="321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i="0" baseline="0">
              <a:solidFill>
                <a:sysClr val="windowText" lastClr="000000"/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Per 1 000 population aged 65 years and over</a:t>
          </a:r>
          <a:endParaRPr lang="en-GB" sz="800" b="0" i="0">
            <a:solidFill>
              <a:sysClr val="windowText" lastClr="000000"/>
            </a:solidFill>
            <a:effectLst/>
            <a:latin typeface="Arial Narrow" panose="020B0606020202030204" pitchFamily="34" charset="0"/>
          </a:endParaRPr>
        </a:p>
      </cdr:txBody>
    </cdr:sp>
  </cdr:abs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0.01017</cdr:x>
      <cdr:y>0.09008</cdr:y>
    </cdr:from>
    <cdr:to>
      <cdr:x>0.36057</cdr:x>
      <cdr:y>0.19443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53" y="179070"/>
          <a:ext cx="2110428" cy="207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 b="0" i="0">
              <a:solidFill>
                <a:sysClr val="windowText" lastClr="000000"/>
              </a:solidFill>
              <a:latin typeface="Arial Narrow" panose="020B0606020202030204" pitchFamily="34" charset="0"/>
            </a:rPr>
            <a:t>%</a:t>
          </a:r>
          <a:r>
            <a:rPr lang="en-GB" sz="800" b="0" i="0" baseline="0">
              <a:solidFill>
                <a:sysClr val="windowText" lastClr="000000"/>
              </a:solidFill>
              <a:latin typeface="Arial Narrow" panose="020B0606020202030204" pitchFamily="34" charset="0"/>
            </a:rPr>
            <a:t> among population aged 50 years and over</a:t>
          </a:r>
          <a:endParaRPr lang="en-GB" sz="800" b="0" i="0">
            <a:solidFill>
              <a:sysClr val="windowText" lastClr="00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0.02</cdr:x>
      <cdr:y>0.01275</cdr:y>
    </cdr:from>
    <cdr:to>
      <cdr:x>0.96127</cdr:x>
      <cdr:y>0.09723</cdr:y>
    </cdr:to>
    <cdr:grpSp>
      <cdr:nvGrpSpPr>
        <cdr:cNvPr id="14" name="xlamLegendGroup0"/>
        <cdr:cNvGrpSpPr/>
      </cdr:nvGrpSpPr>
      <cdr:grpSpPr>
        <a:xfrm xmlns:a="http://schemas.openxmlformats.org/drawingml/2006/main">
          <a:off x="169127" y="44450"/>
          <a:ext cx="7961450" cy="294510"/>
          <a:chOff x="0" y="0"/>
          <a:chExt cx="6051137" cy="176800"/>
        </a:xfrm>
      </cdr:grpSpPr>
      <cdr:sp macro="" textlink="">
        <cdr:nvSpPr>
          <cdr:cNvPr id="15" name="xlamLegend0"/>
          <cdr:cNvSpPr/>
        </cdr:nvSpPr>
        <cdr:spPr>
          <a:xfrm xmlns:a="http://schemas.openxmlformats.org/drawingml/2006/main">
            <a:off x="0" y="0"/>
            <a:ext cx="6051137" cy="17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EAEA"/>
          </a:solidFill>
          <a:ln xmlns:a="http://schemas.openxmlformats.org/drawingml/2006/main" w="0" cap="flat" cmpd="sng" algn="ctr">
            <a:noFill/>
            <a:prstDash val="solid"/>
          </a:ln>
          <a:effectLst xmlns:a="http://schemas.openxmlformats.org/drawingml/2006/main"/>
          <a:extLst xmlns:a="http://schemas.openxmlformats.org/drawingml/2006/main"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GB" sz="1100"/>
          </a:p>
        </cdr:txBody>
      </cdr:sp>
      <cdr:grpSp>
        <cdr:nvGrpSpPr>
          <cdr:cNvPr id="16" name="xlamLegendEntry10"/>
          <cdr:cNvGrpSpPr/>
        </cdr:nvGrpSpPr>
        <cdr:grpSpPr>
          <a:xfrm xmlns:a="http://schemas.openxmlformats.org/drawingml/2006/main">
            <a:off x="599100" y="43399"/>
            <a:ext cx="660096" cy="117726"/>
            <a:chOff x="599100" y="43400"/>
            <a:chExt cx="660096" cy="117725"/>
          </a:xfrm>
        </cdr:grpSpPr>
        <cdr:sp macro="" textlink="">
          <cdr:nvSpPr>
            <cdr:cNvPr id="23" name="xlamLegendSymbol10"/>
            <cdr:cNvSpPr/>
          </cdr:nvSpPr>
          <cdr:spPr>
            <a:xfrm xmlns:a="http://schemas.openxmlformats.org/drawingml/2006/main">
              <a:off x="599100" y="61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DBD3D"/>
            </a:solidFill>
            <a:ln xmlns:a="http://schemas.openxmlformats.org/drawingml/2006/main" w="25400" cap="flat" cmpd="sng" algn="ctr">
              <a:noFill/>
              <a:prstDash val="solid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1100"/>
            </a:p>
          </cdr:txBody>
        </cdr:sp>
        <cdr:sp macro="" textlink="">
          <cdr:nvSpPr>
            <cdr:cNvPr id="24" name="xlamLegendText10"/>
            <cdr:cNvSpPr txBox="1"/>
          </cdr:nvSpPr>
          <cdr:spPr>
            <a:xfrm xmlns:a="http://schemas.openxmlformats.org/drawingml/2006/main">
              <a:off x="815100" y="43400"/>
              <a:ext cx="444096" cy="117725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8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Daily carers</a:t>
              </a:r>
            </a:p>
          </cdr:txBody>
        </cdr:sp>
      </cdr:grpSp>
      <cdr:grpSp>
        <cdr:nvGrpSpPr>
          <cdr:cNvPr id="17" name="xlamLegendEntry20"/>
          <cdr:cNvGrpSpPr/>
        </cdr:nvGrpSpPr>
        <cdr:grpSpPr>
          <a:xfrm xmlns:a="http://schemas.openxmlformats.org/drawingml/2006/main">
            <a:off x="2832471" y="43400"/>
            <a:ext cx="748966" cy="117725"/>
            <a:chOff x="2832470" y="43400"/>
            <a:chExt cx="748966" cy="117725"/>
          </a:xfrm>
        </cdr:grpSpPr>
        <cdr:sp macro="" textlink="">
          <cdr:nvSpPr>
            <cdr:cNvPr id="21" name="xlamLegendSymbol20"/>
            <cdr:cNvSpPr/>
          </cdr:nvSpPr>
          <cdr:spPr>
            <a:xfrm xmlns:a="http://schemas.openxmlformats.org/drawingml/2006/main">
              <a:off x="2832470" y="61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FD985"/>
            </a:solidFill>
            <a:ln xmlns:a="http://schemas.openxmlformats.org/drawingml/2006/main" w="25400" cap="flat" cmpd="sng" algn="ctr">
              <a:noFill/>
              <a:prstDash val="solid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1100"/>
            </a:p>
          </cdr:txBody>
        </cdr:sp>
        <cdr:sp macro="" textlink="">
          <cdr:nvSpPr>
            <cdr:cNvPr id="22" name="xlamLegendText20"/>
            <cdr:cNvSpPr txBox="1"/>
          </cdr:nvSpPr>
          <cdr:spPr>
            <a:xfrm xmlns:a="http://schemas.openxmlformats.org/drawingml/2006/main">
              <a:off x="3048470" y="43400"/>
              <a:ext cx="532966" cy="117725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8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Weekly carers</a:t>
              </a:r>
            </a:p>
          </cdr:txBody>
        </cdr:sp>
      </cdr:grpSp>
      <cdr:grpSp>
        <cdr:nvGrpSpPr>
          <cdr:cNvPr id="18" name="xlamLegendEntry30"/>
          <cdr:cNvGrpSpPr/>
        </cdr:nvGrpSpPr>
        <cdr:grpSpPr>
          <a:xfrm xmlns:a="http://schemas.openxmlformats.org/drawingml/2006/main">
            <a:off x="5170203" y="43400"/>
            <a:ext cx="403103" cy="117725"/>
            <a:chOff x="5170203" y="43400"/>
            <a:chExt cx="403103" cy="117725"/>
          </a:xfrm>
        </cdr:grpSpPr>
        <cdr:sp macro="" textlink="">
          <cdr:nvSpPr>
            <cdr:cNvPr id="19" name="xlamLegendSymbol30"/>
            <cdr:cNvSpPr/>
          </cdr:nvSpPr>
          <cdr:spPr>
            <a:xfrm xmlns:a="http://schemas.openxmlformats.org/drawingml/2006/main">
              <a:off x="5170203" y="61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DAE0F"/>
            </a:solidFill>
            <a:ln xmlns:a="http://schemas.openxmlformats.org/drawingml/2006/main" w="25400" cap="flat" cmpd="sng" algn="ctr">
              <a:noFill/>
              <a:prstDash val="solid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1100"/>
            </a:p>
          </cdr:txBody>
        </cdr:sp>
        <cdr:sp macro="" textlink="">
          <cdr:nvSpPr>
            <cdr:cNvPr id="20" name="xlamLegendText30"/>
            <cdr:cNvSpPr txBox="1"/>
          </cdr:nvSpPr>
          <cdr:spPr>
            <a:xfrm xmlns:a="http://schemas.openxmlformats.org/drawingml/2006/main">
              <a:off x="5386203" y="43400"/>
              <a:ext cx="187103" cy="117725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8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Total</a:t>
              </a:r>
            </a:p>
          </cdr:txBody>
        </cdr:sp>
      </cdr:grp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0.03967</cdr:x>
      <cdr:y>0.02355</cdr:y>
    </cdr:from>
    <cdr:to>
      <cdr:x>0.33006</cdr:x>
      <cdr:y>0.11019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085" y="46634"/>
          <a:ext cx="1881689" cy="171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 b="0" i="0">
              <a:solidFill>
                <a:srgbClr val="000000"/>
              </a:solidFill>
              <a:latin typeface="Arial Narrow" panose="020B0606020202030204" pitchFamily="34" charset="0"/>
            </a:rPr>
            <a:t>% of women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B803F-5DFE-4F76-B186-51F3779A05F7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39952-050D-4175-B030-9D3DA96FC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906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18DD9-1AAA-42D0-BAF0-8E38A3B0061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43E52-46A9-4874-B4B2-350544C4E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226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62000" y="1300719"/>
            <a:ext cx="647700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914400"/>
            <a:ext cx="4038600" cy="3486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457200" y="162867"/>
            <a:ext cx="4648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4800600" y="863600"/>
            <a:ext cx="3962400" cy="65146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000"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A1023-5162-4B8C-BAC7-0AE5D4257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20"/>
          </p:nvPr>
        </p:nvSpPr>
        <p:spPr>
          <a:xfrm>
            <a:off x="457200" y="4686300"/>
            <a:ext cx="289560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RGE-EI_logo_whi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391400" y="4287750"/>
            <a:ext cx="1101644" cy="41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596000" y="0"/>
            <a:ext cx="1548000" cy="514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ERGE-EI_logo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52708" y="141514"/>
            <a:ext cx="645792" cy="2448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46863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1023-5162-4B8C-BAC7-0AE5D4257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124200" y="468630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idea.cerge-e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2000" y="1300719"/>
            <a:ext cx="7620000" cy="2462213"/>
          </a:xfrm>
        </p:spPr>
        <p:txBody>
          <a:bodyPr/>
          <a:lstStyle/>
          <a:p>
            <a:r>
              <a:rPr lang="cs-CZ" dirty="0" smtClean="0"/>
              <a:t>Institut pro demokracii a ekonomickou analýzu – IDEA</a:t>
            </a:r>
          </a:p>
          <a:p>
            <a:endParaRPr lang="cs-CZ" dirty="0"/>
          </a:p>
          <a:p>
            <a:r>
              <a:rPr lang="cs-CZ" dirty="0" err="1" smtClean="0"/>
              <a:t>Survey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, </a:t>
            </a:r>
            <a:r>
              <a:rPr lang="cs-CZ" dirty="0" err="1" smtClean="0"/>
              <a:t>ageing</a:t>
            </a:r>
            <a:r>
              <a:rPr lang="cs-CZ" dirty="0" smtClean="0"/>
              <a:t> and </a:t>
            </a:r>
            <a:r>
              <a:rPr lang="cs-CZ" dirty="0" err="1" smtClean="0"/>
              <a:t>retirement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r>
              <a:rPr lang="cs-CZ" dirty="0" smtClean="0"/>
              <a:t>, SHARE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67870" y="4007224"/>
            <a:ext cx="603773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2000"/>
              </a:lnSpc>
            </a:pPr>
            <a:endParaRPr lang="en-US" sz="2500" baseline="30000" dirty="0" smtClean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119" r="1119"/>
          <a:stretch>
            <a:fillRect/>
          </a:stretch>
        </p:blipFill>
        <p:spPr>
          <a:xfrm>
            <a:off x="457200" y="914400"/>
            <a:ext cx="8153400" cy="379095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4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457200" y="162867"/>
            <a:ext cx="6934200" cy="27528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32" y="612388"/>
            <a:ext cx="6472968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7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457199" y="162867"/>
            <a:ext cx="7347859" cy="307777"/>
          </a:xfrm>
        </p:spPr>
        <p:txBody>
          <a:bodyPr/>
          <a:lstStyle/>
          <a:p>
            <a:r>
              <a:rPr lang="cs-CZ" dirty="0" smtClean="0"/>
              <a:t>Podíl lidí s nenaplněnými potřebami péče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82085"/>
              </p:ext>
            </p:extLst>
          </p:nvPr>
        </p:nvGraphicFramePr>
        <p:xfrm>
          <a:off x="1143001" y="1775616"/>
          <a:ext cx="6662058" cy="2909787"/>
        </p:xfrm>
        <a:graphic>
          <a:graphicData uri="http://schemas.openxmlformats.org/drawingml/2006/table">
            <a:tbl>
              <a:tblPr/>
              <a:tblGrid>
                <a:gridCol w="862348">
                  <a:extLst>
                    <a:ext uri="{9D8B030D-6E8A-4147-A177-3AD203B41FA5}">
                      <a16:colId xmlns:a16="http://schemas.microsoft.com/office/drawing/2014/main" xmlns="" val="3952542005"/>
                    </a:ext>
                  </a:extLst>
                </a:gridCol>
                <a:gridCol w="786258">
                  <a:extLst>
                    <a:ext uri="{9D8B030D-6E8A-4147-A177-3AD203B41FA5}">
                      <a16:colId xmlns:a16="http://schemas.microsoft.com/office/drawing/2014/main" xmlns="" val="1288200148"/>
                    </a:ext>
                  </a:extLst>
                </a:gridCol>
                <a:gridCol w="566444">
                  <a:extLst>
                    <a:ext uri="{9D8B030D-6E8A-4147-A177-3AD203B41FA5}">
                      <a16:colId xmlns:a16="http://schemas.microsoft.com/office/drawing/2014/main" xmlns="" val="3249470932"/>
                    </a:ext>
                  </a:extLst>
                </a:gridCol>
                <a:gridCol w="566444">
                  <a:extLst>
                    <a:ext uri="{9D8B030D-6E8A-4147-A177-3AD203B41FA5}">
                      <a16:colId xmlns:a16="http://schemas.microsoft.com/office/drawing/2014/main" xmlns="" val="1086073070"/>
                    </a:ext>
                  </a:extLst>
                </a:gridCol>
                <a:gridCol w="566444">
                  <a:extLst>
                    <a:ext uri="{9D8B030D-6E8A-4147-A177-3AD203B41FA5}">
                      <a16:colId xmlns:a16="http://schemas.microsoft.com/office/drawing/2014/main" xmlns="" val="1118718519"/>
                    </a:ext>
                  </a:extLst>
                </a:gridCol>
                <a:gridCol w="566444">
                  <a:extLst>
                    <a:ext uri="{9D8B030D-6E8A-4147-A177-3AD203B41FA5}">
                      <a16:colId xmlns:a16="http://schemas.microsoft.com/office/drawing/2014/main" xmlns="" val="3620528163"/>
                    </a:ext>
                  </a:extLst>
                </a:gridCol>
                <a:gridCol w="566444">
                  <a:extLst>
                    <a:ext uri="{9D8B030D-6E8A-4147-A177-3AD203B41FA5}">
                      <a16:colId xmlns:a16="http://schemas.microsoft.com/office/drawing/2014/main" xmlns="" val="182271737"/>
                    </a:ext>
                  </a:extLst>
                </a:gridCol>
                <a:gridCol w="566444">
                  <a:extLst>
                    <a:ext uri="{9D8B030D-6E8A-4147-A177-3AD203B41FA5}">
                      <a16:colId xmlns:a16="http://schemas.microsoft.com/office/drawing/2014/main" xmlns="" val="3843987636"/>
                    </a:ext>
                  </a:extLst>
                </a:gridCol>
                <a:gridCol w="566444">
                  <a:extLst>
                    <a:ext uri="{9D8B030D-6E8A-4147-A177-3AD203B41FA5}">
                      <a16:colId xmlns:a16="http://schemas.microsoft.com/office/drawing/2014/main" xmlns="" val="242472415"/>
                    </a:ext>
                  </a:extLst>
                </a:gridCol>
                <a:gridCol w="236723">
                  <a:extLst>
                    <a:ext uri="{9D8B030D-6E8A-4147-A177-3AD203B41FA5}">
                      <a16:colId xmlns:a16="http://schemas.microsoft.com/office/drawing/2014/main" xmlns="" val="3584253861"/>
                    </a:ext>
                  </a:extLst>
                </a:gridCol>
                <a:gridCol w="811621">
                  <a:extLst>
                    <a:ext uri="{9D8B030D-6E8A-4147-A177-3AD203B41FA5}">
                      <a16:colId xmlns:a16="http://schemas.microsoft.com/office/drawing/2014/main" xmlns="" val="1208582647"/>
                    </a:ext>
                  </a:extLst>
                </a:gridCol>
              </a:tblGrid>
              <a:tr h="361839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Figure 10.15. Unmet long-term care needs among people aged 65 and over living at home, 2019-20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87438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17622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6505451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3883332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3731323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3713189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287714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9047516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1544902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6633308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3513316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5755815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1770029"/>
                  </a:ext>
                </a:extLst>
              </a:tr>
              <a:tr h="195996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793744"/>
                  </a:ext>
                </a:extLst>
              </a:tr>
            </a:tbl>
          </a:graphicData>
        </a:graphic>
      </p:graphicFrame>
      <p:graphicFrame>
        <p:nvGraphicFramePr>
          <p:cNvPr id="6" name="Chart 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2891456856"/>
              </p:ext>
            </p:extLst>
          </p:nvPr>
        </p:nvGraphicFramePr>
        <p:xfrm>
          <a:off x="457200" y="914400"/>
          <a:ext cx="777240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48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Počet lůžek dlouhodobé péče o seniory.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00151" y="1435894"/>
          <a:ext cx="6743698" cy="3130550"/>
        </p:xfrm>
        <a:graphic>
          <a:graphicData uri="http://schemas.openxmlformats.org/drawingml/2006/table">
            <a:tbl>
              <a:tblPr/>
              <a:tblGrid>
                <a:gridCol w="1382906">
                  <a:extLst>
                    <a:ext uri="{9D8B030D-6E8A-4147-A177-3AD203B41FA5}">
                      <a16:colId xmlns:a16="http://schemas.microsoft.com/office/drawing/2014/main" xmlns="" val="529160726"/>
                    </a:ext>
                  </a:extLst>
                </a:gridCol>
                <a:gridCol w="488084">
                  <a:extLst>
                    <a:ext uri="{9D8B030D-6E8A-4147-A177-3AD203B41FA5}">
                      <a16:colId xmlns:a16="http://schemas.microsoft.com/office/drawing/2014/main" xmlns="" val="4250020462"/>
                    </a:ext>
                  </a:extLst>
                </a:gridCol>
                <a:gridCol w="553162">
                  <a:extLst>
                    <a:ext uri="{9D8B030D-6E8A-4147-A177-3AD203B41FA5}">
                      <a16:colId xmlns:a16="http://schemas.microsoft.com/office/drawing/2014/main" xmlns="" val="2360115081"/>
                    </a:ext>
                  </a:extLst>
                </a:gridCol>
                <a:gridCol w="488084">
                  <a:extLst>
                    <a:ext uri="{9D8B030D-6E8A-4147-A177-3AD203B41FA5}">
                      <a16:colId xmlns:a16="http://schemas.microsoft.com/office/drawing/2014/main" xmlns="" val="3449567981"/>
                    </a:ext>
                  </a:extLst>
                </a:gridCol>
                <a:gridCol w="585701">
                  <a:extLst>
                    <a:ext uri="{9D8B030D-6E8A-4147-A177-3AD203B41FA5}">
                      <a16:colId xmlns:a16="http://schemas.microsoft.com/office/drawing/2014/main" xmlns="" val="1151643399"/>
                    </a:ext>
                  </a:extLst>
                </a:gridCol>
                <a:gridCol w="585701">
                  <a:extLst>
                    <a:ext uri="{9D8B030D-6E8A-4147-A177-3AD203B41FA5}">
                      <a16:colId xmlns:a16="http://schemas.microsoft.com/office/drawing/2014/main" xmlns="" val="3654411310"/>
                    </a:ext>
                  </a:extLst>
                </a:gridCol>
                <a:gridCol w="585701">
                  <a:extLst>
                    <a:ext uri="{9D8B030D-6E8A-4147-A177-3AD203B41FA5}">
                      <a16:colId xmlns:a16="http://schemas.microsoft.com/office/drawing/2014/main" xmlns="" val="2921613826"/>
                    </a:ext>
                  </a:extLst>
                </a:gridCol>
                <a:gridCol w="512489">
                  <a:extLst>
                    <a:ext uri="{9D8B030D-6E8A-4147-A177-3AD203B41FA5}">
                      <a16:colId xmlns:a16="http://schemas.microsoft.com/office/drawing/2014/main" xmlns="" val="2027027820"/>
                    </a:ext>
                  </a:extLst>
                </a:gridCol>
                <a:gridCol w="780935">
                  <a:extLst>
                    <a:ext uri="{9D8B030D-6E8A-4147-A177-3AD203B41FA5}">
                      <a16:colId xmlns:a16="http://schemas.microsoft.com/office/drawing/2014/main" xmlns="" val="4019179169"/>
                    </a:ext>
                  </a:extLst>
                </a:gridCol>
                <a:gridCol w="780935">
                  <a:extLst>
                    <a:ext uri="{9D8B030D-6E8A-4147-A177-3AD203B41FA5}">
                      <a16:colId xmlns:a16="http://schemas.microsoft.com/office/drawing/2014/main" xmlns="" val="3312660283"/>
                    </a:ext>
                  </a:extLst>
                </a:gridCol>
              </a:tblGrid>
              <a:tr h="15875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Figure 10.22. Long-term care beds in institutions and hospitals, 2019 (or nearest year)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97598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726619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36434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706949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677426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864926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425396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760266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969802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602121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487963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73814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36948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704599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806052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747875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09345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677632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1091009"/>
                  </a:ext>
                </a:extLst>
              </a:tr>
            </a:tbl>
          </a:graphicData>
        </a:graphic>
      </p:graphicFrame>
      <p:graphicFrame>
        <p:nvGraphicFramePr>
          <p:cNvPr id="6" name="Chart 1"/>
          <p:cNvGraphicFramePr>
            <a:graphicFrameLocks noGrp="1"/>
          </p:cNvGraphicFramePr>
          <p:nvPr>
            <p:ph type="pic" sz="quarter" idx="16"/>
          </p:nvPr>
        </p:nvGraphicFramePr>
        <p:xfrm>
          <a:off x="457200" y="914400"/>
          <a:ext cx="83058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21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1"/>
          <p:cNvSpPr>
            <a:spLocks noGrp="1"/>
          </p:cNvSpPr>
          <p:nvPr>
            <p:ph type="pic" sz="quarter" idx="16"/>
          </p:nvPr>
        </p:nvSpPr>
        <p:spPr>
          <a:xfrm>
            <a:off x="457200" y="914400"/>
            <a:ext cx="7924800" cy="3638550"/>
          </a:xfrm>
        </p:spPr>
      </p:sp>
      <p:sp>
        <p:nvSpPr>
          <p:cNvPr id="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457200" y="162867"/>
            <a:ext cx="5791200" cy="351483"/>
          </a:xfrm>
        </p:spPr>
        <p:txBody>
          <a:bodyPr/>
          <a:lstStyle/>
          <a:p>
            <a:r>
              <a:rPr lang="cs-CZ" dirty="0" smtClean="0"/>
              <a:t>Počet pracovníků v dlouhodobé péči o seniory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940436"/>
              </p:ext>
            </p:extLst>
          </p:nvPr>
        </p:nvGraphicFramePr>
        <p:xfrm>
          <a:off x="152400" y="1009650"/>
          <a:ext cx="891361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Worksheet" r:id="rId3" imgW="6826336" imgH="2304919" progId="Excel.Sheet.12">
                  <p:embed/>
                </p:oleObj>
              </mc:Choice>
              <mc:Fallback>
                <p:oleObj name="Worksheet" r:id="rId3" imgW="6826336" imgH="23049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009650"/>
                        <a:ext cx="8913615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7" name="Char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94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19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457200" y="162867"/>
            <a:ext cx="4648200" cy="615553"/>
          </a:xfrm>
        </p:spPr>
        <p:txBody>
          <a:bodyPr/>
          <a:lstStyle/>
          <a:p>
            <a:r>
              <a:rPr lang="cs-CZ" dirty="0" smtClean="0"/>
              <a:t>Podíl neformálně pečujících v populaci 50 plus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11527"/>
              </p:ext>
            </p:extLst>
          </p:nvPr>
        </p:nvGraphicFramePr>
        <p:xfrm>
          <a:off x="1238250" y="1928813"/>
          <a:ext cx="6362703" cy="2113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4833">
                  <a:extLst>
                    <a:ext uri="{9D8B030D-6E8A-4147-A177-3AD203B41FA5}">
                      <a16:colId xmlns:a16="http://schemas.microsoft.com/office/drawing/2014/main" xmlns="" val="628035136"/>
                    </a:ext>
                  </a:extLst>
                </a:gridCol>
                <a:gridCol w="538259">
                  <a:extLst>
                    <a:ext uri="{9D8B030D-6E8A-4147-A177-3AD203B41FA5}">
                      <a16:colId xmlns:a16="http://schemas.microsoft.com/office/drawing/2014/main" xmlns="" val="3139144541"/>
                    </a:ext>
                  </a:extLst>
                </a:gridCol>
                <a:gridCol w="538259">
                  <a:extLst>
                    <a:ext uri="{9D8B030D-6E8A-4147-A177-3AD203B41FA5}">
                      <a16:colId xmlns:a16="http://schemas.microsoft.com/office/drawing/2014/main" xmlns="" val="4071209295"/>
                    </a:ext>
                  </a:extLst>
                </a:gridCol>
                <a:gridCol w="538259">
                  <a:extLst>
                    <a:ext uri="{9D8B030D-6E8A-4147-A177-3AD203B41FA5}">
                      <a16:colId xmlns:a16="http://schemas.microsoft.com/office/drawing/2014/main" xmlns="" val="3483720233"/>
                    </a:ext>
                  </a:extLst>
                </a:gridCol>
                <a:gridCol w="538259">
                  <a:extLst>
                    <a:ext uri="{9D8B030D-6E8A-4147-A177-3AD203B41FA5}">
                      <a16:colId xmlns:a16="http://schemas.microsoft.com/office/drawing/2014/main" xmlns="" val="2078051430"/>
                    </a:ext>
                  </a:extLst>
                </a:gridCol>
                <a:gridCol w="538259">
                  <a:extLst>
                    <a:ext uri="{9D8B030D-6E8A-4147-A177-3AD203B41FA5}">
                      <a16:colId xmlns:a16="http://schemas.microsoft.com/office/drawing/2014/main" xmlns="" val="3414973958"/>
                    </a:ext>
                  </a:extLst>
                </a:gridCol>
                <a:gridCol w="538259">
                  <a:extLst>
                    <a:ext uri="{9D8B030D-6E8A-4147-A177-3AD203B41FA5}">
                      <a16:colId xmlns:a16="http://schemas.microsoft.com/office/drawing/2014/main" xmlns="" val="4109570307"/>
                    </a:ext>
                  </a:extLst>
                </a:gridCol>
                <a:gridCol w="819439">
                  <a:extLst>
                    <a:ext uri="{9D8B030D-6E8A-4147-A177-3AD203B41FA5}">
                      <a16:colId xmlns:a16="http://schemas.microsoft.com/office/drawing/2014/main" xmlns="" val="2730881480"/>
                    </a:ext>
                  </a:extLst>
                </a:gridCol>
                <a:gridCol w="208877">
                  <a:extLst>
                    <a:ext uri="{9D8B030D-6E8A-4147-A177-3AD203B41FA5}">
                      <a16:colId xmlns:a16="http://schemas.microsoft.com/office/drawing/2014/main" xmlns="" val="321484799"/>
                    </a:ext>
                  </a:extLst>
                </a:gridCol>
              </a:tblGrid>
              <a:tr h="1778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10.16. Share of informal carers among the population aged 50 and over, 2019 (or nearest year)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31031509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21438387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9119454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927407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97639184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12001394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3260055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3433386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3044533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4728817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16683880"/>
                  </a:ext>
                </a:extLst>
              </a:tr>
            </a:tbl>
          </a:graphicData>
        </a:graphic>
      </p:graphicFrame>
      <p:graphicFrame>
        <p:nvGraphicFramePr>
          <p:cNvPr id="6" name="Chart 26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3722689979"/>
              </p:ext>
            </p:extLst>
          </p:nvPr>
        </p:nvGraphicFramePr>
        <p:xfrm>
          <a:off x="304800" y="819150"/>
          <a:ext cx="84582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964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Podíl žen neformálně pečujících 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168400" y="1848644"/>
          <a:ext cx="6807199" cy="2305050"/>
        </p:xfrm>
        <a:graphic>
          <a:graphicData uri="http://schemas.openxmlformats.org/drawingml/2006/table">
            <a:tbl>
              <a:tblPr/>
              <a:tblGrid>
                <a:gridCol w="1601694">
                  <a:extLst>
                    <a:ext uri="{9D8B030D-6E8A-4147-A177-3AD203B41FA5}">
                      <a16:colId xmlns:a16="http://schemas.microsoft.com/office/drawing/2014/main" xmlns="" val="2617818488"/>
                    </a:ext>
                  </a:extLst>
                </a:gridCol>
                <a:gridCol w="579336">
                  <a:extLst>
                    <a:ext uri="{9D8B030D-6E8A-4147-A177-3AD203B41FA5}">
                      <a16:colId xmlns:a16="http://schemas.microsoft.com/office/drawing/2014/main" xmlns="" val="3893935730"/>
                    </a:ext>
                  </a:extLst>
                </a:gridCol>
                <a:gridCol w="587856">
                  <a:extLst>
                    <a:ext uri="{9D8B030D-6E8A-4147-A177-3AD203B41FA5}">
                      <a16:colId xmlns:a16="http://schemas.microsoft.com/office/drawing/2014/main" xmlns="" val="3562653374"/>
                    </a:ext>
                  </a:extLst>
                </a:gridCol>
                <a:gridCol w="579336">
                  <a:extLst>
                    <a:ext uri="{9D8B030D-6E8A-4147-A177-3AD203B41FA5}">
                      <a16:colId xmlns:a16="http://schemas.microsoft.com/office/drawing/2014/main" xmlns="" val="2467395210"/>
                    </a:ext>
                  </a:extLst>
                </a:gridCol>
                <a:gridCol w="579336">
                  <a:extLst>
                    <a:ext uri="{9D8B030D-6E8A-4147-A177-3AD203B41FA5}">
                      <a16:colId xmlns:a16="http://schemas.microsoft.com/office/drawing/2014/main" xmlns="" val="3404015163"/>
                    </a:ext>
                  </a:extLst>
                </a:gridCol>
                <a:gridCol w="579336">
                  <a:extLst>
                    <a:ext uri="{9D8B030D-6E8A-4147-A177-3AD203B41FA5}">
                      <a16:colId xmlns:a16="http://schemas.microsoft.com/office/drawing/2014/main" xmlns="" val="3920983301"/>
                    </a:ext>
                  </a:extLst>
                </a:gridCol>
                <a:gridCol w="579336">
                  <a:extLst>
                    <a:ext uri="{9D8B030D-6E8A-4147-A177-3AD203B41FA5}">
                      <a16:colId xmlns:a16="http://schemas.microsoft.com/office/drawing/2014/main" xmlns="" val="884468976"/>
                    </a:ext>
                  </a:extLst>
                </a:gridCol>
                <a:gridCol w="579336">
                  <a:extLst>
                    <a:ext uri="{9D8B030D-6E8A-4147-A177-3AD203B41FA5}">
                      <a16:colId xmlns:a16="http://schemas.microsoft.com/office/drawing/2014/main" xmlns="" val="3063838002"/>
                    </a:ext>
                  </a:extLst>
                </a:gridCol>
                <a:gridCol w="579336">
                  <a:extLst>
                    <a:ext uri="{9D8B030D-6E8A-4147-A177-3AD203B41FA5}">
                      <a16:colId xmlns:a16="http://schemas.microsoft.com/office/drawing/2014/main" xmlns="" val="1232776547"/>
                    </a:ext>
                  </a:extLst>
                </a:gridCol>
                <a:gridCol w="562297">
                  <a:extLst>
                    <a:ext uri="{9D8B030D-6E8A-4147-A177-3AD203B41FA5}">
                      <a16:colId xmlns:a16="http://schemas.microsoft.com/office/drawing/2014/main" xmlns="" val="3939767765"/>
                    </a:ext>
                  </a:extLst>
                </a:gridCol>
              </a:tblGrid>
              <a:tr h="209550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Figure 10.17. Share of women among informal daily carers aged 50 and over, 2019 (or nearest year)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752072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960047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11937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21699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20962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224864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64879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949097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878527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496239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8892757"/>
                  </a:ext>
                </a:extLst>
              </a:tr>
            </a:tbl>
          </a:graphicData>
        </a:graphic>
      </p:graphicFrame>
      <p:graphicFrame>
        <p:nvGraphicFramePr>
          <p:cNvPr id="6" name="Chart 12"/>
          <p:cNvGraphicFramePr>
            <a:graphicFrameLocks noGrp="1"/>
          </p:cNvGraphicFramePr>
          <p:nvPr>
            <p:ph type="pic" sz="quarter" idx="16"/>
          </p:nvPr>
        </p:nvGraphicFramePr>
        <p:xfrm>
          <a:off x="457200" y="914400"/>
          <a:ext cx="8458200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009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EA1023-5162-4B8C-BAC7-0AE5D42577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876274"/>
            <a:ext cx="7290055" cy="381002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accent3"/>
                </a:solidFill>
                <a:latin typeface="+mj-lt"/>
              </a:rPr>
              <a:t>Lze</a:t>
            </a:r>
            <a:r>
              <a:rPr lang="en-US" sz="1600" dirty="0" smtClean="0">
                <a:solidFill>
                  <a:schemeClr val="accent3"/>
                </a:solidFill>
                <a:latin typeface="+mj-lt"/>
              </a:rPr>
              <a:t> o</a:t>
            </a:r>
            <a:r>
              <a:rPr lang="cs-CZ" sz="1600" dirty="0" err="1" smtClean="0">
                <a:solidFill>
                  <a:schemeClr val="accent3"/>
                </a:solidFill>
                <a:latin typeface="+mj-lt"/>
              </a:rPr>
              <a:t>čekávate</a:t>
            </a:r>
            <a:r>
              <a:rPr lang="cs-CZ" sz="1600" dirty="0" smtClean="0">
                <a:solidFill>
                  <a:schemeClr val="accent3"/>
                </a:solidFill>
                <a:latin typeface="+mj-lt"/>
              </a:rPr>
              <a:t> velkou demografickou vlnu v 30 letech a později </a:t>
            </a:r>
            <a:endParaRPr lang="en-US" sz="1600" dirty="0" smtClean="0">
              <a:solidFill>
                <a:schemeClr val="accent3"/>
              </a:solidFill>
              <a:latin typeface="+mj-lt"/>
            </a:endParaRPr>
          </a:p>
          <a:p>
            <a:r>
              <a:rPr lang="cs-CZ" sz="1600" dirty="0" smtClean="0">
                <a:solidFill>
                  <a:schemeClr val="accent3"/>
                </a:solidFill>
                <a:latin typeface="+mj-lt"/>
              </a:rPr>
              <a:t>Současný systém vytlačuje většinu lidí mimo trh práce, když narazí na důchodový věk. </a:t>
            </a:r>
          </a:p>
          <a:p>
            <a:r>
              <a:rPr lang="cs-CZ" sz="1600" dirty="0" smtClean="0">
                <a:solidFill>
                  <a:schemeClr val="accent3"/>
                </a:solidFill>
                <a:latin typeface="+mj-lt"/>
              </a:rPr>
              <a:t>Lze očekávat postupný pokles poměru důchod/mzda. </a:t>
            </a:r>
          </a:p>
          <a:p>
            <a:r>
              <a:rPr lang="cs-CZ" sz="1600" dirty="0" smtClean="0">
                <a:solidFill>
                  <a:schemeClr val="accent3"/>
                </a:solidFill>
                <a:latin typeface="+mj-lt"/>
              </a:rPr>
              <a:t>Věk dožití ve zdraví – rozdíl muži a ženy</a:t>
            </a:r>
          </a:p>
          <a:p>
            <a:endParaRPr lang="cs-CZ" sz="1600" dirty="0" smtClean="0">
              <a:solidFill>
                <a:schemeClr val="accent3"/>
              </a:solidFill>
              <a:latin typeface="+mj-lt"/>
            </a:endParaRPr>
          </a:p>
          <a:p>
            <a:r>
              <a:rPr lang="cs-CZ" sz="1600" dirty="0" smtClean="0">
                <a:solidFill>
                  <a:schemeClr val="accent3"/>
                </a:solidFill>
                <a:latin typeface="+mj-lt"/>
              </a:rPr>
              <a:t>Mezinárodní srovnání: </a:t>
            </a:r>
          </a:p>
          <a:p>
            <a:r>
              <a:rPr lang="cs-CZ" sz="1600" dirty="0" smtClean="0">
                <a:solidFill>
                  <a:schemeClr val="accent3"/>
                </a:solidFill>
                <a:latin typeface="+mj-lt"/>
              </a:rPr>
              <a:t>V Česku většina dlouhodobá péče má spíše </a:t>
            </a:r>
            <a:r>
              <a:rPr lang="cs-CZ" sz="1600" dirty="0" err="1" smtClean="0">
                <a:solidFill>
                  <a:schemeClr val="accent3"/>
                </a:solidFill>
                <a:latin typeface="+mj-lt"/>
              </a:rPr>
              <a:t>neformalní</a:t>
            </a:r>
            <a:r>
              <a:rPr lang="cs-CZ" sz="1600" dirty="0" smtClean="0">
                <a:solidFill>
                  <a:schemeClr val="accent3"/>
                </a:solidFill>
                <a:latin typeface="+mj-lt"/>
              </a:rPr>
              <a:t> charakter – zatížení žen ve věku 50</a:t>
            </a:r>
            <a:r>
              <a:rPr lang="en-US" sz="1600" dirty="0" smtClean="0">
                <a:solidFill>
                  <a:schemeClr val="accent3"/>
                </a:solidFill>
                <a:latin typeface="+mj-lt"/>
              </a:rPr>
              <a:t>+</a:t>
            </a:r>
            <a:endParaRPr lang="cs-CZ" sz="1600" dirty="0" smtClean="0">
              <a:solidFill>
                <a:schemeClr val="accent3"/>
              </a:solidFill>
              <a:latin typeface="+mj-lt"/>
            </a:endParaRPr>
          </a:p>
          <a:p>
            <a:r>
              <a:rPr lang="cs-CZ" sz="1600" dirty="0" smtClean="0">
                <a:solidFill>
                  <a:schemeClr val="accent3"/>
                </a:solidFill>
                <a:latin typeface="+mj-lt"/>
              </a:rPr>
              <a:t>Placená, či státem organizovaná dlouhodobá péče doma je málo rozvinutá</a:t>
            </a:r>
          </a:p>
          <a:p>
            <a:r>
              <a:rPr lang="cs-CZ" sz="1600" dirty="0" smtClean="0">
                <a:solidFill>
                  <a:schemeClr val="accent3"/>
                </a:solidFill>
                <a:latin typeface="+mj-lt"/>
              </a:rPr>
              <a:t>Počet lůžek a pracovníků spíše podprůměrný </a:t>
            </a:r>
          </a:p>
          <a:p>
            <a:endParaRPr lang="en-US" sz="1600" dirty="0" smtClean="0">
              <a:solidFill>
                <a:schemeClr val="accent3"/>
              </a:solidFill>
              <a:latin typeface="+mj-lt"/>
            </a:endParaRPr>
          </a:p>
          <a:p>
            <a:endParaRPr lang="cs-CZ" sz="1600" dirty="0" smtClean="0">
              <a:solidFill>
                <a:schemeClr val="accent3"/>
              </a:solidFill>
              <a:latin typeface="+mj-lt"/>
            </a:endParaRPr>
          </a:p>
          <a:p>
            <a:endParaRPr lang="cs-CZ" sz="1600" dirty="0">
              <a:solidFill>
                <a:schemeClr val="accent3"/>
              </a:solidFill>
              <a:latin typeface="+mj-lt"/>
            </a:endParaRPr>
          </a:p>
          <a:p>
            <a:endParaRPr lang="cs-CZ" sz="1600" dirty="0" smtClean="0">
              <a:solidFill>
                <a:schemeClr val="accent3"/>
              </a:solidFill>
              <a:latin typeface="+mj-lt"/>
            </a:endParaRPr>
          </a:p>
          <a:p>
            <a:endParaRPr lang="cs-CZ" sz="1600" dirty="0" smtClean="0">
              <a:solidFill>
                <a:schemeClr val="accent3"/>
              </a:solidFill>
              <a:latin typeface="Fazeta Medium Text" pitchFamily="50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accent3"/>
              </a:solidFill>
              <a:latin typeface="Fazeta Medium Text" pitchFamily="50" charset="0"/>
            </a:endParaRPr>
          </a:p>
          <a:p>
            <a:pPr marL="96012" lvl="1" indent="0">
              <a:buFont typeface="Wingdings 3" pitchFamily="18" charset="2"/>
              <a:buNone/>
            </a:pPr>
            <a:endParaRPr lang="cs-CZ" dirty="0" smtClean="0">
              <a:solidFill>
                <a:schemeClr val="accent3"/>
              </a:solidFill>
              <a:latin typeface="Fazeta Medium Text" pitchFamily="50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62867"/>
            <a:ext cx="6553200" cy="307777"/>
          </a:xfrm>
        </p:spPr>
        <p:txBody>
          <a:bodyPr/>
          <a:lstStyle/>
          <a:p>
            <a:r>
              <a:rPr lang="cs-CZ" dirty="0" smtClean="0"/>
              <a:t>Shrnutí a implikace pro veřejnou politiku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8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80320"/>
            <a:ext cx="7309022" cy="307777"/>
          </a:xfrm>
        </p:spPr>
        <p:txBody>
          <a:bodyPr/>
          <a:lstStyle/>
          <a:p>
            <a:r>
              <a:rPr lang="en-US" b="1" dirty="0" smtClean="0"/>
              <a:t>IDEA </a:t>
            </a:r>
            <a:r>
              <a:rPr lang="cs-CZ" b="1" dirty="0" smtClean="0"/>
              <a:t>při NHÚ AV ČR </a:t>
            </a:r>
            <a:r>
              <a:rPr lang="en-US" b="1" dirty="0" smtClean="0"/>
              <a:t>v r</a:t>
            </a:r>
            <a:r>
              <a:rPr lang="cs-CZ" b="1" dirty="0" smtClean="0"/>
              <a:t>á</a:t>
            </a:r>
            <a:r>
              <a:rPr lang="en-US" b="1" dirty="0" smtClean="0"/>
              <a:t>mci </a:t>
            </a:r>
            <a:r>
              <a:rPr lang="cs-CZ" b="1" dirty="0" smtClean="0"/>
              <a:t>a s podporou Strategie AV21</a:t>
            </a:r>
            <a:endParaRPr lang="en-US" sz="1800" b="1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92" y="2929806"/>
            <a:ext cx="5440062" cy="190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CERGE\STRATEGIE 21\PR MATERIALY\logo\Logo_Strategie_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42950"/>
            <a:ext cx="3336326" cy="201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819150"/>
            <a:ext cx="3844650" cy="187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EA1023-5162-4B8C-BAC7-0AE5D42577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77915" y="1733550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+mj-lt"/>
              </a:rPr>
              <a:t> </a:t>
            </a:r>
            <a:r>
              <a:rPr lang="cs-CZ" dirty="0" smtClean="0">
                <a:solidFill>
                  <a:prstClr val="black"/>
                </a:solidFill>
                <a:latin typeface="+mj-lt"/>
              </a:rPr>
              <a:t>      Filip Pertold, Ph.D.</a:t>
            </a:r>
            <a:br>
              <a:rPr lang="cs-CZ" dirty="0" smtClean="0">
                <a:solidFill>
                  <a:prstClr val="black"/>
                </a:solidFill>
                <a:latin typeface="+mj-lt"/>
              </a:rPr>
            </a:br>
            <a:r>
              <a:rPr lang="cs-CZ" dirty="0" smtClean="0">
                <a:solidFill>
                  <a:prstClr val="black"/>
                </a:solidFill>
                <a:latin typeface="+mj-lt"/>
              </a:rPr>
              <a:t>       filip.pertold@cerge-ei.cz</a:t>
            </a:r>
          </a:p>
          <a:p>
            <a:endParaRPr lang="cs-CZ" dirty="0">
              <a:solidFill>
                <a:prstClr val="black"/>
              </a:solidFill>
              <a:latin typeface="+mj-lt"/>
            </a:endParaRPr>
          </a:p>
          <a:p>
            <a:r>
              <a:rPr lang="cs-CZ" dirty="0" smtClean="0">
                <a:solidFill>
                  <a:prstClr val="black"/>
                </a:solidFill>
                <a:latin typeface="+mj-lt"/>
              </a:rPr>
              <a:t>       www.cerge-ei.cz</a:t>
            </a:r>
          </a:p>
          <a:p>
            <a:r>
              <a:rPr lang="cs-CZ" dirty="0">
                <a:solidFill>
                  <a:prstClr val="black"/>
                </a:solidFill>
                <a:latin typeface="+mj-lt"/>
              </a:rPr>
              <a:t> </a:t>
            </a:r>
            <a:r>
              <a:rPr lang="cs-CZ" dirty="0" smtClean="0">
                <a:solidFill>
                  <a:prstClr val="black"/>
                </a:solidFill>
                <a:latin typeface="+mj-lt"/>
              </a:rPr>
              <a:t>      www.cz.cerge-ei.cz</a:t>
            </a:r>
          </a:p>
          <a:p>
            <a:r>
              <a:rPr lang="cs-CZ" dirty="0" smtClean="0">
                <a:solidFill>
                  <a:prstClr val="black"/>
                </a:solidFill>
                <a:latin typeface="+mj-lt"/>
              </a:rPr>
              <a:t>       </a:t>
            </a:r>
            <a:r>
              <a:rPr lang="cs-CZ" dirty="0" smtClean="0">
                <a:solidFill>
                  <a:prstClr val="black"/>
                </a:solidFill>
                <a:latin typeface="+mj-lt"/>
                <a:hlinkClick r:id="rId2"/>
              </a:rPr>
              <a:t>www.idea.cerge-ei.cz</a:t>
            </a:r>
            <a:endParaRPr lang="cs-CZ" dirty="0" smtClean="0">
              <a:solidFill>
                <a:prstClr val="black"/>
              </a:solidFill>
              <a:latin typeface="+mj-lt"/>
            </a:endParaRPr>
          </a:p>
          <a:p>
            <a:endParaRPr lang="cs-CZ" dirty="0">
              <a:solidFill>
                <a:prstClr val="black"/>
              </a:solidFill>
              <a:latin typeface="+mj-lt"/>
            </a:endParaRPr>
          </a:p>
          <a:p>
            <a:endParaRPr lang="cs-CZ" dirty="0" smtClean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53" y="2666402"/>
            <a:ext cx="279474" cy="27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11" y="2085974"/>
            <a:ext cx="341759" cy="3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7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EA1023-5162-4B8C-BAC7-0AE5D42577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accent3"/>
                </a:solidFill>
                <a:latin typeface="+mj-lt"/>
              </a:rPr>
              <a:t>Demografi</a:t>
            </a:r>
            <a:r>
              <a:rPr lang="cs-CZ" sz="3200" dirty="0" err="1" smtClean="0">
                <a:solidFill>
                  <a:schemeClr val="accent3"/>
                </a:solidFill>
                <a:latin typeface="+mj-lt"/>
              </a:rPr>
              <a:t>cký</a:t>
            </a:r>
            <a:r>
              <a:rPr lang="cs-CZ" sz="3200" dirty="0" smtClean="0">
                <a:solidFill>
                  <a:schemeClr val="accent3"/>
                </a:solidFill>
                <a:latin typeface="+mj-lt"/>
              </a:rPr>
              <a:t> vývoj</a:t>
            </a:r>
            <a:r>
              <a:rPr lang="en-US" sz="3200" dirty="0" smtClean="0">
                <a:solidFill>
                  <a:schemeClr val="accent3"/>
                </a:solidFill>
                <a:latin typeface="+mj-lt"/>
              </a:rPr>
              <a:t>, </a:t>
            </a:r>
            <a:r>
              <a:rPr lang="cs-CZ" sz="3200" smtClean="0">
                <a:solidFill>
                  <a:schemeClr val="accent3"/>
                </a:solidFill>
                <a:latin typeface="+mj-lt"/>
              </a:rPr>
              <a:t>důchody a </a:t>
            </a:r>
            <a:r>
              <a:rPr lang="cs-CZ" sz="3200" dirty="0" smtClean="0">
                <a:solidFill>
                  <a:schemeClr val="accent3"/>
                </a:solidFill>
                <a:latin typeface="+mj-lt"/>
              </a:rPr>
              <a:t>péče o seniory </a:t>
            </a:r>
            <a:endParaRPr lang="cs-CZ" dirty="0" smtClean="0">
              <a:solidFill>
                <a:schemeClr val="accent3"/>
              </a:solidFill>
              <a:latin typeface="+mj-lt"/>
            </a:endParaRPr>
          </a:p>
          <a:p>
            <a:pPr algn="ctr"/>
            <a:r>
              <a:rPr lang="cs-CZ" dirty="0" smtClean="0">
                <a:solidFill>
                  <a:schemeClr val="accent3"/>
                </a:solidFill>
                <a:latin typeface="+mj-lt"/>
              </a:rPr>
              <a:t>Filip </a:t>
            </a:r>
            <a:r>
              <a:rPr lang="cs-CZ" dirty="0" err="1" smtClean="0">
                <a:solidFill>
                  <a:schemeClr val="accent3"/>
                </a:solidFill>
                <a:latin typeface="+mj-lt"/>
              </a:rPr>
              <a:t>Pertold</a:t>
            </a:r>
            <a:endParaRPr lang="cs-CZ" dirty="0" smtClean="0">
              <a:solidFill>
                <a:schemeClr val="accent3"/>
              </a:solidFill>
              <a:latin typeface="+mj-lt"/>
            </a:endParaRPr>
          </a:p>
          <a:p>
            <a:pPr algn="ctr"/>
            <a:r>
              <a:rPr lang="cs-CZ" dirty="0" smtClean="0">
                <a:solidFill>
                  <a:schemeClr val="accent3"/>
                </a:solidFill>
                <a:latin typeface="+mj-lt"/>
              </a:rPr>
              <a:t>IDEA při CERGE-EI</a:t>
            </a:r>
            <a:br>
              <a:rPr lang="cs-CZ" dirty="0" smtClean="0">
                <a:solidFill>
                  <a:schemeClr val="accent3"/>
                </a:solidFill>
                <a:latin typeface="+mj-lt"/>
              </a:rPr>
            </a:br>
            <a:r>
              <a:rPr lang="cs-CZ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cs-CZ" dirty="0" smtClean="0">
                <a:solidFill>
                  <a:schemeClr val="accent3"/>
                </a:solidFill>
                <a:latin typeface="+mj-lt"/>
              </a:rPr>
            </a:br>
            <a:endParaRPr lang="cs-CZ" dirty="0">
              <a:solidFill>
                <a:schemeClr val="accent3"/>
              </a:solidFill>
              <a:latin typeface="+mj-lt"/>
            </a:endParaRPr>
          </a:p>
          <a:p>
            <a:pPr algn="ctr"/>
            <a:endParaRPr lang="cs-CZ" sz="1200" dirty="0" smtClean="0">
              <a:solidFill>
                <a:schemeClr val="accent3"/>
              </a:solidFill>
              <a:latin typeface="+mj-lt"/>
            </a:endParaRPr>
          </a:p>
          <a:p>
            <a:pPr algn="ctr"/>
            <a:endParaRPr lang="cs-CZ" sz="1200" dirty="0">
              <a:solidFill>
                <a:schemeClr val="accent3"/>
              </a:solidFill>
              <a:latin typeface="+mj-lt"/>
            </a:endParaRPr>
          </a:p>
          <a:p>
            <a:pPr algn="ctr"/>
            <a:r>
              <a:rPr lang="cs-CZ" sz="1200" dirty="0" smtClean="0">
                <a:solidFill>
                  <a:schemeClr val="accent3"/>
                </a:solidFill>
                <a:latin typeface="+mj-lt"/>
              </a:rPr>
              <a:t>CERGE-EI je společné pracoviště Univerzity Karlovy v Praze a Akademie věd ČR</a:t>
            </a:r>
            <a:endParaRPr lang="cs-CZ" sz="1200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85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Počet živě narozených dětí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66750"/>
            <a:ext cx="5972175" cy="42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2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Důchodový systém: proč máme problém?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800600" y="863600"/>
            <a:ext cx="3962400" cy="3077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536666"/>
            <a:ext cx="6553200" cy="4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62867"/>
            <a:ext cx="6705600" cy="307777"/>
          </a:xfrm>
        </p:spPr>
        <p:txBody>
          <a:bodyPr/>
          <a:lstStyle/>
          <a:p>
            <a:r>
              <a:rPr lang="cs-CZ" dirty="0" smtClean="0"/>
              <a:t>Důchodový věk – mezinárodní porovnání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81" y="0"/>
            <a:ext cx="4567637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4437" y="3638550"/>
            <a:ext cx="4876800" cy="7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361950"/>
            <a:ext cx="0" cy="434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58376" y="4714178"/>
            <a:ext cx="2513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3"/>
                </a:solidFill>
              </a:rPr>
              <a:t>Zdroj</a:t>
            </a:r>
            <a:r>
              <a:rPr lang="en-US" sz="1200" dirty="0">
                <a:solidFill>
                  <a:schemeClr val="accent3"/>
                </a:solidFill>
              </a:rPr>
              <a:t>: Finnish Centre for Pensions</a:t>
            </a:r>
          </a:p>
        </p:txBody>
      </p:sp>
    </p:spTree>
    <p:extLst>
      <p:ext uri="{BB962C8B-B14F-4D97-AF65-F5344CB8AC3E}">
        <p14:creationId xmlns:p14="http://schemas.microsoft.com/office/powerpoint/2010/main" val="29107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Důvody odchodu do důchodu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4422311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accent3"/>
                </a:solidFill>
              </a:rPr>
              <a:t>Zdroj: </a:t>
            </a:r>
            <a:r>
              <a:rPr lang="cs-CZ" sz="1100" dirty="0" err="1" smtClean="0">
                <a:solidFill>
                  <a:schemeClr val="accent3"/>
                </a:solidFill>
              </a:rPr>
              <a:t>Survey</a:t>
            </a:r>
            <a:r>
              <a:rPr lang="cs-CZ" sz="1100" dirty="0" smtClean="0">
                <a:solidFill>
                  <a:schemeClr val="accent3"/>
                </a:solidFill>
              </a:rPr>
              <a:t> </a:t>
            </a:r>
            <a:r>
              <a:rPr lang="cs-CZ" sz="1100" dirty="0" err="1" smtClean="0">
                <a:solidFill>
                  <a:schemeClr val="accent3"/>
                </a:solidFill>
              </a:rPr>
              <a:t>of</a:t>
            </a:r>
            <a:r>
              <a:rPr lang="cs-CZ" sz="1100" dirty="0" smtClean="0">
                <a:solidFill>
                  <a:schemeClr val="accent3"/>
                </a:solidFill>
              </a:rPr>
              <a:t> </a:t>
            </a:r>
            <a:r>
              <a:rPr lang="cs-CZ" sz="1100" dirty="0" err="1" smtClean="0">
                <a:solidFill>
                  <a:schemeClr val="accent3"/>
                </a:solidFill>
              </a:rPr>
              <a:t>Health</a:t>
            </a:r>
            <a:r>
              <a:rPr lang="cs-CZ" sz="1100" dirty="0" smtClean="0">
                <a:solidFill>
                  <a:schemeClr val="accent3"/>
                </a:solidFill>
              </a:rPr>
              <a:t>, </a:t>
            </a:r>
            <a:r>
              <a:rPr lang="cs-CZ" sz="1100" dirty="0" err="1" smtClean="0">
                <a:solidFill>
                  <a:schemeClr val="accent3"/>
                </a:solidFill>
              </a:rPr>
              <a:t>Retirement</a:t>
            </a:r>
            <a:r>
              <a:rPr lang="cs-CZ" sz="1100" dirty="0" smtClean="0">
                <a:solidFill>
                  <a:schemeClr val="accent3"/>
                </a:solidFill>
              </a:rPr>
              <a:t> and </a:t>
            </a:r>
            <a:r>
              <a:rPr lang="cs-CZ" sz="1100" dirty="0" err="1" smtClean="0">
                <a:solidFill>
                  <a:schemeClr val="accent3"/>
                </a:solidFill>
              </a:rPr>
              <a:t>Ageing</a:t>
            </a:r>
            <a:r>
              <a:rPr lang="en-US" sz="1100" dirty="0" smtClean="0">
                <a:solidFill>
                  <a:schemeClr val="accent3"/>
                </a:solidFill>
              </a:rPr>
              <a:t> (SHARE)</a:t>
            </a:r>
            <a:endParaRPr lang="en-US" sz="1100" dirty="0">
              <a:solidFill>
                <a:schemeClr val="accent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96859"/>
            <a:ext cx="6400800" cy="38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6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62867"/>
            <a:ext cx="6629400" cy="307777"/>
          </a:xfrm>
        </p:spPr>
        <p:txBody>
          <a:bodyPr/>
          <a:lstStyle/>
          <a:p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cs-CZ" dirty="0" smtClean="0"/>
              <a:t>veřejného </a:t>
            </a:r>
            <a:r>
              <a:rPr lang="en-US" dirty="0" smtClean="0"/>
              <a:t>d</a:t>
            </a:r>
            <a:r>
              <a:rPr lang="cs-CZ" dirty="0" err="1" smtClean="0"/>
              <a:t>ůchodového</a:t>
            </a:r>
            <a:r>
              <a:rPr lang="cs-CZ" dirty="0" smtClean="0"/>
              <a:t> systému dnes a zítra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88794" y="742950"/>
            <a:ext cx="8350405" cy="56425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accent3"/>
                </a:solidFill>
              </a:rPr>
              <a:t>Dominantní průběžně financovaný I. pilíř</a:t>
            </a:r>
            <a:r>
              <a:rPr lang="en-US" sz="1600" dirty="0" smtClean="0">
                <a:solidFill>
                  <a:schemeClr val="accent3"/>
                </a:solidFill>
              </a:rPr>
              <a:t>:</a:t>
            </a:r>
          </a:p>
          <a:p>
            <a:r>
              <a:rPr lang="cs-CZ" sz="1600" dirty="0" smtClean="0">
                <a:solidFill>
                  <a:schemeClr val="accent3"/>
                </a:solidFill>
              </a:rPr>
              <a:t>	</a:t>
            </a:r>
            <a:r>
              <a:rPr lang="en-US" sz="1600" dirty="0" smtClean="0">
                <a:solidFill>
                  <a:schemeClr val="accent3"/>
                </a:solidFill>
              </a:rPr>
              <a:t>V</a:t>
            </a:r>
            <a:r>
              <a:rPr lang="cs-CZ" sz="1600" dirty="0" err="1" smtClean="0">
                <a:solidFill>
                  <a:schemeClr val="accent3"/>
                </a:solidFill>
              </a:rPr>
              <a:t>ýnosy</a:t>
            </a:r>
            <a:r>
              <a:rPr lang="cs-CZ" sz="1600" dirty="0" smtClean="0">
                <a:solidFill>
                  <a:schemeClr val="accent3"/>
                </a:solidFill>
              </a:rPr>
              <a:t>: p</a:t>
            </a:r>
            <a:r>
              <a:rPr lang="en-US" sz="1600" dirty="0" smtClean="0">
                <a:solidFill>
                  <a:schemeClr val="accent3"/>
                </a:solidFill>
              </a:rPr>
              <a:t>o</a:t>
            </a:r>
            <a:r>
              <a:rPr lang="cs-CZ" sz="1600" dirty="0" smtClean="0">
                <a:solidFill>
                  <a:schemeClr val="accent3"/>
                </a:solidFill>
              </a:rPr>
              <a:t>čet pracujících</a:t>
            </a:r>
            <a:r>
              <a:rPr lang="en-US" sz="1600" dirty="0" smtClean="0">
                <a:solidFill>
                  <a:schemeClr val="accent3"/>
                </a:solidFill>
              </a:rPr>
              <a:t>*</a:t>
            </a:r>
            <a:r>
              <a:rPr lang="en-US" sz="1600" dirty="0" err="1" smtClean="0">
                <a:solidFill>
                  <a:schemeClr val="accent3"/>
                </a:solidFill>
              </a:rPr>
              <a:t>produktivita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n-US" sz="1600" dirty="0" err="1" smtClean="0">
                <a:solidFill>
                  <a:schemeClr val="accent3"/>
                </a:solidFill>
              </a:rPr>
              <a:t>pr</a:t>
            </a:r>
            <a:r>
              <a:rPr lang="cs-CZ" sz="1600" dirty="0" err="1" smtClean="0">
                <a:solidFill>
                  <a:schemeClr val="accent3"/>
                </a:solidFill>
              </a:rPr>
              <a:t>áce</a:t>
            </a:r>
            <a:r>
              <a:rPr lang="en-US" sz="1600" dirty="0" smtClean="0">
                <a:solidFill>
                  <a:schemeClr val="accent3"/>
                </a:solidFill>
              </a:rPr>
              <a:t>*</a:t>
            </a:r>
            <a:r>
              <a:rPr lang="cs-CZ" sz="1600" dirty="0" smtClean="0">
                <a:solidFill>
                  <a:schemeClr val="accent3"/>
                </a:solidFill>
              </a:rPr>
              <a:t>efektivní průměrná daňová sazba</a:t>
            </a:r>
          </a:p>
          <a:p>
            <a:r>
              <a:rPr lang="cs-CZ" sz="1600" dirty="0" smtClean="0">
                <a:solidFill>
                  <a:schemeClr val="accent3"/>
                </a:solidFill>
              </a:rPr>
              <a:t>	Náklady: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cs-CZ" sz="1600" dirty="0" smtClean="0">
                <a:solidFill>
                  <a:schemeClr val="accent3"/>
                </a:solidFill>
              </a:rPr>
              <a:t>výše důchodů</a:t>
            </a:r>
            <a:r>
              <a:rPr lang="en-US" sz="1600" dirty="0" smtClean="0">
                <a:solidFill>
                  <a:schemeClr val="accent3"/>
                </a:solidFill>
              </a:rPr>
              <a:t>*</a:t>
            </a:r>
            <a:r>
              <a:rPr lang="en-US" sz="1600" dirty="0" err="1" smtClean="0">
                <a:solidFill>
                  <a:schemeClr val="accent3"/>
                </a:solidFill>
              </a:rPr>
              <a:t>po</a:t>
            </a:r>
            <a:r>
              <a:rPr lang="cs-CZ" sz="1600" dirty="0" smtClean="0">
                <a:solidFill>
                  <a:schemeClr val="accent3"/>
                </a:solidFill>
              </a:rPr>
              <a:t>čet důchodců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accent3"/>
                </a:solidFill>
              </a:rPr>
              <a:t>Fondový, státem organizovaný, II. pilíř neexistuje a asi ani nebude existovat.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accent3"/>
                </a:solidFill>
              </a:rPr>
              <a:t>III. pilíř je a bude doplňkový.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accent3"/>
                </a:solidFill>
              </a:rPr>
              <a:t>Důchodový věk budeme mít tendenci nezvyšovat. </a:t>
            </a:r>
          </a:p>
          <a:p>
            <a:r>
              <a:rPr lang="cs-CZ" sz="1600" dirty="0" smtClean="0">
                <a:solidFill>
                  <a:schemeClr val="accent3"/>
                </a:solidFill>
              </a:rPr>
              <a:t>Co z toho plyne?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accent3"/>
                </a:solidFill>
              </a:rPr>
              <a:t>Uchování náhradového poměru nad 40</a:t>
            </a:r>
            <a:r>
              <a:rPr lang="en-US" sz="1600" dirty="0" smtClean="0">
                <a:solidFill>
                  <a:schemeClr val="accent3"/>
                </a:solidFill>
              </a:rPr>
              <a:t>%</a:t>
            </a:r>
            <a:r>
              <a:rPr lang="cs-CZ" sz="1600" dirty="0" smtClean="0">
                <a:solidFill>
                  <a:schemeClr val="accent3"/>
                </a:solidFill>
              </a:rPr>
              <a:t>: důchod/průměrná mzda bude obtížné.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</a:rPr>
              <a:t>K</a:t>
            </a:r>
            <a:r>
              <a:rPr lang="cs-CZ" sz="1600" dirty="0" err="1" smtClean="0">
                <a:solidFill>
                  <a:schemeClr val="accent3"/>
                </a:solidFill>
              </a:rPr>
              <a:t>líčový</a:t>
            </a:r>
            <a:r>
              <a:rPr lang="cs-CZ" sz="1600" dirty="0" smtClean="0">
                <a:solidFill>
                  <a:schemeClr val="accent3"/>
                </a:solidFill>
              </a:rPr>
              <a:t> bude trh práce, uchování maximálního počtu pracujících vzhledem k narůstajícímu počtu lidí 65</a:t>
            </a:r>
            <a:r>
              <a:rPr lang="en-US" sz="1600" dirty="0" smtClean="0">
                <a:solidFill>
                  <a:schemeClr val="accent3"/>
                </a:solidFill>
              </a:rPr>
              <a:t>+</a:t>
            </a:r>
            <a:r>
              <a:rPr lang="cs-CZ" sz="1600" dirty="0" smtClean="0">
                <a:solidFill>
                  <a:schemeClr val="accent3"/>
                </a:solidFill>
              </a:rPr>
              <a:t>.</a:t>
            </a: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Očekávaná délka dožití ve věku 65.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579191"/>
              </p:ext>
            </p:extLst>
          </p:nvPr>
        </p:nvGraphicFramePr>
        <p:xfrm>
          <a:off x="1143000" y="691190"/>
          <a:ext cx="655955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Worksheet" r:id="rId3" imgW="6559612" imgH="4432475" progId="Excel.Sheet.12">
                  <p:embed/>
                </p:oleObj>
              </mc:Choice>
              <mc:Fallback>
                <p:oleObj name="Worksheet" r:id="rId3" imgW="6559612" imgH="4432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691190"/>
                        <a:ext cx="6559550" cy="443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99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1"/>
          <p:cNvSpPr>
            <a:spLocks noGrp="1"/>
          </p:cNvSpPr>
          <p:nvPr>
            <p:ph type="pic" sz="quarter" idx="16"/>
          </p:nvPr>
        </p:nvSpPr>
        <p:spPr>
          <a:xfrm>
            <a:off x="457200" y="914400"/>
            <a:ext cx="8153400" cy="3790950"/>
          </a:xfrm>
        </p:spPr>
      </p:sp>
      <p:sp>
        <p:nvSpPr>
          <p:cNvPr id="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457200" y="162867"/>
            <a:ext cx="5715000" cy="275283"/>
          </a:xfrm>
        </p:spPr>
        <p:txBody>
          <a:bodyPr/>
          <a:lstStyle/>
          <a:p>
            <a:r>
              <a:rPr lang="en-US" dirty="0" smtClean="0"/>
              <a:t>Pod</a:t>
            </a:r>
            <a:r>
              <a:rPr lang="cs-CZ" dirty="0" err="1" smtClean="0"/>
              <a:t>íl</a:t>
            </a:r>
            <a:r>
              <a:rPr lang="cs-CZ" dirty="0" smtClean="0"/>
              <a:t> lidí 65</a:t>
            </a:r>
            <a:r>
              <a:rPr lang="en-US" dirty="0" smtClean="0"/>
              <a:t>+, </a:t>
            </a:r>
            <a:r>
              <a:rPr lang="en-US" dirty="0" err="1" smtClean="0"/>
              <a:t>kte</a:t>
            </a:r>
            <a:r>
              <a:rPr lang="cs-CZ" dirty="0" smtClean="0"/>
              <a:t>ří dostávají dlouhodobou péči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170908"/>
              </p:ext>
            </p:extLst>
          </p:nvPr>
        </p:nvGraphicFramePr>
        <p:xfrm>
          <a:off x="0" y="863600"/>
          <a:ext cx="8880272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3" imgW="6521339" imgH="2387688" progId="Excel.Sheet.12">
                  <p:embed/>
                </p:oleObj>
              </mc:Choice>
              <mc:Fallback>
                <p:oleObj name="Worksheet" r:id="rId3" imgW="6521339" imgH="23876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63600"/>
                        <a:ext cx="8880272" cy="325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" name="Char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16153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ERGE-EI Color Theme">
      <a:dk1>
        <a:srgbClr val="E10E49"/>
      </a:dk1>
      <a:lt1>
        <a:srgbClr val="FFFFFF"/>
      </a:lt1>
      <a:dk2>
        <a:srgbClr val="BB133E"/>
      </a:dk2>
      <a:lt2>
        <a:srgbClr val="FFFFFF"/>
      </a:lt2>
      <a:accent1>
        <a:srgbClr val="BB133E"/>
      </a:accent1>
      <a:accent2>
        <a:srgbClr val="E10E49"/>
      </a:accent2>
      <a:accent3>
        <a:srgbClr val="2526A9"/>
      </a:accent3>
      <a:accent4>
        <a:srgbClr val="4C5CC5"/>
      </a:accent4>
      <a:accent5>
        <a:srgbClr val="818A8F"/>
      </a:accent5>
      <a:accent6>
        <a:srgbClr val="D1D4D3"/>
      </a:accent6>
      <a:hlink>
        <a:srgbClr val="0000FF"/>
      </a:hlink>
      <a:folHlink>
        <a:srgbClr val="800080"/>
      </a:folHlink>
    </a:clrScheme>
    <a:fontScheme name="Custom 1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">
  <a:themeElements>
    <a:clrScheme name="CERGE-EI Colors">
      <a:dk1>
        <a:srgbClr val="E10E49"/>
      </a:dk1>
      <a:lt1>
        <a:srgbClr val="FFFFFF"/>
      </a:lt1>
      <a:dk2>
        <a:srgbClr val="BB133E"/>
      </a:dk2>
      <a:lt2>
        <a:srgbClr val="FFFFFF"/>
      </a:lt2>
      <a:accent1>
        <a:srgbClr val="BB133E"/>
      </a:accent1>
      <a:accent2>
        <a:srgbClr val="E10E49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CERGE-EI Fonts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377</Words>
  <Application>Microsoft Office PowerPoint</Application>
  <PresentationFormat>Předvádění na obrazovce (16:9)</PresentationFormat>
  <Paragraphs>102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Fazeta Medium Text</vt:lpstr>
      <vt:lpstr>Times</vt:lpstr>
      <vt:lpstr>Tw Cen MT</vt:lpstr>
      <vt:lpstr>Wingdings 3</vt:lpstr>
      <vt:lpstr>Title Slide</vt:lpstr>
      <vt:lpstr>Content Slide</vt:lpstr>
      <vt:lpstr>Worksheet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Western-style graduate education in economics entirely in English</dc:title>
  <dc:creator>David</dc:creator>
  <cp:lastModifiedBy>Štěpán Linhart</cp:lastModifiedBy>
  <cp:revision>178</cp:revision>
  <dcterms:created xsi:type="dcterms:W3CDTF">2015-11-24T11:24:47Z</dcterms:created>
  <dcterms:modified xsi:type="dcterms:W3CDTF">2022-12-05T19:59:56Z</dcterms:modified>
</cp:coreProperties>
</file>