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71" r:id="rId3"/>
    <p:sldId id="257" r:id="rId4"/>
    <p:sldId id="263" r:id="rId5"/>
    <p:sldId id="262" r:id="rId6"/>
    <p:sldId id="264" r:id="rId7"/>
    <p:sldId id="287" r:id="rId8"/>
    <p:sldId id="267" r:id="rId9"/>
    <p:sldId id="288" r:id="rId10"/>
    <p:sldId id="268" r:id="rId11"/>
    <p:sldId id="270" r:id="rId12"/>
    <p:sldId id="272" r:id="rId13"/>
    <p:sldId id="274" r:id="rId14"/>
    <p:sldId id="278" r:id="rId15"/>
    <p:sldId id="275" r:id="rId16"/>
    <p:sldId id="277" r:id="rId17"/>
    <p:sldId id="279" r:id="rId18"/>
    <p:sldId id="280" r:id="rId19"/>
    <p:sldId id="273" r:id="rId20"/>
    <p:sldId id="281" r:id="rId21"/>
    <p:sldId id="282" r:id="rId22"/>
    <p:sldId id="286" r:id="rId23"/>
    <p:sldId id="284" r:id="rId24"/>
    <p:sldId id="283" r:id="rId25"/>
    <p:sldId id="285" r:id="rId26"/>
    <p:sldId id="258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xtauvoj\AppData\Local\Microsoft\Windows\INetCache\Content.Outlook\7FVIQFQ0\Kopie%20-%20Slide%20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xtauvoj\Desktop\MATERI&#193;LY\2023_389%20-%20Zpr&#225;va%20o%20&#269;innosti%20&#268;SSZ%20za%20rok%202022\4_Verze%20Zo&#268;%20k%20dopln&#283;n&#237;%20graf&#367;%20a%20tabulek\11a_P&#345;&#237;prava%20textov&#233;%20&#269;&#225;sti%20-%20p&#345;&#237;prava%20graf&#367;\G2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Počet SM</c:v>
                </c:pt>
              </c:strCache>
            </c:strRef>
          </c:tx>
          <c:spPr>
            <a:ln w="28575" cap="rnd">
              <a:solidFill>
                <a:srgbClr val="005E1D"/>
              </a:solidFill>
              <a:round/>
            </a:ln>
            <a:effectLst/>
          </c:spPr>
          <c:marker>
            <c:symbol val="none"/>
          </c:marker>
          <c:cat>
            <c:strRef>
              <c:f>List1!$B$1:$P$1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List1!$B$2:$P$2</c:f>
              <c:numCache>
                <c:formatCode>General</c:formatCode>
                <c:ptCount val="15"/>
                <c:pt idx="0">
                  <c:v>8803</c:v>
                </c:pt>
                <c:pt idx="1">
                  <c:v>8876</c:v>
                </c:pt>
                <c:pt idx="2">
                  <c:v>9372</c:v>
                </c:pt>
                <c:pt idx="3">
                  <c:v>8735</c:v>
                </c:pt>
                <c:pt idx="4">
                  <c:v>8604</c:v>
                </c:pt>
                <c:pt idx="5">
                  <c:v>8614</c:v>
                </c:pt>
                <c:pt idx="6">
                  <c:v>8598</c:v>
                </c:pt>
                <c:pt idx="7">
                  <c:v>8702</c:v>
                </c:pt>
                <c:pt idx="8">
                  <c:v>8844</c:v>
                </c:pt>
                <c:pt idx="9">
                  <c:v>8805</c:v>
                </c:pt>
                <c:pt idx="10">
                  <c:v>8578</c:v>
                </c:pt>
                <c:pt idx="11">
                  <c:v>8582</c:v>
                </c:pt>
                <c:pt idx="12">
                  <c:v>8574</c:v>
                </c:pt>
                <c:pt idx="13">
                  <c:v>8466</c:v>
                </c:pt>
                <c:pt idx="14">
                  <c:v>8304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21-4243-8691-295DBF1C2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7224720"/>
        <c:axId val="2117399504"/>
      </c:lineChart>
      <c:catAx>
        <c:axId val="211722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7399504"/>
        <c:crosses val="autoZero"/>
        <c:auto val="1"/>
        <c:lblAlgn val="ctr"/>
        <c:lblOffset val="100"/>
        <c:noMultiLvlLbl val="0"/>
      </c:catAx>
      <c:valAx>
        <c:axId val="2117399504"/>
        <c:scaling>
          <c:orientation val="minMax"/>
          <c:max val="9400"/>
          <c:min val="8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cs-CZ"/>
          </a:p>
        </c:txPr>
        <c:crossAx val="2117224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0698908538072"/>
          <c:y val="6.1379970942271087E-2"/>
          <c:w val="0.83000196850393704"/>
          <c:h val="0.63366785112992829"/>
        </c:manualLayout>
      </c:layout>
      <c:lineChart>
        <c:grouping val="standard"/>
        <c:varyColors val="0"/>
        <c:ser>
          <c:idx val="0"/>
          <c:order val="0"/>
          <c:tx>
            <c:strRef>
              <c:f>'průměrný plat'!$B$13</c:f>
              <c:strCache>
                <c:ptCount val="1"/>
                <c:pt idx="0">
                  <c:v>průměrný plat státní zaměstnanec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'průměrný plat'!$A$14:$A$20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'průměrný plat'!$B$14:$B$20</c:f>
              <c:numCache>
                <c:formatCode>"Kč"#,##0_);[Red]\("Kč"#,##0\)</c:formatCode>
                <c:ptCount val="7"/>
                <c:pt idx="0">
                  <c:v>37657</c:v>
                </c:pt>
                <c:pt idx="1">
                  <c:v>40160</c:v>
                </c:pt>
                <c:pt idx="2">
                  <c:v>42050</c:v>
                </c:pt>
                <c:pt idx="3">
                  <c:v>44084</c:v>
                </c:pt>
                <c:pt idx="4">
                  <c:v>45074</c:v>
                </c:pt>
                <c:pt idx="5">
                  <c:v>46706</c:v>
                </c:pt>
                <c:pt idx="6">
                  <c:v>49281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9C3-A60D-7BAC9535994A}"/>
            </c:ext>
          </c:extLst>
        </c:ser>
        <c:ser>
          <c:idx val="1"/>
          <c:order val="1"/>
          <c:tx>
            <c:strRef>
              <c:f>'průměrný plat'!$C$13</c:f>
              <c:strCache>
                <c:ptCount val="1"/>
                <c:pt idx="0">
                  <c:v>průměrný plat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'průměrný plat'!$A$14:$A$20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'průměrný plat'!$C$14:$C$20</c:f>
              <c:numCache>
                <c:formatCode>"Kč"#,##0_);[Red]\("Kč"#,##0\)</c:formatCode>
                <c:ptCount val="7"/>
                <c:pt idx="0">
                  <c:v>31971</c:v>
                </c:pt>
                <c:pt idx="1">
                  <c:v>35437</c:v>
                </c:pt>
                <c:pt idx="2">
                  <c:v>38699</c:v>
                </c:pt>
                <c:pt idx="3">
                  <c:v>42555</c:v>
                </c:pt>
                <c:pt idx="4">
                  <c:v>44782</c:v>
                </c:pt>
                <c:pt idx="5">
                  <c:v>45259</c:v>
                </c:pt>
                <c:pt idx="6">
                  <c:v>47527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55-49C3-A60D-7BAC9535994A}"/>
            </c:ext>
          </c:extLst>
        </c:ser>
        <c:ser>
          <c:idx val="2"/>
          <c:order val="2"/>
          <c:tx>
            <c:strRef>
              <c:f>'průměrný plat'!$D$13</c:f>
              <c:strCache>
                <c:ptCount val="1"/>
                <c:pt idx="0">
                  <c:v>průměrná mzda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'průměrný plat'!$A$14:$A$20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'průměrný plat'!$D$14:$D$20</c:f>
              <c:numCache>
                <c:formatCode>"Kč"#,##0_);[Red]\("Kč"#,##0\)</c:formatCode>
                <c:ptCount val="7"/>
                <c:pt idx="0">
                  <c:v>30932</c:v>
                </c:pt>
                <c:pt idx="1">
                  <c:v>33587</c:v>
                </c:pt>
                <c:pt idx="2">
                  <c:v>35855</c:v>
                </c:pt>
                <c:pt idx="3">
                  <c:v>37789</c:v>
                </c:pt>
                <c:pt idx="4">
                  <c:v>39895</c:v>
                </c:pt>
                <c:pt idx="5">
                  <c:v>43003</c:v>
                </c:pt>
                <c:pt idx="6">
                  <c:v>45573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55-49C3-A60D-7BAC9535994A}"/>
            </c:ext>
          </c:extLst>
        </c:ser>
        <c:ser>
          <c:idx val="3"/>
          <c:order val="3"/>
          <c:tx>
            <c:strRef>
              <c:f>'průměrný plat'!$E$13</c:f>
              <c:strCache>
                <c:ptCount val="1"/>
                <c:pt idx="0">
                  <c:v>průměrný plat zaměstnance ČSSZ</c:v>
                </c:pt>
              </c:strCache>
            </c:strRef>
          </c:tx>
          <c:spPr>
            <a:ln w="28575" cap="rnd">
              <a:solidFill>
                <a:srgbClr val="005E1D"/>
              </a:solidFill>
              <a:round/>
            </a:ln>
            <a:effectLst/>
          </c:spPr>
          <c:marker>
            <c:symbol val="none"/>
          </c:marker>
          <c:cat>
            <c:numRef>
              <c:f>'průměrný plat'!$A$14:$A$20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'průměrný plat'!$E$14:$E$20</c:f>
              <c:numCache>
                <c:formatCode>"Kč"#,##0_);[Red]\("Kč"#,##0\)</c:formatCode>
                <c:ptCount val="7"/>
                <c:pt idx="0">
                  <c:v>28035.496286360431</c:v>
                </c:pt>
                <c:pt idx="1">
                  <c:v>30050.676573648438</c:v>
                </c:pt>
                <c:pt idx="2">
                  <c:v>31686.891770378705</c:v>
                </c:pt>
                <c:pt idx="3">
                  <c:v>34048.141923609124</c:v>
                </c:pt>
                <c:pt idx="4">
                  <c:v>34039.238297889206</c:v>
                </c:pt>
                <c:pt idx="5">
                  <c:v>35074.113456209925</c:v>
                </c:pt>
                <c:pt idx="6">
                  <c:v>38006.349028589146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55-49C3-A60D-7BAC9535994A}"/>
            </c:ext>
          </c:extLst>
        </c:ser>
        <c:ser>
          <c:idx val="4"/>
          <c:order val="4"/>
          <c:tx>
            <c:strRef>
              <c:f>'průměrný plat'!$F$13</c:f>
              <c:strCache>
                <c:ptCount val="1"/>
                <c:pt idx="0">
                  <c:v>průměrný plat zaměstnance ČSSZ bez lékařů LPS</c:v>
                </c:pt>
              </c:strCache>
            </c:strRef>
          </c:tx>
          <c:spPr>
            <a:ln w="28575" cap="rnd">
              <a:solidFill>
                <a:srgbClr val="005E1D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'průměrný plat'!$A$14:$A$20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'průměrný plat'!$F$14:$F$20</c:f>
              <c:numCache>
                <c:formatCode>"Kč"#,##0_);[Red]\("Kč"#,##0\)</c:formatCode>
                <c:ptCount val="7"/>
                <c:pt idx="0">
                  <c:v>26910.280421077056</c:v>
                </c:pt>
                <c:pt idx="1">
                  <c:v>28451.037088336001</c:v>
                </c:pt>
                <c:pt idx="2">
                  <c:v>30215.36070463515</c:v>
                </c:pt>
                <c:pt idx="3">
                  <c:v>32850.770982752387</c:v>
                </c:pt>
                <c:pt idx="4">
                  <c:v>32727.266040621387</c:v>
                </c:pt>
                <c:pt idx="5">
                  <c:v>33681.100538606399</c:v>
                </c:pt>
                <c:pt idx="6">
                  <c:v>36757.889726802583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A55-49C3-A60D-7BAC95359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0612544"/>
        <c:axId val="1280610048"/>
      </c:lineChart>
      <c:catAx>
        <c:axId val="128061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cs-CZ"/>
          </a:p>
        </c:txPr>
        <c:crossAx val="1280610048"/>
        <c:crosses val="autoZero"/>
        <c:auto val="1"/>
        <c:lblAlgn val="ctr"/>
        <c:lblOffset val="100"/>
        <c:noMultiLvlLbl val="0"/>
      </c:catAx>
      <c:valAx>
        <c:axId val="1280610048"/>
        <c:scaling>
          <c:orientation val="minMax"/>
          <c:max val="50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Kč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cs-CZ"/>
          </a:p>
        </c:txPr>
        <c:crossAx val="1280612544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45551460263488"/>
          <c:w val="0.99871077256647245"/>
          <c:h val="0.20544485397365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List1!$C$12</c:f>
              <c:strCache>
                <c:ptCount val="1"/>
                <c:pt idx="0">
                  <c:v>Nemocenské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List1!$G$11:$P$11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List1!$G$12:$P$12</c:f>
              <c:numCache>
                <c:formatCode>#,##0</c:formatCode>
                <c:ptCount val="10"/>
                <c:pt idx="0">
                  <c:v>1888113</c:v>
                </c:pt>
                <c:pt idx="1">
                  <c:v>2092167</c:v>
                </c:pt>
                <c:pt idx="2">
                  <c:v>2199434</c:v>
                </c:pt>
                <c:pt idx="3">
                  <c:v>2267270</c:v>
                </c:pt>
                <c:pt idx="4">
                  <c:v>2344892</c:v>
                </c:pt>
                <c:pt idx="5">
                  <c:v>2478345</c:v>
                </c:pt>
                <c:pt idx="6">
                  <c:v>3021040</c:v>
                </c:pt>
                <c:pt idx="7">
                  <c:v>3202506</c:v>
                </c:pt>
                <c:pt idx="8">
                  <c:v>2851692</c:v>
                </c:pt>
                <c:pt idx="9">
                  <c:v>2555585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4-45D3-BBAD-1C4C49D3A68C}"/>
            </c:ext>
          </c:extLst>
        </c:ser>
        <c:ser>
          <c:idx val="1"/>
          <c:order val="1"/>
          <c:tx>
            <c:strRef>
              <c:f>List1!$C$13</c:f>
              <c:strCache>
                <c:ptCount val="1"/>
                <c:pt idx="0">
                  <c:v>Ošetřovné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List1!$G$11:$P$11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List1!$G$13:$P$13</c:f>
              <c:numCache>
                <c:formatCode>#,##0</c:formatCode>
                <c:ptCount val="10"/>
                <c:pt idx="0">
                  <c:v>360833</c:v>
                </c:pt>
                <c:pt idx="1">
                  <c:v>431640</c:v>
                </c:pt>
                <c:pt idx="2">
                  <c:v>463693</c:v>
                </c:pt>
                <c:pt idx="3">
                  <c:v>518966</c:v>
                </c:pt>
                <c:pt idx="4">
                  <c:v>557484</c:v>
                </c:pt>
                <c:pt idx="5">
                  <c:v>549896</c:v>
                </c:pt>
                <c:pt idx="6">
                  <c:v>1251853</c:v>
                </c:pt>
                <c:pt idx="7">
                  <c:v>830095</c:v>
                </c:pt>
                <c:pt idx="8">
                  <c:v>705419</c:v>
                </c:pt>
                <c:pt idx="9">
                  <c:v>648333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4-45D3-BBAD-1C4C49D3A68C}"/>
            </c:ext>
          </c:extLst>
        </c:ser>
        <c:ser>
          <c:idx val="2"/>
          <c:order val="2"/>
          <c:tx>
            <c:strRef>
              <c:f>List1!$C$14</c:f>
              <c:strCache>
                <c:ptCount val="1"/>
                <c:pt idx="0">
                  <c:v>PPM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List1!$G$11:$P$11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List1!$G$14:$P$14</c:f>
              <c:numCache>
                <c:formatCode>#,##0</c:formatCode>
                <c:ptCount val="10"/>
                <c:pt idx="0">
                  <c:v>534628</c:v>
                </c:pt>
                <c:pt idx="1">
                  <c:v>545030</c:v>
                </c:pt>
                <c:pt idx="2">
                  <c:v>570544</c:v>
                </c:pt>
                <c:pt idx="3">
                  <c:v>581868</c:v>
                </c:pt>
                <c:pt idx="4">
                  <c:v>597367</c:v>
                </c:pt>
                <c:pt idx="5">
                  <c:v>596593</c:v>
                </c:pt>
                <c:pt idx="6">
                  <c:v>578017</c:v>
                </c:pt>
                <c:pt idx="7">
                  <c:v>584734</c:v>
                </c:pt>
                <c:pt idx="8">
                  <c:v>543820</c:v>
                </c:pt>
                <c:pt idx="9">
                  <c:v>486487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54-45D3-BBAD-1C4C49D3A68C}"/>
            </c:ext>
          </c:extLst>
        </c:ser>
        <c:ser>
          <c:idx val="3"/>
          <c:order val="3"/>
          <c:tx>
            <c:strRef>
              <c:f>List1!$C$15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List1!$G$11:$P$11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List1!$G$15:$P$15</c:f>
              <c:numCache>
                <c:formatCode>#,##0</c:formatCode>
                <c:ptCount val="10"/>
                <c:pt idx="0">
                  <c:v>2515</c:v>
                </c:pt>
                <c:pt idx="1">
                  <c:v>2671</c:v>
                </c:pt>
                <c:pt idx="2">
                  <c:v>2772</c:v>
                </c:pt>
                <c:pt idx="3">
                  <c:v>2717</c:v>
                </c:pt>
                <c:pt idx="4">
                  <c:v>49636</c:v>
                </c:pt>
                <c:pt idx="5">
                  <c:v>62907</c:v>
                </c:pt>
                <c:pt idx="6">
                  <c:v>60287</c:v>
                </c:pt>
                <c:pt idx="7">
                  <c:v>62733</c:v>
                </c:pt>
                <c:pt idx="8">
                  <c:v>68519</c:v>
                </c:pt>
                <c:pt idx="9">
                  <c:v>62979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54-45D3-BBAD-1C4C49D3A6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3352112"/>
        <c:axId val="1383352944"/>
      </c:barChart>
      <c:lineChart>
        <c:grouping val="standard"/>
        <c:varyColors val="0"/>
        <c:ser>
          <c:idx val="4"/>
          <c:order val="4"/>
          <c:tx>
            <c:strRef>
              <c:f>List1!$C$16</c:f>
              <c:strCache>
                <c:ptCount val="1"/>
                <c:pt idx="0">
                  <c:v>Celkem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4299415212837812E-2"/>
                  <c:y val="-0.1239547530809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54-45D3-BBAD-1C4C49D3A68C}"/>
                </c:ext>
              </c:extLst>
            </c:dLbl>
            <c:dLbl>
              <c:idx val="1"/>
              <c:layout>
                <c:manualLayout>
                  <c:x val="-3.8761988311233044E-2"/>
                  <c:y val="-0.12395475308097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54-45D3-BBAD-1C4C49D3A68C}"/>
                </c:ext>
              </c:extLst>
            </c:dLbl>
            <c:dLbl>
              <c:idx val="2"/>
              <c:layout>
                <c:manualLayout>
                  <c:x val="-4.1530701762035403E-2"/>
                  <c:y val="-0.11936383630019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54-45D3-BBAD-1C4C49D3A68C}"/>
                </c:ext>
              </c:extLst>
            </c:dLbl>
            <c:dLbl>
              <c:idx val="3"/>
              <c:layout>
                <c:manualLayout>
                  <c:x val="-4.7068128663640123E-2"/>
                  <c:y val="-0.11936383630019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54-45D3-BBAD-1C4C49D3A68C}"/>
                </c:ext>
              </c:extLst>
            </c:dLbl>
            <c:dLbl>
              <c:idx val="4"/>
              <c:layout>
                <c:manualLayout>
                  <c:x val="-5.5374269016047306E-2"/>
                  <c:y val="-0.11018200273864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54-45D3-BBAD-1C4C49D3A68C}"/>
                </c:ext>
              </c:extLst>
            </c:dLbl>
            <c:dLbl>
              <c:idx val="5"/>
              <c:layout>
                <c:manualLayout>
                  <c:x val="-6.3680409368454288E-2"/>
                  <c:y val="-0.10559108595786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54-45D3-BBAD-1C4C49D3A68C}"/>
                </c:ext>
              </c:extLst>
            </c:dLbl>
            <c:dLbl>
              <c:idx val="6"/>
              <c:layout>
                <c:manualLayout>
                  <c:x val="-2.6439944719002722E-2"/>
                  <c:y val="-8.7409021969139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54-45D3-BBAD-1C4C49D3A68C}"/>
                </c:ext>
              </c:extLst>
            </c:dLbl>
            <c:dLbl>
              <c:idx val="7"/>
              <c:layout>
                <c:manualLayout>
                  <c:x val="0"/>
                  <c:y val="-0.10149942329873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54-45D3-BBAD-1C4C49D3A68C}"/>
                </c:ext>
              </c:extLst>
            </c:dLbl>
            <c:dLbl>
              <c:idx val="8"/>
              <c:layout>
                <c:manualLayout>
                  <c:x val="0"/>
                  <c:y val="-0.111617891820730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54-45D3-BBAD-1C4C49D3A68C}"/>
                </c:ext>
              </c:extLst>
            </c:dLbl>
            <c:dLbl>
              <c:idx val="9"/>
              <c:layout>
                <c:manualLayout>
                  <c:x val="-2.2132584287677588E-3"/>
                  <c:y val="-0.12557012829832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54-45D3-BBAD-1C4C49D3A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6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List1!$G$11:$P$11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List1!$G$16:$P$16</c:f>
              <c:numCache>
                <c:formatCode>#,##0</c:formatCode>
                <c:ptCount val="10"/>
                <c:pt idx="0">
                  <c:v>2786089</c:v>
                </c:pt>
                <c:pt idx="1">
                  <c:v>3071508</c:v>
                </c:pt>
                <c:pt idx="2">
                  <c:v>3236443</c:v>
                </c:pt>
                <c:pt idx="3">
                  <c:v>3370821</c:v>
                </c:pt>
                <c:pt idx="4">
                  <c:v>3549379</c:v>
                </c:pt>
                <c:pt idx="5">
                  <c:v>3687741</c:v>
                </c:pt>
                <c:pt idx="6">
                  <c:v>4911197</c:v>
                </c:pt>
                <c:pt idx="7">
                  <c:v>4680068</c:v>
                </c:pt>
                <c:pt idx="8">
                  <c:v>4169450</c:v>
                </c:pt>
                <c:pt idx="9">
                  <c:v>3753384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C54-45D3-BBAD-1C4C49D3A6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83352112"/>
        <c:axId val="1383352944"/>
      </c:lineChart>
      <c:catAx>
        <c:axId val="138335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83352944"/>
        <c:crosses val="autoZero"/>
        <c:auto val="1"/>
        <c:lblAlgn val="ctr"/>
        <c:lblOffset val="100"/>
        <c:noMultiLvlLbl val="0"/>
      </c:catAx>
      <c:valAx>
        <c:axId val="138335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8335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0.70279</cdr:x>
      <cdr:y>0.58904</cdr:y>
    </cdr:from>
    <cdr:to>
      <cdr:x>0.80603</cdr:x>
      <cdr:y>0.67392</cdr:y>
    </cdr:to>
    <cdr:sp macro="" textlink="">
      <cdr:nvSpPr>
        <cdr:cNvPr id="3" name="TextovéPole 14">
          <a:extLst xmlns:a="http://schemas.openxmlformats.org/drawingml/2006/main">
            <a:ext uri="{FF2B5EF4-FFF2-40B4-BE49-F238E27FC236}">
              <a16:creationId xmlns:a16="http://schemas.microsoft.com/office/drawing/2014/main" id="{12BF6345-D7E9-9822-4E6F-6EE6417990A4}"/>
            </a:ext>
          </a:extLst>
        </cdr:cNvPr>
        <cdr:cNvSpPr txBox="1"/>
      </cdr:nvSpPr>
      <cdr:spPr>
        <a:xfrm xmlns:a="http://schemas.openxmlformats.org/drawingml/2006/main">
          <a:off x="7390219" y="2563113"/>
          <a:ext cx="108570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-540 SM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72A59-ADC4-471B-890F-9ED2D9991B19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D8238-A6B4-4955-8D2A-F5B3D7886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3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8238-A6B4-4955-8D2A-F5B3D7886E6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29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F1D7-C3F7-48EA-BD07-508A1D22B9E9}" type="datetime1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65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2B43-A2F9-46FF-A615-81587A5A013A}" type="datetime1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6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6856-3FD3-4570-A84E-31BBB4CD1CEA}" type="datetime1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00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398-CC3F-4FDF-B8BE-C428D8BA38E2}" type="datetime1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43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29FC-FBE2-4CA5-B759-091BB99936E6}" type="datetime1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57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D0CC-9A5C-4A98-82BF-FC44FA10E6FF}" type="datetime1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24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53D-E7F3-443E-AA8C-8172A17ADE9B}" type="datetime1">
              <a:rPr lang="cs-CZ" smtClean="0"/>
              <a:t>24.04.2024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5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C944-34BF-47B1-AFCF-2EA0E91304EA}" type="datetime1">
              <a:rPr lang="cs-CZ" smtClean="0"/>
              <a:t>24.04.2024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83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2E7E-0023-4A84-A0D8-CD13F25EEF0E}" type="datetime1">
              <a:rPr lang="cs-CZ" smtClean="0"/>
              <a:t>24.04.2024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85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A1A9-0CD0-49AC-9390-864DABEF81B6}" type="datetime1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9F66-6C57-4695-87BB-7393B426D40E}" type="datetime1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9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CA09-FB57-4518-B0CB-8B477F92E050}" type="datetime1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7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Frantisek.bohacek@cssz.cz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4280" y="2789717"/>
            <a:ext cx="5447251" cy="1056183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Aktuální situace</a:t>
            </a:r>
            <a:b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ČSSZ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8323" y="4642273"/>
            <a:ext cx="5498015" cy="126615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František Boháček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ústřední ředitel ČSSZ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729842" y="4584583"/>
            <a:ext cx="4941116" cy="0"/>
          </a:xfrm>
          <a:prstGeom prst="line">
            <a:avLst/>
          </a:prstGeom>
          <a:ln w="19050">
            <a:solidFill>
              <a:srgbClr val="005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nadpis 2"/>
          <p:cNvSpPr txBox="1">
            <a:spLocks/>
          </p:cNvSpPr>
          <p:nvPr/>
        </p:nvSpPr>
        <p:spPr>
          <a:xfrm>
            <a:off x="668323" y="6088492"/>
            <a:ext cx="5359167" cy="70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24. 4. 2024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47. schůze VSP PS PČR (bod 3) 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834057"/>
            <a:ext cx="2100624" cy="7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Personální problematika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Porovnání platových podmínek</a:t>
            </a:r>
            <a:endParaRPr lang="cs-CZ" sz="3200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10</a:t>
            </a:fld>
            <a:endParaRPr lang="cs-CZ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8708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32143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Personální problematika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Fluktuace zaměstnanců</a:t>
            </a:r>
            <a:endParaRPr lang="cs-CZ" sz="3200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372129"/>
              </p:ext>
            </p:extLst>
          </p:nvPr>
        </p:nvGraphicFramePr>
        <p:xfrm>
          <a:off x="838201" y="1690686"/>
          <a:ext cx="10515601" cy="3720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2459">
                  <a:extLst>
                    <a:ext uri="{9D8B030D-6E8A-4147-A177-3AD203B41FA5}">
                      <a16:colId xmlns:a16="http://schemas.microsoft.com/office/drawing/2014/main" val="857519867"/>
                    </a:ext>
                  </a:extLst>
                </a:gridCol>
                <a:gridCol w="1208857">
                  <a:extLst>
                    <a:ext uri="{9D8B030D-6E8A-4147-A177-3AD203B41FA5}">
                      <a16:colId xmlns:a16="http://schemas.microsoft.com/office/drawing/2014/main" val="4004595164"/>
                    </a:ext>
                  </a:extLst>
                </a:gridCol>
                <a:gridCol w="1208857">
                  <a:extLst>
                    <a:ext uri="{9D8B030D-6E8A-4147-A177-3AD203B41FA5}">
                      <a16:colId xmlns:a16="http://schemas.microsoft.com/office/drawing/2014/main" val="961367472"/>
                    </a:ext>
                  </a:extLst>
                </a:gridCol>
                <a:gridCol w="1208857">
                  <a:extLst>
                    <a:ext uri="{9D8B030D-6E8A-4147-A177-3AD203B41FA5}">
                      <a16:colId xmlns:a16="http://schemas.microsoft.com/office/drawing/2014/main" val="2098081833"/>
                    </a:ext>
                  </a:extLst>
                </a:gridCol>
                <a:gridCol w="1208857">
                  <a:extLst>
                    <a:ext uri="{9D8B030D-6E8A-4147-A177-3AD203B41FA5}">
                      <a16:colId xmlns:a16="http://schemas.microsoft.com/office/drawing/2014/main" val="3160548666"/>
                    </a:ext>
                  </a:extLst>
                </a:gridCol>
                <a:gridCol w="1208857">
                  <a:extLst>
                    <a:ext uri="{9D8B030D-6E8A-4147-A177-3AD203B41FA5}">
                      <a16:colId xmlns:a16="http://schemas.microsoft.com/office/drawing/2014/main" val="2400547918"/>
                    </a:ext>
                  </a:extLst>
                </a:gridCol>
                <a:gridCol w="1208857">
                  <a:extLst>
                    <a:ext uri="{9D8B030D-6E8A-4147-A177-3AD203B41FA5}">
                      <a16:colId xmlns:a16="http://schemas.microsoft.com/office/drawing/2014/main" val="1906981383"/>
                    </a:ext>
                  </a:extLst>
                </a:gridCol>
              </a:tblGrid>
              <a:tr h="930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Organizační jednotka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834027"/>
                  </a:ext>
                </a:extLst>
              </a:tr>
              <a:tr h="930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„Vše, co sídlí v Praze”</a:t>
                      </a:r>
                      <a:endParaRPr lang="cs-CZ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(ústředí ČSSZ, PSSZ, OSSZ Praha-východ, OSSZ Praha-západ, pracoviště ČSSZ pro Prahu a Střední Čechy)</a:t>
                      </a:r>
                      <a:endParaRPr lang="cs-CZ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14,71 %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14,58 %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13,48 %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14,04 %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17,12 %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15,20 %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821975"/>
                  </a:ext>
                </a:extLst>
              </a:tr>
              <a:tr h="930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Ostatní pracoviště ČSSZ a OSSZ vyjma „vše, co sídlí v Praze“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9,67 %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9,88 %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9,92 %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9,19 %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9,50 %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11,91 %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731456"/>
                  </a:ext>
                </a:extLst>
              </a:tr>
              <a:tr h="930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ČSSZ 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11,21 %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11,31 %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10,98 %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10,67 %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11,80 %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12,91 %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910774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512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31587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Výkon agend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970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Výkon agend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Důchodové pojištění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EXTRÉMNÍ NÁRŮST ŽÁDOSTÍ O DŮCHOD V ROCE 2022 A 2023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Výrazná finanční výhodnost přiznání starobního důchodu podle podmínek platných do 31. 12. 2022 oproti podmínkám od 1. 1. 2023 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 lidé s odchodem do důchodu v roce 2023 a 2024 upřednostnili přiznání předčasného starobního důchodu (vyšší náročnost na zpracování) 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překročení kapacitních možností ČSSZ 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 nedodržování zákonné lhůty k vyřízení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u="sng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OPERATIVNÍ REAKCE ČSSZ: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 personální posílení agendy, motivace zaměstnanců k nadvýkonům (odměny)  stabilizace ve 4. čtvrtletí 2023 (ČSSZ začala vyřizovat žádosti opět v zákonných lhůtách)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VÝCHOVNÉ 2023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Rozhodování o více než 55 tis. žádostech o výchovné (muži) + automatizované zvýšení u žen (1,4 mil. důchodů)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Decentralizace zpracování agendy dávek důchodového pojištění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Strategická reakce ČSSZ na vysoký počet žádostí o důchod v roce 2022 a 2023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Rovněž reakce na vysokou fluktuaci zaměstnanců a nezájem o místa v agendě důchodového pojištění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Decentralizovaným způsobem je možné zpracovávat až dvě třetiny nových žádostí a přibližně polovinu </a:t>
            </a: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povyměřovací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agendy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Postupný přenos decentralizovaných agend do tzv. hnízd (OSSZ Ústí nad Orlicí, OSSZ Opava, dislokované pracoviště Příbram) s příznivějšími personálními podmínkami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dirty="0">
              <a:latin typeface="Tahoma" panose="020B0604030504040204" pitchFamily="34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881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Výkon agend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Důchodové pojištění</a:t>
            </a:r>
            <a:endParaRPr lang="cs-CZ" sz="28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ŽÁDOSTÍ O DŮCHOD</a:t>
            </a:r>
          </a:p>
          <a:p>
            <a:pPr marL="0" indent="0">
              <a:buNone/>
            </a:pPr>
            <a:endParaRPr lang="cs-C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AKTUÁLNÍ DOBY ŘÍZENÍ (BEZ MEZINÁRODNÍHO PRVKU)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Průměrná doba řízení v dubnu 2024 je méně než 40 dnů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Průměrná délka řízení o námitkách je v březnu 2024 bez posouzení zdravotního stavu 22 dnů (70 dnů s posouzením zdravotního stavu)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14</a:t>
            </a:fld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43750"/>
              </p:ext>
            </p:extLst>
          </p:nvPr>
        </p:nvGraphicFramePr>
        <p:xfrm>
          <a:off x="838200" y="1983301"/>
          <a:ext cx="10515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49787419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2840950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5226422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5221456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2074224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69326050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11713125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620491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endParaRPr lang="cs-CZ" sz="1400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leden </a:t>
                      </a: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únor</a:t>
                      </a:r>
                      <a:r>
                        <a:rPr lang="cs-CZ" sz="1400" kern="12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březen</a:t>
                      </a:r>
                      <a:r>
                        <a:rPr lang="cs-CZ" sz="1400" kern="12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57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Došlo</a:t>
                      </a:r>
                      <a:endParaRPr lang="cs-CZ" sz="14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196 910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207 884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249 526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239 939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16 590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17 655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15 424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9330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Zpracováno</a:t>
                      </a:r>
                      <a:endParaRPr lang="cs-CZ" sz="14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163 279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188 136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180 592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236 645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25 551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25 107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18 713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460177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59899"/>
              </p:ext>
            </p:extLst>
          </p:nvPr>
        </p:nvGraphicFramePr>
        <p:xfrm>
          <a:off x="838200" y="3471766"/>
          <a:ext cx="10423767" cy="1723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8753">
                  <a:extLst>
                    <a:ext uri="{9D8B030D-6E8A-4147-A177-3AD203B41FA5}">
                      <a16:colId xmlns:a16="http://schemas.microsoft.com/office/drawing/2014/main" val="2159177737"/>
                    </a:ext>
                  </a:extLst>
                </a:gridCol>
                <a:gridCol w="3292507">
                  <a:extLst>
                    <a:ext uri="{9D8B030D-6E8A-4147-A177-3AD203B41FA5}">
                      <a16:colId xmlns:a16="http://schemas.microsoft.com/office/drawing/2014/main" val="991648376"/>
                    </a:ext>
                  </a:extLst>
                </a:gridCol>
                <a:gridCol w="3292507">
                  <a:extLst>
                    <a:ext uri="{9D8B030D-6E8A-4147-A177-3AD203B41FA5}">
                      <a16:colId xmlns:a16="http://schemas.microsoft.com/office/drawing/2014/main" val="2917074035"/>
                    </a:ext>
                  </a:extLst>
                </a:gridCol>
              </a:tblGrid>
              <a:tr h="342142">
                <a:tc>
                  <a:txBody>
                    <a:bodyPr/>
                    <a:lstStyle/>
                    <a:p>
                      <a:endParaRPr lang="cs-CZ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Vyřízení do 90 dnů v roce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Vyřízení do 90 dnů v</a:t>
                      </a:r>
                      <a:r>
                        <a:rPr lang="cs-CZ" sz="1400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březnu 2024</a:t>
                      </a:r>
                      <a:endParaRPr lang="cs-CZ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435753"/>
                  </a:ext>
                </a:extLst>
              </a:tr>
              <a:tr h="345269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Starobní důchody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28,7 %</a:t>
                      </a:r>
                    </a:p>
                  </a:txBody>
                  <a:tcPr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95,1 %</a:t>
                      </a:r>
                    </a:p>
                  </a:txBody>
                  <a:tcPr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993549"/>
                  </a:ext>
                </a:extLst>
              </a:tr>
              <a:tr h="345269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Invalidní důchody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42,6 %</a:t>
                      </a:r>
                    </a:p>
                  </a:txBody>
                  <a:tcPr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87,8 %</a:t>
                      </a:r>
                    </a:p>
                  </a:txBody>
                  <a:tcPr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107642"/>
                  </a:ext>
                </a:extLst>
              </a:tr>
              <a:tr h="345269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Vdovské/vdovecké důchody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42,4 %</a:t>
                      </a:r>
                    </a:p>
                  </a:txBody>
                  <a:tcPr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96,6 %</a:t>
                      </a:r>
                    </a:p>
                  </a:txBody>
                  <a:tcPr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41888"/>
                  </a:ext>
                </a:extLst>
              </a:tr>
              <a:tr h="345269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Sirotčí důchody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70,1</a:t>
                      </a:r>
                      <a:r>
                        <a:rPr lang="cs-CZ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%</a:t>
                      </a:r>
                      <a:endParaRPr lang="cs-CZ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95,6 %</a:t>
                      </a:r>
                    </a:p>
                  </a:txBody>
                  <a:tcPr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44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023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Výkon agend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Nemocenské pojištění, OSVČ a výběr pojistného</a:t>
            </a:r>
            <a:endParaRPr lang="cs-CZ" sz="28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cs-CZ" sz="21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Zpracované</a:t>
            </a:r>
            <a:r>
              <a:rPr lang="cs-CZ" sz="2100" b="1" cap="all" dirty="0">
                <a:latin typeface="Tahoma" panose="020B0604030504040204" pitchFamily="34" charset="0"/>
                <a:ea typeface="Times New Roman" panose="02020603050405020304" pitchFamily="18" charset="0"/>
              </a:rPr>
              <a:t> dávky nemocenského pojištění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cs-CZ" sz="1600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cs-CZ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70000" indent="-270000">
              <a:lnSpc>
                <a:spcPct val="110000"/>
              </a:lnSpc>
              <a:spcBef>
                <a:spcPts val="400"/>
              </a:spcBef>
            </a:pPr>
            <a:endParaRPr lang="cs-CZ" sz="19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70000" indent="-270000">
              <a:lnSpc>
                <a:spcPct val="120000"/>
              </a:lnSpc>
            </a:pPr>
            <a:r>
              <a:rPr lang="cs-CZ" sz="2300" dirty="0">
                <a:latin typeface="Tahoma" panose="020B0604030504040204" pitchFamily="34" charset="0"/>
                <a:ea typeface="Times New Roman" panose="02020603050405020304" pitchFamily="18" charset="0"/>
              </a:rPr>
              <a:t>Ve lhůtě do 10 dnů bylo v 1. čtvrtletí 2024 zpracováno celkem 86,3 % dávek nemocenského pojištění</a:t>
            </a:r>
          </a:p>
          <a:p>
            <a:pPr marL="270000" indent="-270000">
              <a:lnSpc>
                <a:spcPct val="120000"/>
              </a:lnSpc>
              <a:spcBef>
                <a:spcPts val="400"/>
              </a:spcBef>
            </a:pPr>
            <a:r>
              <a:rPr lang="cs-CZ" sz="2300" dirty="0">
                <a:latin typeface="Tahoma" panose="020B0604030504040204" pitchFamily="34" charset="0"/>
                <a:ea typeface="Times New Roman" panose="02020603050405020304" pitchFamily="18" charset="0"/>
              </a:rPr>
              <a:t>Pokles ukončených případů dočasné </a:t>
            </a:r>
            <a:r>
              <a:rPr lang="cs-CZ" sz="2300" dirty="0" err="1">
                <a:latin typeface="Tahoma" panose="020B0604030504040204" pitchFamily="34" charset="0"/>
                <a:ea typeface="Times New Roman" panose="02020603050405020304" pitchFamily="18" charset="0"/>
              </a:rPr>
              <a:t>prac</a:t>
            </a:r>
            <a:r>
              <a:rPr lang="cs-CZ" sz="2300" dirty="0"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cs-CZ" sz="2300" dirty="0" err="1">
                <a:latin typeface="Tahoma" panose="020B0604030504040204" pitchFamily="34" charset="0"/>
                <a:ea typeface="Times New Roman" panose="02020603050405020304" pitchFamily="18" charset="0"/>
              </a:rPr>
              <a:t>nesch</a:t>
            </a:r>
            <a:r>
              <a:rPr lang="cs-CZ" sz="2300" dirty="0">
                <a:latin typeface="Tahoma" panose="020B0604030504040204" pitchFamily="34" charset="0"/>
                <a:ea typeface="Times New Roman" panose="02020603050405020304" pitchFamily="18" charset="0"/>
              </a:rPr>
              <a:t>. v 1. čtvrtletí 2024 o 10,6 % v porovnání s 1. čtvrtletím 2023</a:t>
            </a:r>
          </a:p>
          <a:p>
            <a:pPr marL="270000" indent="-270000">
              <a:lnSpc>
                <a:spcPct val="120000"/>
              </a:lnSpc>
              <a:spcBef>
                <a:spcPts val="400"/>
              </a:spcBef>
            </a:pPr>
            <a:r>
              <a:rPr lang="cs-CZ" sz="2300" dirty="0">
                <a:latin typeface="Tahoma" panose="020B0604030504040204" pitchFamily="34" charset="0"/>
                <a:ea typeface="Tahoma" panose="020B0604030504040204" pitchFamily="34" charset="0"/>
              </a:rPr>
              <a:t>K 31. 12. 2023 historicky nejvyšší hodnota počtu registrovaných OSVČ (1 127 189 OSVČ)</a:t>
            </a:r>
          </a:p>
          <a:p>
            <a:pPr marL="270000" indent="-270000">
              <a:lnSpc>
                <a:spcPct val="120000"/>
              </a:lnSpc>
              <a:spcBef>
                <a:spcPts val="400"/>
              </a:spcBef>
            </a:pPr>
            <a:r>
              <a:rPr lang="cs-CZ" sz="2300" dirty="0">
                <a:latin typeface="Tahoma" panose="020B0604030504040204" pitchFamily="34" charset="0"/>
                <a:ea typeface="Times New Roman" panose="02020603050405020304" pitchFamily="18" charset="0"/>
              </a:rPr>
              <a:t>V 2. pololetí 2023 mimořádné odpuštění penále z pojistného a exekučních nákladů (tzv. milostivé léto)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15</a:t>
            </a:fld>
            <a:endParaRPr lang="cs-CZ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293399502"/>
              </p:ext>
            </p:extLst>
          </p:nvPr>
        </p:nvGraphicFramePr>
        <p:xfrm>
          <a:off x="838200" y="1923960"/>
          <a:ext cx="7772400" cy="303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3948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Výkon agend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Lékařská posudková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imes New Roman" panose="02020603050405020304" pitchFamily="18" charset="0"/>
              </a:rPr>
              <a:t>Systemizace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V návaznosti na zřízení IPZS byla vypsána výběrová řízení na obsazení nově vzniklých manažerských pozic 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 posílení řízení a organizace práce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K 17. 4. 2024 na 1. instanci 54,725 neobsazených lékařských míst z plánovaného počtu 240,4 míst;</a:t>
            </a:r>
            <a:b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</a:b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na 2. instanci je neobsazeno 6,15 lékařských míst z plánovaného počtu 41 míst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Od 1. 3. 2024 posílena systemizace ONZP o dalších 18 míst; nově by tak IPZS měl disponovat 110 místy pro odborné nelékařské zdravotnické pracovníky (ONZP) – aktuálně je obsazeno 73,1 míst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Systemizaci IPZS v roce 2025 výrazně ovlivní převzetí dávek podmíněných dlouhodobě nepříznivým zdravotním stavem, tj. příspěvek na péči, na mobilitu, na zvláštní pomůcku a průkaz OZP, z Úřadu práce ČR (soc. pracovníci)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imes New Roman" panose="02020603050405020304" pitchFamily="18" charset="0"/>
              </a:rPr>
              <a:t>Aktuální stav agendy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Krátkodobá destabilizace s přechodem na novou organizační strukturu (IPZS) nicméně již dochází ke zlepšení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Průměrná délka posudkového řízení v březnu 2024 činila 56 dnů v březnu 2024 (v lednu 2024 činila 63 dnů)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16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16</a:t>
            </a:fld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06434"/>
              </p:ext>
            </p:extLst>
          </p:nvPr>
        </p:nvGraphicFramePr>
        <p:xfrm>
          <a:off x="838200" y="5064443"/>
          <a:ext cx="10515600" cy="113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15003720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8773520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40552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563129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24403932"/>
                    </a:ext>
                  </a:extLst>
                </a:gridCol>
              </a:tblGrid>
              <a:tr h="406312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cs-CZ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Došlé</a:t>
                      </a:r>
                      <a:r>
                        <a:rPr lang="cs-CZ" sz="14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žádosti</a:t>
                      </a:r>
                      <a:endParaRPr lang="cs-CZ" sz="28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(leden – březen 2024)</a:t>
                      </a:r>
                      <a:endParaRPr lang="cs-CZ" sz="28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Zpracované</a:t>
                      </a:r>
                      <a:r>
                        <a:rPr lang="cs-CZ" sz="14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žádosti</a:t>
                      </a:r>
                      <a:endParaRPr lang="cs-CZ" sz="28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(leden – březen 2024)</a:t>
                      </a:r>
                      <a:endParaRPr lang="cs-CZ" sz="28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Nevyřízeno k datu 31. 3. 2024</a:t>
                      </a:r>
                      <a:endParaRPr lang="cs-CZ" sz="28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 toho nevyřízeno</a:t>
                      </a:r>
                      <a:b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 lhůtě</a:t>
                      </a:r>
                      <a:endParaRPr lang="cs-CZ" sz="28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836573"/>
                  </a:ext>
                </a:extLst>
              </a:tr>
              <a:tr h="353104">
                <a:tc>
                  <a:txBody>
                    <a:bodyPr/>
                    <a:lstStyle/>
                    <a:p>
                      <a:pPr indent="101600"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1. instance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100 076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91 535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65 892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5 564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139221"/>
                  </a:ext>
                </a:extLst>
              </a:tr>
              <a:tr h="353104">
                <a:tc>
                  <a:txBody>
                    <a:bodyPr/>
                    <a:lstStyle/>
                    <a:p>
                      <a:pPr indent="101600"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2. instance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3 392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3 382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1 610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448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541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Výkon agend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Lékařská posudková služba</a:t>
            </a:r>
            <a:endParaRPr lang="cs-CZ" sz="28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dirty="0">
                <a:latin typeface="Tahoma" panose="020B0604030504040204" pitchFamily="34" charset="0"/>
                <a:ea typeface="Times New Roman" panose="02020603050405020304" pitchFamily="18" charset="0"/>
              </a:rPr>
              <a:t>ONZP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Zavedení pozic ONZP se v praxi osvědčilo – prostor pro posílení personálních kapacit pro vypracovávání posudků o zdrav. stavu lze spatřovat právě v ONZP – obsazování lékařských míst je dlouhodobě velmi složité (nezájem)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Schopnost ONZP po předchozím zaškolení vypracovávat úplné a přezkoumatelné posudky, na základě kterých je možné vydat posudek podepsané lékařem (dosud bylo ONZP zpracováno téměř 85 tis. posudků)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Zavedení ONZP do struktury LPS v průběhu roku 2023 přispělo ke zkrácení průměrné délky řízení o 3 dny.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Úvahy nad posílením kompetencí ONZP v podobě umožnění samostatného posuzování zdravotního stavu (rozhodnutí by podepisoval ONZP) 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 další snížení 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průměrné délky řízení, snížení zátěže na straně lékařů, kteří se mohou zaměřovat na složitější případy, snížení administrativní zátěže (předávání posudků mezi sebou) – ČSSZ návrh předala MPSV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dirty="0">
                <a:latin typeface="Tahoma" panose="020B0604030504040204" pitchFamily="34" charset="0"/>
                <a:ea typeface="Times New Roman" panose="02020603050405020304" pitchFamily="18" charset="0"/>
              </a:rPr>
              <a:t>KONTROLNÍ LÉKAŘSKÉ PROHLÍDKY (KLP)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Počet KLP se za posledních několik let podařilo díky efektivnímu nastavení metodiky a důslednému sledování dané oblasti snížit o 57 % 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 snížení zátěže lékařů i klientů, snížení nákladů (poštovné, zdravotní výkony)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Současně došlo ke zvýšení tzv. </a:t>
            </a:r>
            <a:r>
              <a:rPr lang="cs-CZ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změnovosti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posudků ve vztahu k předchozímu posouzení 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 svědčí o efektivním stanovování KLP, kdy ty jsou stanovovány výhradně v těch případech, kdy lze předpokládat takové zlepšení zdravotního stavu, které povede k obnovení či zvýšení pracovní schopnosti klienta</a:t>
            </a:r>
            <a:endParaRPr lang="cs-CZ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027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Výkon agend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Lékařská posudková služba</a:t>
            </a:r>
            <a:endParaRPr lang="cs-CZ" sz="28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18</a:t>
            </a:fld>
            <a:endParaRPr lang="cs-CZ"/>
          </a:p>
        </p:txBody>
      </p:sp>
      <p:pic>
        <p:nvPicPr>
          <p:cNvPr id="2052" name="Obrázek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211646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611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31587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Digitalizace a elektronizace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51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31587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Organizace a personální problematika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761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Digitalizace a elektronizace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Obecné cíle a zdroje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dirty="0">
                <a:latin typeface="Tahoma" panose="020B0604030504040204" pitchFamily="34" charset="0"/>
                <a:ea typeface="Times New Roman" panose="02020603050405020304" pitchFamily="18" charset="0"/>
              </a:rPr>
              <a:t>OBECNÉ CÍLE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Zefektivnění (automatizace) a zrychlení procesů řízení o dávku a dalších činností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Zlepšení propojení jednotlivých aplikací mezi sebou (rychlejší a pružnější předávání dat, efektivnější kontrola)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Zlepšení uživatelského prostředí aplikací pro zaměstnance ve vztahu k vykonávané práci a umožnění dálkového přístupu pro práci z domova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Zvyšování </a:t>
            </a:r>
            <a:r>
              <a:rPr lang="cs-CZ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proklientského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přístupu (zvýšení počtu úkonů možných provést elektronicky, menší zátěž klienta, přístup klienta k vlastním datům evidovaných ČSSZ)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Snížení provozních nákladů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Zlepšení manažerského řízení agendy (</a:t>
            </a:r>
            <a:r>
              <a:rPr lang="cs-CZ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reportovací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funkce)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Zvýšení kybernetické bezpečnosti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dirty="0">
                <a:latin typeface="Tahoma" panose="020B0604030504040204" pitchFamily="34" charset="0"/>
                <a:ea typeface="Times New Roman" panose="02020603050405020304" pitchFamily="18" charset="0"/>
              </a:rPr>
              <a:t>HLAVNÍ ZDROJE FINANCOVÁNÍ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Státní rozpočet 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 pro rok 2024 přiděleno 265 mil. Kč</a:t>
            </a:r>
            <a:endParaRPr lang="cs-CZ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Národní program obnovy (NPO) 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 12 projektů za 1,356 mld. Kč</a:t>
            </a:r>
          </a:p>
          <a:p>
            <a:pPr marL="540000" lvl="1" indent="-270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1 projekt dokončen</a:t>
            </a:r>
          </a:p>
          <a:p>
            <a:pPr marL="540000" lvl="1" indent="-270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9 projektů v realizaci</a:t>
            </a:r>
          </a:p>
          <a:p>
            <a:pPr marL="540000" lvl="1" indent="-270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2 projekty v předprojektové přípravě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008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Digitalizace a elektronizace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Nové on-line služby pro klienty</a:t>
            </a:r>
            <a:endParaRPr lang="cs-CZ" sz="28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Žádost o důchod on-line (ZDOL)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Splnění povinnosti stanovené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nařízením </a:t>
            </a: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parlamentu a Rady (EU) kterým se zřizuje Jednotná digitální brána</a:t>
            </a:r>
            <a:endParaRPr lang="cs-CZ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Financováno z NPO, spuštěno v prosinci 2023 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 projekt NPO ukončen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Po přihlášení do </a:t>
            </a:r>
            <a:r>
              <a:rPr lang="cs-CZ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ePortálu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ČSSZ některým z uznávaných způsobů elektronické identifikace se žadateli o důchod nabídne předvyplněný formulář, kde data evidovaná ČSSZ žadatel validuje, případně má možnost je rozporovat či doložit chybějící dokumenty související s důchodovými nároky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Součástí projektu je i služba pro objednání k on-line konzultacím při vyplňování žádosti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Vysoký počet podaných žádostí o důchod on-line od zpřístupnění této služby předčil původní očekávání (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od prosince 2023 k 18. 4. 2024 bylo přijato 4 620 žádostí)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Pro klienty se jedná o vítanou službu:</a:t>
            </a:r>
          </a:p>
          <a:p>
            <a:pPr marL="540000" indent="-270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služba je k dispozici kdykoliv, klient nemusí na pobočku ÚSSZ/ČSSZ</a:t>
            </a:r>
          </a:p>
          <a:p>
            <a:pPr marL="540000" indent="-270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možnost přerušení/odložení vyplňování na později</a:t>
            </a:r>
          </a:p>
          <a:p>
            <a:pPr marL="540000" indent="-270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přístupnější způsob pro klienty, kteří mají zdravotní obtíže, kdy dostavení se fyzicky na pobočku ÚSSZ v určitou dobu je pro ně mnohem náročnější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Cena „IT Projekt roku 2023“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752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Digitalizace a elektronizace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Nové on-line služby pro klienty</a:t>
            </a:r>
            <a:endParaRPr lang="cs-CZ" sz="28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 pohledávek na pojistném, penále a pokutách OSVČ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Nová on-line služba na </a:t>
            </a: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ePortálu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ČSSZ spuštěná v lednu 2024 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OSVČ zprostředkovává informace o aktuálním stavu pohledávek, vyúčtování přehledu o příjmech a výdajích a případně další údaje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Plánováno rozšíření této služby o poskytování dalších údajů, např. pro tzv. </a:t>
            </a: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paušalisty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či o promlčené pohledávky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ledna 2024 již přes 100 tis. volání této služby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Žádost o určení použitelných právních předpisů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Nová on-line služba na </a:t>
            </a: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ePortálu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ČSSZ spuštěná v únoru 2024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Lze požádat o vydání tzv. formuláře A1 (potvrzení o příslušnosti k právním předpisům) uživatelsky přívětivějším způsobem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podání žádosti je následně publikován i výstupní dokument k podané žádosti (formulář A1)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25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Digitalizace a elektronizace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Projekty</a:t>
            </a:r>
            <a:endParaRPr lang="cs-CZ" sz="28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7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Elektronizovaná důchodová agenda (projekt EDA)</a:t>
            </a:r>
          </a:p>
          <a:p>
            <a:pPr marL="270000" indent="-270000">
              <a:lnSpc>
                <a:spcPct val="120000"/>
              </a:lnSpc>
              <a:spcBef>
                <a:spcPts val="400"/>
              </a:spcBef>
            </a:pPr>
            <a:r>
              <a:rPr lang="cs-CZ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současnosti množství zastaralých a uživatelsky nepřívětivých aplikací neumožňující plně reagovat na neustálé legislativní změny a současné celospolečenské trendy</a:t>
            </a:r>
          </a:p>
          <a:p>
            <a:pPr marL="270000" indent="-270000">
              <a:lnSpc>
                <a:spcPct val="120000"/>
              </a:lnSpc>
              <a:spcBef>
                <a:spcPts val="400"/>
              </a:spcBef>
              <a:spcAft>
                <a:spcPts val="300"/>
              </a:spcAft>
            </a:pPr>
            <a:r>
              <a:rPr lang="cs-CZ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je aplikační programové vybavení s plně automatizovaným zpracováním tak, aby se po podání žádostí o důchod automatizovaně zahájilo zpracování žádosti, vyhodnotilo nárokové podklady, sestavil osobní list důchodového pojištění, provedl výpočet a vyhotovilo rozhodnutí</a:t>
            </a:r>
          </a:p>
          <a:p>
            <a:pPr marL="270000" indent="-270000">
              <a:lnSpc>
                <a:spcPct val="120000"/>
              </a:lnSpc>
              <a:spcBef>
                <a:spcPts val="400"/>
              </a:spcBef>
              <a:spcAft>
                <a:spcPts val="300"/>
              </a:spcAft>
            </a:pPr>
            <a:r>
              <a:rPr lang="cs-CZ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Snaha o minimalizaci manuálních činností (automatizace), zjednodušení kontrol a racionalizace pracovních postupů; sekundárně přesun personálních kapacit potřebných pro rozhodování o dávkách důchodového pojištění na jiné související činnosti (klientské služby)</a:t>
            </a:r>
          </a:p>
          <a:p>
            <a:pPr marL="270000" indent="-270000">
              <a:lnSpc>
                <a:spcPct val="120000"/>
              </a:lnSpc>
              <a:spcBef>
                <a:spcPts val="400"/>
              </a:spcBef>
              <a:spcAft>
                <a:spcPts val="300"/>
              </a:spcAft>
            </a:pPr>
            <a:r>
              <a:rPr lang="cs-CZ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Poskytnutí jednoduché a uživatelsky přívětivé elektronické služby jak zaměstnancům při vyřizování agendy, tak klientům při získávání informací o svém případu</a:t>
            </a:r>
          </a:p>
          <a:p>
            <a:pPr marL="270000" indent="-270000">
              <a:lnSpc>
                <a:spcPct val="120000"/>
              </a:lnSpc>
              <a:spcBef>
                <a:spcPts val="400"/>
              </a:spcBef>
              <a:spcAft>
                <a:spcPts val="300"/>
              </a:spcAft>
            </a:pPr>
            <a:r>
              <a:rPr lang="cs-CZ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návaznosti na optimalizaci celého procesu rozhodování o dávkách důchodového pojištění zkrácení dob řízení</a:t>
            </a:r>
          </a:p>
          <a:p>
            <a:pPr marL="270000" indent="-270000">
              <a:lnSpc>
                <a:spcPct val="120000"/>
              </a:lnSpc>
              <a:spcBef>
                <a:spcPts val="400"/>
              </a:spcBef>
              <a:spcAft>
                <a:spcPts val="300"/>
              </a:spcAft>
            </a:pPr>
            <a:r>
              <a:rPr lang="cs-CZ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Flexibilnější reakce na nové změny legislativy a na nové celospolečenské požadavky</a:t>
            </a:r>
          </a:p>
          <a:p>
            <a:pPr marL="270000" indent="-270000">
              <a:lnSpc>
                <a:spcPct val="120000"/>
              </a:lnSpc>
              <a:spcBef>
                <a:spcPts val="400"/>
              </a:spcBef>
              <a:spcAft>
                <a:spcPts val="300"/>
              </a:spcAft>
            </a:pPr>
            <a:r>
              <a:rPr lang="cs-CZ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Zefektivnění vzájemné výměny dat mezi stávajícími informačními subsystémy</a:t>
            </a:r>
          </a:p>
          <a:p>
            <a:pPr marL="270000" indent="-270000">
              <a:lnSpc>
                <a:spcPct val="120000"/>
              </a:lnSpc>
              <a:spcBef>
                <a:spcPts val="400"/>
              </a:spcBef>
            </a:pPr>
            <a:r>
              <a:rPr lang="cs-CZ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současné době je projekt ve vztahu k NPO v předprojektové přípravě</a:t>
            </a:r>
            <a:endParaRPr lang="cs-CZ" sz="1600" b="1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809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Digitalizace a elektronizace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Projekty</a:t>
            </a:r>
            <a:endParaRPr lang="cs-CZ" sz="28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270000" indent="-27000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Digitalizace dalších dávek nemocenského pojištění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Cílem projektu je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podobně jako u nemocenského – </a:t>
            </a: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eNeschopenky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zvýšit míru elektronizace a automatizace, a to i v agendě zpracování ostatních dávek nemocenského pojištění –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 jmenovitě ošetřovného, otcovské, peněžité pomoci v mateřství, dlouhodobého ošetřovného a vyrovnávacího </a:t>
            </a:r>
            <a:r>
              <a:rPr lang="cs-CZ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přísp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. v těhotenství a mateřství 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Projekt odbourá papírovou komunikaci mezi poskytovali zdravotních služeb (lékaři), ČSSZ a zaměstnavateli a umožní podání elektronické žádosti i pro OSVČ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Financováno z NPO; technické přípravy byly zahájeny po projednání vládou ČR; příprava legislativy (LRV) 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Nasazení služby do „ostrého“ provozu je plánováno od 1. 1. 2025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„NLPS“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Nová aplikace pro posuzování zdravotního stavu (technicky se jedná o rozšíření stávajícího modulu LPS, který je součástí aplikace pro agendu nemocenského pojištění)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Cílem je zrychlit, zjednodušit a zautomatizovat proces a poskytovat dostatečnou zpětnou vazbu pro manažerské řízení, a to včetně řízení práce přes tzv. jednotnou frontu v návaznosti na celorepublikovou působnost IPZS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Napojení na okolní (externí) systémy, včetně systémů MPSV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Financováno z NPO s termínem realizace do 31. 12. 2025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Získáno souhlasné stanovisko </a:t>
            </a:r>
            <a:r>
              <a:rPr lang="cs-CZ" sz="1600" dirty="0" err="1">
                <a:latin typeface="Tahoma" panose="020B0604030504040204" pitchFamily="34" charset="0"/>
                <a:ea typeface="Times New Roman" panose="02020603050405020304" pitchFamily="18" charset="0"/>
              </a:rPr>
              <a:t>OHAeG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, očekává se uzavření dílčích smluv (do 30. 6. 2024)</a:t>
            </a:r>
            <a:endParaRPr lang="cs-CZ" sz="1600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663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Digitalizace a elektronizace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Projekty</a:t>
            </a:r>
            <a:endParaRPr lang="cs-CZ" sz="28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2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Příprava na novou právní úpravu k dohodám o provedení práce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je technické řešení, kterým bude realizována elektronická evidence dohod o provedení práce hlášených zaměstnavatelem, a to na základě legislativních změn vstupujících v účinnost od 1. 7. 2024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Aktuálně probíhají jednání s vývojáři personálních aplikací tak, aby mohli zahájit práce na implementaci řešení pro tyto aplikace, které používají jednotliví zaměstnavatelé (připraven bude též formulář na </a:t>
            </a:r>
            <a:r>
              <a:rPr lang="cs-CZ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ePortálu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ČSSZ)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Technické řešení bude zprovozněno k 1. 8. 2024</a:t>
            </a:r>
          </a:p>
          <a:p>
            <a:pPr marL="270000" indent="-270000">
              <a:lnSpc>
                <a:spcPct val="12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DALŠÍ PROJEKTY, které jsou v </a:t>
            </a:r>
            <a:r>
              <a:rPr lang="cs-CZ" sz="1600" b="1" u="sng" cap="al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</a:t>
            </a: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realizovány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Služba pro jednotné měsíční hlášení zaměstnavatele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Posílení kybernetické bezpečnosti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Digitální spisovna pro dlouhodobé ukládání a správu všech elektronických dokumentů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Rozvoj systému elektronické výměny informací o sociálním zabezpečení při realizaci mezinárodní agendy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600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291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68323" y="2323749"/>
            <a:ext cx="9144000" cy="105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68323" y="4642273"/>
            <a:ext cx="535916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František Boháček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frantisek.bohacek@cssz.cz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9842" y="4584583"/>
            <a:ext cx="4941116" cy="0"/>
          </a:xfrm>
          <a:prstGeom prst="line">
            <a:avLst/>
          </a:prstGeom>
          <a:ln w="19050">
            <a:solidFill>
              <a:srgbClr val="005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26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834057"/>
            <a:ext cx="2100624" cy="7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Organizace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 před 1. 1.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organizační uspořádání:</a:t>
            </a:r>
          </a:p>
          <a:p>
            <a:pPr marL="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</a:t>
            </a:r>
          </a:p>
          <a:p>
            <a:pPr marL="270000" lvl="1" indent="270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ústředí ČSSZ</a:t>
            </a:r>
          </a:p>
          <a:p>
            <a:pPr marL="270000" lvl="1" indent="270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(regionálních) pracovišť ČSSZ</a:t>
            </a:r>
          </a:p>
          <a:p>
            <a:pPr marL="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OSSZ, PSSZ a MSSZ Brno</a:t>
            </a:r>
          </a:p>
          <a:p>
            <a:pPr marL="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 řídí a kontroluje činnost OSSZ, a to i prostřednictvím 6 (regionálních) pracovišť ČSSZ</a:t>
            </a:r>
          </a:p>
          <a:p>
            <a:pPr marL="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OSSZ je zřízena pro každý okres a pro Prahu; každá OSSZ a ČSSZ služebním úřadem (78)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Organizace lékařské posudkové služby (LPS):</a:t>
            </a:r>
          </a:p>
          <a:p>
            <a:pPr marL="0" indent="-270000" defTabSz="270000">
              <a:lnSpc>
                <a:spcPct val="100000"/>
              </a:lnSpc>
              <a:spcBef>
                <a:spcPts val="400"/>
              </a:spcBef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LPS OSSZ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I. stupeň řízení posouzení zdravotního stavu pro pojistný (agenda ČSSZ) a nepojistný systém 	(agenda Úřadu práce ČR)</a:t>
            </a:r>
          </a:p>
          <a:p>
            <a:pPr marL="0" indent="-270000" defTabSz="270000">
              <a:lnSpc>
                <a:spcPct val="100000"/>
              </a:lnSpc>
              <a:spcBef>
                <a:spcPts val="400"/>
              </a:spcBef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LPS ČSSZ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II. stupeň řízení posouzení zdravotního stavu (námitkové řízení) pro pojistný systém, metodická 	činnost</a:t>
            </a:r>
          </a:p>
          <a:p>
            <a:pPr marL="0" indent="-270000" defTabSz="270000">
              <a:lnSpc>
                <a:spcPct val="100000"/>
              </a:lnSpc>
              <a:spcBef>
                <a:spcPts val="400"/>
              </a:spcBef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Posudkové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komise MPSV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II. stupeň řízení posouzení zdravotního stavu pro nepojistný systém a 	posouzení zdravotního stavu pro účely soudního přezkumu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002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Organizace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 od 1. 1. 2024</a:t>
            </a:r>
            <a:endParaRPr lang="cs-CZ" sz="28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10000"/>
          </a:bodyPr>
          <a:lstStyle/>
          <a:p>
            <a:pPr marL="0" lvl="0" indent="-270000">
              <a:lnSpc>
                <a:spcPct val="120000"/>
              </a:lnSpc>
              <a:spcBef>
                <a:spcPts val="400"/>
              </a:spcBef>
              <a:buNone/>
            </a:pPr>
            <a:r>
              <a:rPr lang="cs-CZ" sz="1900" b="1" u="sng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 </a:t>
            </a:r>
            <a:r>
              <a:rPr lang="cs-CZ" sz="19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</a:t>
            </a:r>
            <a:r>
              <a:rPr lang="cs-CZ" sz="1900" b="1" u="sng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412/2023 S</a:t>
            </a:r>
            <a:r>
              <a:rPr lang="cs-CZ" sz="19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cs-CZ" sz="1900" b="1" u="sng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</a:t>
            </a:r>
          </a:p>
          <a:p>
            <a:pPr marL="0" indent="-270000">
              <a:lnSpc>
                <a:spcPct val="120000"/>
              </a:lnSpc>
              <a:spcBef>
                <a:spcPts val="400"/>
              </a:spcBef>
              <a:buNone/>
            </a:pPr>
            <a:r>
              <a:rPr lang="cs-CZ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Transformace 77 OSSZ a 6 regionálních pracovišť ČSSZ do 5 územních správ sociálního zabezpečení (ÚSSZ) a zřízení Institutu posuzování zdravotního stavu (IPZS), do kterého je transformována LPS z ČSSZ a OSSZ</a:t>
            </a:r>
          </a:p>
          <a:p>
            <a:pPr marL="0" lvl="0" indent="-270000">
              <a:lnSpc>
                <a:spcPct val="120000"/>
              </a:lnSpc>
              <a:spcBef>
                <a:spcPts val="400"/>
              </a:spcBef>
              <a:buNone/>
            </a:pPr>
            <a:r>
              <a:rPr lang="cs-CZ" sz="1900" b="1" u="sng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organizační uspořádání:</a:t>
            </a:r>
          </a:p>
          <a:p>
            <a:pPr marL="0" lvl="0" indent="-270000">
              <a:lnSpc>
                <a:spcPct val="120000"/>
              </a:lnSpc>
              <a:spcBef>
                <a:spcPts val="400"/>
              </a:spcBef>
            </a:pPr>
            <a:r>
              <a:rPr lang="cs-CZ" sz="1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 (sídlo Praha)</a:t>
            </a:r>
          </a:p>
          <a:p>
            <a:pPr marL="0" lvl="0" indent="-270000">
              <a:lnSpc>
                <a:spcPct val="120000"/>
              </a:lnSpc>
              <a:spcBef>
                <a:spcPts val="400"/>
              </a:spcBef>
            </a:pPr>
            <a:r>
              <a:rPr lang="cs-CZ" sz="1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ÚSSZ se sídlem v Praze, Plzni, Liberci, Brně, Ostravě</a:t>
            </a:r>
          </a:p>
          <a:p>
            <a:pPr marL="540000" lvl="1" indent="-270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OSSZ, PSSZ a MSSZ Brno, které budou vnitřními organizačními jednotkami ÚSSZ</a:t>
            </a:r>
          </a:p>
          <a:p>
            <a:pPr marL="0" lvl="0" indent="-270000">
              <a:lnSpc>
                <a:spcPct val="120000"/>
              </a:lnSpc>
              <a:spcBef>
                <a:spcPts val="400"/>
              </a:spcBef>
            </a:pPr>
            <a:r>
              <a:rPr lang="cs-CZ" sz="1900" b="1" dirty="0">
                <a:latin typeface="Tahoma" panose="020B0604030504040204" pitchFamily="34" charset="0"/>
                <a:ea typeface="Times New Roman" panose="02020603050405020304" pitchFamily="18" charset="0"/>
              </a:rPr>
              <a:t>Institut posuzování zdravotního stavu se sídlem v Hradci Králové</a:t>
            </a:r>
          </a:p>
          <a:p>
            <a:pPr marL="0" lvl="0" indent="-270000">
              <a:lnSpc>
                <a:spcPct val="120000"/>
              </a:lnSpc>
              <a:spcBef>
                <a:spcPts val="400"/>
              </a:spcBef>
            </a:pPr>
            <a:r>
              <a:rPr lang="cs-CZ" sz="1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 řídí a kontroluje činnost ÚSSZ a IPZS</a:t>
            </a:r>
          </a:p>
          <a:p>
            <a:pPr marL="0" lvl="0" indent="-270000">
              <a:lnSpc>
                <a:spcPct val="120000"/>
              </a:lnSpc>
              <a:spcBef>
                <a:spcPts val="400"/>
              </a:spcBef>
            </a:pPr>
            <a:r>
              <a:rPr lang="cs-CZ" sz="1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ÚSSZ je zřízena pro skupinu krajů; každá ÚSSZ, IPZS a ČSSZ služebním úřadem (7)</a:t>
            </a:r>
          </a:p>
          <a:p>
            <a:pPr marL="0" lvl="0" indent="-270000">
              <a:lnSpc>
                <a:spcPct val="120000"/>
              </a:lnSpc>
              <a:spcBef>
                <a:spcPts val="400"/>
              </a:spcBef>
              <a:buNone/>
            </a:pPr>
            <a:r>
              <a:rPr lang="cs-CZ" sz="1900" b="1" u="sng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Organizace LPS:</a:t>
            </a:r>
          </a:p>
          <a:p>
            <a:pPr marL="270000" lvl="1" indent="-270000" algn="just">
              <a:lnSpc>
                <a:spcPct val="120000"/>
              </a:lnSpc>
              <a:spcBef>
                <a:spcPts val="400"/>
              </a:spcBef>
            </a:pPr>
            <a:r>
              <a:rPr lang="cs-CZ" sz="19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IPZS </a:t>
            </a:r>
            <a:r>
              <a:rPr lang="cs-CZ" sz="19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</a:t>
            </a:r>
            <a:r>
              <a:rPr lang="cs-CZ" sz="19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cs-CZ" sz="19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I. stupeň řízení posouzení zdravotního stavu pro pojistný i nepojistný systém a II. stupeň řízení pro pojistný systém, metodická činnost</a:t>
            </a:r>
          </a:p>
          <a:p>
            <a:pPr marL="270000" lvl="1" indent="-270000" algn="just">
              <a:lnSpc>
                <a:spcPct val="120000"/>
              </a:lnSpc>
              <a:spcBef>
                <a:spcPts val="400"/>
              </a:spcBef>
            </a:pPr>
            <a:r>
              <a:rPr lang="cs-CZ" sz="1900" b="1" dirty="0">
                <a:latin typeface="Tahoma" panose="020B0604030504040204" pitchFamily="34" charset="0"/>
                <a:ea typeface="Times New Roman" panose="02020603050405020304" pitchFamily="18" charset="0"/>
              </a:rPr>
              <a:t>Posudkové komise MPSV </a:t>
            </a:r>
            <a:r>
              <a:rPr lang="cs-CZ" sz="1900" dirty="0">
                <a:latin typeface="Tahoma" panose="020B0604030504040204" pitchFamily="34" charset="0"/>
                <a:ea typeface="Times New Roman" panose="02020603050405020304" pitchFamily="18" charset="0"/>
              </a:rPr>
              <a:t>- II. stupeň řízení posouzení zdravotního stavu pro nepojistný systém</a:t>
            </a:r>
            <a:endParaRPr lang="cs-CZ" sz="1900" b="1" u="sng" cap="all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400"/>
              </a:spcBef>
              <a:buNone/>
            </a:pPr>
            <a:endParaRPr lang="cs-CZ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7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Organizace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Obsluha území jednotlivými ÚSSZ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5</a:t>
            </a:fld>
            <a:endParaRPr lang="cs-CZ"/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34" y="1690688"/>
            <a:ext cx="7377532" cy="4560397"/>
          </a:xfrm>
        </p:spPr>
      </p:pic>
    </p:spTree>
    <p:extLst>
      <p:ext uri="{BB962C8B-B14F-4D97-AF65-F5344CB8AC3E}">
        <p14:creationId xmlns:p14="http://schemas.microsoft.com/office/powerpoint/2010/main" val="30851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Organizace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Dopady zřízení ÚSSZ a IPZS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DOPADY změny - ÚSSZ:</a:t>
            </a:r>
          </a:p>
          <a:p>
            <a:pPr marL="270000" lvl="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b="1" dirty="0">
                <a:latin typeface="Tahoma" panose="020B0604030504040204" pitchFamily="34" charset="0"/>
                <a:ea typeface="Times New Roman" panose="02020603050405020304" pitchFamily="18" charset="0"/>
              </a:rPr>
              <a:t>Pro klienty se nic nezměnilo 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– zaměstnanci a pobočky jsou dislokovány ve stejných budovách a zajišťují stejné služby jako před 1. 1. 2024 (poskytování služeb v okresu garantováno zákonem), okresní pobočky si ponechaly současné názvy (OSSZ), datové schránky zůstaly funkční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b="1" dirty="0">
                <a:latin typeface="Tahoma" panose="020B0604030504040204" pitchFamily="34" charset="0"/>
                <a:ea typeface="Times New Roman" panose="02020603050405020304" pitchFamily="18" charset="0"/>
              </a:rPr>
              <a:t>Počet systemizovaných míst byl zachován, nebyly dodatečné požadavky na státní rozpočet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b="1" dirty="0">
                <a:latin typeface="Tahoma" panose="020B0604030504040204" pitchFamily="34" charset="0"/>
                <a:ea typeface="Times New Roman" panose="02020603050405020304" pitchFamily="18" charset="0"/>
              </a:rPr>
              <a:t>Změna organizace nezměnila parametry řízení o dávky</a:t>
            </a:r>
            <a:endParaRPr lang="cs-CZ" sz="1600" b="1" u="sng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1600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DOPADY změny - IPZS: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cs-CZ" sz="1600" b="1" dirty="0">
                <a:latin typeface="Tahoma" panose="020B0604030504040204" pitchFamily="34" charset="0"/>
                <a:ea typeface="Times New Roman" panose="02020603050405020304" pitchFamily="18" charset="0"/>
              </a:rPr>
              <a:t>Pro klienty se nic nezměnilo </a:t>
            </a:r>
            <a:r>
              <a:rPr lang="cs-CZ" sz="1600" dirty="0">
                <a:latin typeface="Tahoma" panose="020B0604030504040204" pitchFamily="34" charset="0"/>
                <a:ea typeface="Times New Roman" panose="02020603050405020304" pitchFamily="18" charset="0"/>
              </a:rPr>
              <a:t>– zaměstnanci IPZS jsou dislokováni ve stejných budovách a zajišťují stejný okruh a rozsah služeb jako před 1. 1. 2024 (v každé OSSZ funguje podatelna IPZS a odborné poradenství, v případě potřeby posouzení na okresní pobočce dle místa bydliště posuzované osoby)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cs-CZ" sz="1600" b="1" dirty="0">
                <a:latin typeface="Tahoma" panose="020B0604030504040204" pitchFamily="34" charset="0"/>
                <a:ea typeface="Times New Roman" panose="02020603050405020304" pitchFamily="18" charset="0"/>
              </a:rPr>
              <a:t>Změna organizace nezměnila parametry řízení o dávky a parametry posuzování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b="1" dirty="0">
                <a:latin typeface="Tahoma" panose="020B0604030504040204" pitchFamily="34" charset="0"/>
                <a:ea typeface="Times New Roman" panose="02020603050405020304" pitchFamily="18" charset="0"/>
              </a:rPr>
              <a:t>Počet systemizovaných míst byl zachován, nebyly dodatečné požadavky na státní rozpočet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600" b="1" dirty="0">
                <a:latin typeface="Tahoma" panose="020B060403050404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 ORGANIZAČNÍ ZMĚNA SMĚŘOVALA „DOVNITŘ“ ÚŘADU</a:t>
            </a:r>
            <a:endParaRPr lang="cs-CZ" sz="1600" b="1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236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Personální problematika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Dlouhodobě náročná situace v ČSSZ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nárůst žádostí o důchod, redukce systemizovaných míst bez úbytku agendy, nízký průměrný plat, rozdílnost personálních podmínek v Praze a v regionech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Objem prostředků na platy zaměstnanců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byl ve schváleném rozpočtu na platy na rok 2024 meziročně </a:t>
            </a: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 o 2%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Současně v rámci konsolidačního balíčku bylo rozhodnuto, že náhrady platu v době nemoci budou hrazeny z rozpočtu na platy. Proto bylo </a:t>
            </a: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zrušeno 150 neobsazených systemizovaných míst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(především v PSSZ s vazbou na přesun agendy zaměstnavatelů z PSSZ na ostatní OSSZ)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účelem spravedlivého a efektivního řízení lidských zdrojů stanovení časové náročnosti agend</a:t>
            </a:r>
          </a:p>
          <a:p>
            <a:pPr marL="270000" indent="-270000">
              <a:lnSpc>
                <a:spcPct val="100000"/>
              </a:lnSpc>
              <a:spcBef>
                <a:spcPts val="400"/>
              </a:spcBef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Prioritou je zachovat kvalifikované personální zdroje a s ohledem na situaci na trhu práce postupně přesouvat agendu z Prahy do vhodnějších lokalit, kde je to možné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411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Personální problematika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Počty systemizovaných míst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895063"/>
              </p:ext>
            </p:extLst>
          </p:nvPr>
        </p:nvGraphicFramePr>
        <p:xfrm>
          <a:off x="838199" y="1690690"/>
          <a:ext cx="10515604" cy="466566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50420">
                  <a:extLst>
                    <a:ext uri="{9D8B030D-6E8A-4147-A177-3AD203B41FA5}">
                      <a16:colId xmlns:a16="http://schemas.microsoft.com/office/drawing/2014/main" val="1935103138"/>
                    </a:ext>
                  </a:extLst>
                </a:gridCol>
                <a:gridCol w="1033148">
                  <a:extLst>
                    <a:ext uri="{9D8B030D-6E8A-4147-A177-3AD203B41FA5}">
                      <a16:colId xmlns:a16="http://schemas.microsoft.com/office/drawing/2014/main" val="2500742514"/>
                    </a:ext>
                  </a:extLst>
                </a:gridCol>
                <a:gridCol w="1033148">
                  <a:extLst>
                    <a:ext uri="{9D8B030D-6E8A-4147-A177-3AD203B41FA5}">
                      <a16:colId xmlns:a16="http://schemas.microsoft.com/office/drawing/2014/main" val="306836705"/>
                    </a:ext>
                  </a:extLst>
                </a:gridCol>
                <a:gridCol w="1033148">
                  <a:extLst>
                    <a:ext uri="{9D8B030D-6E8A-4147-A177-3AD203B41FA5}">
                      <a16:colId xmlns:a16="http://schemas.microsoft.com/office/drawing/2014/main" val="2523957183"/>
                    </a:ext>
                  </a:extLst>
                </a:gridCol>
                <a:gridCol w="1033148">
                  <a:extLst>
                    <a:ext uri="{9D8B030D-6E8A-4147-A177-3AD203B41FA5}">
                      <a16:colId xmlns:a16="http://schemas.microsoft.com/office/drawing/2014/main" val="1528234047"/>
                    </a:ext>
                  </a:extLst>
                </a:gridCol>
                <a:gridCol w="1033148">
                  <a:extLst>
                    <a:ext uri="{9D8B030D-6E8A-4147-A177-3AD203B41FA5}">
                      <a16:colId xmlns:a16="http://schemas.microsoft.com/office/drawing/2014/main" val="1324781810"/>
                    </a:ext>
                  </a:extLst>
                </a:gridCol>
                <a:gridCol w="1033148">
                  <a:extLst>
                    <a:ext uri="{9D8B030D-6E8A-4147-A177-3AD203B41FA5}">
                      <a16:colId xmlns:a16="http://schemas.microsoft.com/office/drawing/2014/main" val="3475265360"/>
                    </a:ext>
                  </a:extLst>
                </a:gridCol>
                <a:gridCol w="1033148">
                  <a:extLst>
                    <a:ext uri="{9D8B030D-6E8A-4147-A177-3AD203B41FA5}">
                      <a16:colId xmlns:a16="http://schemas.microsoft.com/office/drawing/2014/main" val="758257938"/>
                    </a:ext>
                  </a:extLst>
                </a:gridCol>
                <a:gridCol w="1033148">
                  <a:extLst>
                    <a:ext uri="{9D8B030D-6E8A-4147-A177-3AD203B41FA5}">
                      <a16:colId xmlns:a16="http://schemas.microsoft.com/office/drawing/2014/main" val="3736616380"/>
                    </a:ext>
                  </a:extLst>
                </a:gridCol>
              </a:tblGrid>
              <a:tr h="4665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1. 1. 2018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1. 1. 2019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1. 1. 2020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1. 1. 2021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1. 1. 2022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1. 1. 2023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1. 1. 2024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33099"/>
                  </a:ext>
                </a:extLst>
              </a:tr>
              <a:tr h="4665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„Vše, co sídlí v Praze”</a:t>
                      </a:r>
                    </a:p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(ústředí ČSSZ, PSSZ, OSSZ Praha-východ, OSSZ Praha-západ, pracoviště ČSSZ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 Prahu a Střední Čechy)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2730,000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2716,000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2633,050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2615,050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2607,550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2654,576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2646,276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171045"/>
                  </a:ext>
                </a:extLst>
              </a:tr>
              <a:tr h="4665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Skutečnost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2452,949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2489,711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2409,499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2446,484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2391,815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2437,565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2421,632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002664"/>
                  </a:ext>
                </a:extLst>
              </a:tr>
              <a:tr h="4665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Rozdíl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277,051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226,289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223,551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168,566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215,735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217,011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224,644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0575"/>
                  </a:ext>
                </a:extLst>
              </a:tr>
              <a:tr h="4665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Ostatní pracoviště ČSSZ a OSSZ vyjma „vše,</a:t>
                      </a:r>
                      <a:r>
                        <a:rPr lang="cs-CZ" sz="1400" u="none" strike="noStrike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 sídlí v Praze“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6119,000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6094,000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5951,550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5962,550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5973,050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5799,475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5657,775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80981"/>
                  </a:ext>
                </a:extLst>
              </a:tr>
              <a:tr h="4665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Skutečnost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5859,096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5967,021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5841,064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5901,982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5876,092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5638,161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5460,905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153930"/>
                  </a:ext>
                </a:extLst>
              </a:tr>
              <a:tr h="4665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Rozdíl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259,904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126,979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110,486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60,568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96,958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161,314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196,870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111178"/>
                  </a:ext>
                </a:extLst>
              </a:tr>
              <a:tr h="4665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ČSSZ celkem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8849,000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8810,000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8584,600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8577,600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8580,600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8454,051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8304,051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844321"/>
                  </a:ext>
                </a:extLst>
              </a:tr>
              <a:tr h="4665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Skutečnost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8312,045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8456,732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8250,563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8348,466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8267,907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8075,726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7882,537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244188"/>
                  </a:ext>
                </a:extLst>
              </a:tr>
              <a:tr h="4665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Rozdíl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536,955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353,268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334,037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229,134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312,693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378,325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421,514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709863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925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Personální problematika</a:t>
            </a:r>
            <a:br>
              <a:rPr lang="cs-CZ" sz="28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Vývoj počtu systemizovaných míst</a:t>
            </a:r>
            <a:br>
              <a:rPr lang="cs-CZ" sz="28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(údaje k 31. 12. daného roku, v roce 2024 k 1. 1.)</a:t>
            </a:r>
            <a:endParaRPr lang="cs-CZ" sz="1800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9</a:t>
            </a:fld>
            <a:endParaRPr lang="cs-CZ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C6B7E66F-E885-C634-0D78-0C5ADE2D6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6514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2BF7F599-7359-796D-AF76-1363EC1150AD}"/>
              </a:ext>
            </a:extLst>
          </p:cNvPr>
          <p:cNvCxnSpPr>
            <a:cxnSpLocks/>
          </p:cNvCxnSpPr>
          <p:nvPr/>
        </p:nvCxnSpPr>
        <p:spPr>
          <a:xfrm>
            <a:off x="7198242" y="3530011"/>
            <a:ext cx="3710763" cy="1499189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5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2847</Words>
  <Application>Microsoft Macintosh PowerPoint</Application>
  <PresentationFormat>Širokoúhlá obrazovka</PresentationFormat>
  <Paragraphs>395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Aktuální situace na ČSSZ</vt:lpstr>
      <vt:lpstr>Organizace a personální problematika</vt:lpstr>
      <vt:lpstr>Organizace Stav před 1. 1. 2024</vt:lpstr>
      <vt:lpstr>Organizace Stav od 1. 1. 2024</vt:lpstr>
      <vt:lpstr>Organizace Obsluha území jednotlivými ÚSSZ</vt:lpstr>
      <vt:lpstr>Organizace Dopady zřízení ÚSSZ a IPZS</vt:lpstr>
      <vt:lpstr>Personální problematika Shrnutí</vt:lpstr>
      <vt:lpstr>Personální problematika Počty systemizovaných míst</vt:lpstr>
      <vt:lpstr>Personální problematika Vývoj počtu systemizovaných míst (údaje k 31. 12. daného roku, v roce 2024 k 1. 1.)</vt:lpstr>
      <vt:lpstr>Personální problematika Porovnání platových podmínek</vt:lpstr>
      <vt:lpstr>Personální problematika Fluktuace zaměstnanců</vt:lpstr>
      <vt:lpstr>Výkon agend</vt:lpstr>
      <vt:lpstr>Výkon agend Důchodové pojištění</vt:lpstr>
      <vt:lpstr>Výkon agend Důchodové pojištění</vt:lpstr>
      <vt:lpstr>Výkon agend Nemocenské pojištění, OSVČ a výběr pojistného</vt:lpstr>
      <vt:lpstr>Výkon agend Lékařská posudková služba</vt:lpstr>
      <vt:lpstr>Výkon agend Lékařská posudková služba</vt:lpstr>
      <vt:lpstr>Výkon agend Lékařská posudková služba</vt:lpstr>
      <vt:lpstr>Digitalizace a elektronizace</vt:lpstr>
      <vt:lpstr>Digitalizace a elektronizace Obecné cíle a zdroje financování</vt:lpstr>
      <vt:lpstr>Digitalizace a elektronizace Nové on-line služby pro klienty</vt:lpstr>
      <vt:lpstr>Digitalizace a elektronizace Nové on-line služby pro klienty</vt:lpstr>
      <vt:lpstr>Digitalizace a elektronizace Projekty</vt:lpstr>
      <vt:lpstr>Digitalizace a elektronizace Projekty</vt:lpstr>
      <vt:lpstr>Digitalizace a elektronizace Projekty</vt:lpstr>
      <vt:lpstr>Prezentace aplikace PowerPoint</vt:lpstr>
    </vt:vector>
  </TitlesOfParts>
  <Company>ČSSZ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Koukolová Tereza (ČSSZ 0)</dc:creator>
  <cp:lastModifiedBy>Boháček František (ČSSZ 0)</cp:lastModifiedBy>
  <cp:revision>131</cp:revision>
  <dcterms:created xsi:type="dcterms:W3CDTF">2023-03-02T13:57:36Z</dcterms:created>
  <dcterms:modified xsi:type="dcterms:W3CDTF">2024-04-24T07:20:10Z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2024-04-24T07:13:18Z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1df01aed-6964-4fbb-b9cc-b394ac4a95e0</vt:lpwstr>
  </property>
  <property fmtid="{D5CDD505-2E9C-101B-9397-08002B2CF9AE}" pid="7" name="MSIP_Label_defa4170-0d19-0005-0004-bc88714345d2_ActionId">
    <vt:lpwstr>a7738ef4-1079-4402-993c-956da507677e</vt:lpwstr>
  </property>
  <property fmtid="{D5CDD505-2E9C-101B-9397-08002B2CF9AE}" pid="8" name="MSIP_Label_defa4170-0d19-0005-0004-bc88714345d2_ContentBits">
    <vt:lpwstr>0</vt:lpwstr>
  </property>
</Properties>
</file>