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32" r:id="rId2"/>
    <p:sldId id="3315" r:id="rId3"/>
    <p:sldId id="3354" r:id="rId4"/>
    <p:sldId id="3351" r:id="rId5"/>
    <p:sldId id="3355" r:id="rId6"/>
    <p:sldId id="3341" r:id="rId7"/>
    <p:sldId id="3343" r:id="rId8"/>
    <p:sldId id="3279" r:id="rId9"/>
  </p:sldIdLst>
  <p:sldSz cx="9144000" cy="6858000" type="screen4x3"/>
  <p:notesSz cx="6797675" cy="9926638"/>
  <p:custDataLst>
    <p:tags r:id="rId1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 CE" pitchFamily="34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 ROZSÍVAL" initials="FR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6A2"/>
    <a:srgbClr val="FFC1C1"/>
    <a:srgbClr val="FFC8C8"/>
    <a:srgbClr val="7DC543"/>
    <a:srgbClr val="E6E6E6"/>
    <a:srgbClr val="FFACAC"/>
    <a:srgbClr val="7DB50C"/>
    <a:srgbClr val="467B26"/>
    <a:srgbClr val="FF7575"/>
    <a:srgbClr val="487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54" autoAdjust="0"/>
    <p:restoredTop sz="97440" autoAdjust="0"/>
  </p:normalViewPr>
  <p:slideViewPr>
    <p:cSldViewPr>
      <p:cViewPr varScale="1">
        <p:scale>
          <a:sx n="56" d="100"/>
          <a:sy n="56" d="100"/>
        </p:scale>
        <p:origin x="1288" y="56"/>
      </p:cViewPr>
      <p:guideLst>
        <p:guide orient="horz" pos="754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2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37601089847717"/>
          <c:y val="4.6731949582561695E-2"/>
          <c:w val="0.24420867097312932"/>
          <c:h val="0.95326798340652907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527A13"/>
            </a:solidFill>
            <a:ln w="19550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1EB-40DD-B7E7-15B298C8B5B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1EB-40DD-B7E7-15B298C8B5B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1EB-40DD-B7E7-15B298C8B5B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550">
                <a:noFill/>
              </a:ln>
            </c:spPr>
            <c:extLst>
              <c:ext xmlns:c16="http://schemas.microsoft.com/office/drawing/2014/chart" uri="{C3380CC4-5D6E-409C-BE32-E72D297353CC}">
                <c16:uniqueId val="{00000004-21EB-40DD-B7E7-15B298C8B5B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550">
                <a:noFill/>
              </a:ln>
            </c:spPr>
            <c:extLst>
              <c:ext xmlns:c16="http://schemas.microsoft.com/office/drawing/2014/chart" uri="{C3380CC4-5D6E-409C-BE32-E72D297353CC}">
                <c16:uniqueId val="{00000006-21EB-40DD-B7E7-15B298C8B5B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1EB-40DD-B7E7-15B298C8B5B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1EB-40DD-B7E7-15B298C8B5B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1EB-40DD-B7E7-15B298C8B5B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1EB-40DD-B7E7-15B298C8B5BE}"/>
              </c:ext>
            </c:extLst>
          </c:dPt>
          <c:dLbls>
            <c:numFmt formatCode="0" sourceLinked="0"/>
            <c:spPr>
              <a:noFill/>
              <a:ln w="1955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 místě prodeje nápojů, v prodejně (automat, okénko)</c:v>
                </c:pt>
                <c:pt idx="1">
                  <c:v>v blízkosti místa, kde se PET láhve prodávají</c:v>
                </c:pt>
                <c:pt idx="2">
                  <c:v>v každé obci bez ohledu na to, zda v ní je prodejna (např. automat)</c:v>
                </c:pt>
                <c:pt idx="3">
                  <c:v>ve sběrných dvorech (např. automat)</c:v>
                </c:pt>
                <c:pt idx="4">
                  <c:v>čerpací stanice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65.513193201259995</c:v>
                </c:pt>
                <c:pt idx="1">
                  <c:v>44.511878382470002</c:v>
                </c:pt>
                <c:pt idx="2">
                  <c:v>43.598164037140002</c:v>
                </c:pt>
                <c:pt idx="3">
                  <c:v>23.061020692930001</c:v>
                </c:pt>
                <c:pt idx="4">
                  <c:v>16.807979386029999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1EB-40DD-B7E7-15B298C8B5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86030520"/>
        <c:axId val="186030912"/>
      </c:barChart>
      <c:catAx>
        <c:axId val="1860305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6030912"/>
        <c:crosses val="autoZero"/>
        <c:auto val="1"/>
        <c:lblAlgn val="ctr"/>
        <c:lblOffset val="100"/>
        <c:noMultiLvlLbl val="0"/>
      </c:catAx>
      <c:valAx>
        <c:axId val="186030912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86030520"/>
        <c:crosses val="max"/>
        <c:crossBetween val="between"/>
        <c:majorUnit val="0.1"/>
        <c:minorUnit val="0.1"/>
      </c:valAx>
      <c:spPr>
        <a:noFill/>
        <a:ln w="1955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61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37601089847717"/>
          <c:y val="4.6731949582561695E-2"/>
          <c:w val="0.2795233813306458"/>
          <c:h val="0.92139831219343882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527A13"/>
            </a:solidFill>
            <a:ln w="19550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57-439E-8C4B-A599CF0F705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57-439E-8C4B-A599CF0F705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550">
                <a:noFill/>
              </a:ln>
            </c:spPr>
            <c:extLst>
              <c:ext xmlns:c16="http://schemas.microsoft.com/office/drawing/2014/chart" uri="{C3380CC4-5D6E-409C-BE32-E72D297353CC}">
                <c16:uniqueId val="{00000003-6957-439E-8C4B-A599CF0F705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550">
                <a:noFill/>
              </a:ln>
            </c:spPr>
            <c:extLst>
              <c:ext xmlns:c16="http://schemas.microsoft.com/office/drawing/2014/chart" uri="{C3380CC4-5D6E-409C-BE32-E72D297353CC}">
                <c16:uniqueId val="{00000005-6957-439E-8C4B-A599CF0F705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550">
                <a:noFill/>
              </a:ln>
            </c:spPr>
            <c:extLst>
              <c:ext xmlns:c16="http://schemas.microsoft.com/office/drawing/2014/chart" uri="{C3380CC4-5D6E-409C-BE32-E72D297353CC}">
                <c16:uniqueId val="{00000007-6957-439E-8C4B-A599CF0F705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550">
                <a:noFill/>
              </a:ln>
            </c:spPr>
            <c:extLst>
              <c:ext xmlns:c16="http://schemas.microsoft.com/office/drawing/2014/chart" uri="{C3380CC4-5D6E-409C-BE32-E72D297353CC}">
                <c16:uniqueId val="{00000009-6957-439E-8C4B-A599CF0F705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957-439E-8C4B-A599CF0F705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957-439E-8C4B-A599CF0F705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957-439E-8C4B-A599CF0F705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957-439E-8C4B-A599CF0F705B}"/>
              </c:ext>
            </c:extLst>
          </c:dPt>
          <c:dLbls>
            <c:numFmt formatCode="0" sourceLinked="0"/>
            <c:spPr>
              <a:noFill/>
              <a:ln w="1955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5"/>
                <c:pt idx="0">
                  <c:v>v každém obchodě, který nápoje prodává, vč. těch nejmenších</c:v>
                </c:pt>
                <c:pt idx="1">
                  <c:v>jen v prodejnách prodávajících nápoje o velikosti 50 – 200 m2 </c:v>
                </c:pt>
                <c:pt idx="2">
                  <c:v>jen v prodejnách prodávajících nápoje o velikosti 200 a více m2  </c:v>
                </c:pt>
                <c:pt idx="3">
                  <c:v>je mi to jedno</c:v>
                </c:pt>
                <c:pt idx="4">
                  <c:v>nikde, PET lahve apod. obaly vracet nebudu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54.132673369999999</c:v>
                </c:pt>
                <c:pt idx="1">
                  <c:v>10.102266439999999</c:v>
                </c:pt>
                <c:pt idx="2">
                  <c:v>13.99097843</c:v>
                </c:pt>
                <c:pt idx="3">
                  <c:v>17.630692880000002</c:v>
                </c:pt>
                <c:pt idx="4">
                  <c:v>4.143388882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957-439E-8C4B-A599CF0F70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86030520"/>
        <c:axId val="186030912"/>
      </c:barChart>
      <c:catAx>
        <c:axId val="1860305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6030912"/>
        <c:crosses val="autoZero"/>
        <c:auto val="1"/>
        <c:lblAlgn val="ctr"/>
        <c:lblOffset val="100"/>
        <c:noMultiLvlLbl val="0"/>
      </c:catAx>
      <c:valAx>
        <c:axId val="186030912"/>
        <c:scaling>
          <c:orientation val="minMax"/>
          <c:max val="100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186030520"/>
        <c:crosses val="max"/>
        <c:crossBetween val="between"/>
        <c:majorUnit val="0.1"/>
        <c:minorUnit val="0.1"/>
      </c:valAx>
      <c:spPr>
        <a:noFill/>
        <a:ln w="1955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61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74225106804231E-2"/>
          <c:y val="5.5002468911985077E-2"/>
          <c:w val="0.40032153557316957"/>
          <c:h val="0.41638319899430598"/>
        </c:manualLayout>
      </c:layout>
      <c:doughnutChart>
        <c:varyColors val="1"/>
        <c:ser>
          <c:idx val="3"/>
          <c:order val="0"/>
          <c:spPr>
            <a:ln w="6077">
              <a:solidFill>
                <a:schemeClr val="bg1"/>
              </a:solidFill>
              <a:prstDash val="solid"/>
            </a:ln>
          </c:spPr>
          <c:dPt>
            <c:idx val="0"/>
            <c:bubble3D val="0"/>
            <c:spPr>
              <a:solidFill>
                <a:srgbClr val="83B816"/>
              </a:solidFill>
              <a:ln w="12154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BCA-4965-92F6-28D9C9EBF3C4}"/>
              </c:ext>
            </c:extLst>
          </c:dPt>
          <c:dPt>
            <c:idx val="1"/>
            <c:bubble3D val="0"/>
            <c:spPr>
              <a:solidFill>
                <a:srgbClr val="C6E6A2"/>
              </a:solidFill>
              <a:ln w="12154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BCA-4965-92F6-28D9C9EBF3C4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2154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BCA-4965-92F6-28D9C9EBF3C4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154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BCA-4965-92F6-28D9C9EBF3C4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2154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BCA-4965-92F6-28D9C9EBF3C4}"/>
              </c:ext>
            </c:extLst>
          </c:dPt>
          <c:dPt>
            <c:idx val="5"/>
            <c:bubble3D val="0"/>
            <c:spPr>
              <a:solidFill>
                <a:srgbClr val="666699"/>
              </a:solidFill>
              <a:ln w="12154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BCA-4965-92F6-28D9C9EBF3C4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  <a:ln w="12154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DBCA-4965-92F6-28D9C9EBF3C4}"/>
              </c:ext>
            </c:extLst>
          </c:dPt>
          <c:dPt>
            <c:idx val="7"/>
            <c:bubble3D val="0"/>
            <c:spPr>
              <a:solidFill>
                <a:srgbClr val="99CC00"/>
              </a:solidFill>
              <a:ln w="6077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DBCA-4965-92F6-28D9C9EBF3C4}"/>
              </c:ext>
            </c:extLst>
          </c:dPt>
          <c:dPt>
            <c:idx val="8"/>
            <c:bubble3D val="0"/>
            <c:spPr>
              <a:solidFill>
                <a:srgbClr val="008000"/>
              </a:solidFill>
              <a:ln w="6077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DBCA-4965-92F6-28D9C9EBF3C4}"/>
              </c:ext>
            </c:extLst>
          </c:dPt>
          <c:dPt>
            <c:idx val="9"/>
            <c:bubble3D val="0"/>
            <c:spPr>
              <a:solidFill>
                <a:srgbClr val="800080"/>
              </a:solidFill>
              <a:ln w="6077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CA-4965-92F6-28D9C9EBF3C4}"/>
              </c:ext>
            </c:extLst>
          </c:dPt>
          <c:dLbls>
            <c:dLbl>
              <c:idx val="0"/>
              <c:numFmt formatCode="0" sourceLinked="0"/>
              <c:spPr>
                <a:noFill/>
                <a:ln w="12154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BCA-4965-92F6-28D9C9EBF3C4}"/>
                </c:ext>
              </c:extLst>
            </c:dLbl>
            <c:dLbl>
              <c:idx val="1"/>
              <c:numFmt formatCode="0" sourceLinked="0"/>
              <c:spPr>
                <a:noFill/>
                <a:ln w="12154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BCA-4965-92F6-28D9C9EBF3C4}"/>
                </c:ext>
              </c:extLst>
            </c:dLbl>
            <c:dLbl>
              <c:idx val="2"/>
              <c:numFmt formatCode="0" sourceLinked="0"/>
              <c:spPr>
                <a:noFill/>
                <a:ln w="12154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BCA-4965-92F6-28D9C9EBF3C4}"/>
                </c:ext>
              </c:extLst>
            </c:dLbl>
            <c:dLbl>
              <c:idx val="6"/>
              <c:numFmt formatCode="0" sourceLinked="0"/>
              <c:spPr>
                <a:noFill/>
                <a:ln w="12154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BCA-4965-92F6-28D9C9EBF3C4}"/>
                </c:ext>
              </c:extLst>
            </c:dLbl>
            <c:dLbl>
              <c:idx val="7"/>
              <c:numFmt formatCode="0" sourceLinked="0"/>
              <c:spPr>
                <a:noFill/>
                <a:ln w="12154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BCA-4965-92F6-28D9C9EBF3C4}"/>
                </c:ext>
              </c:extLst>
            </c:dLbl>
            <c:dLbl>
              <c:idx val="9"/>
              <c:numFmt formatCode="0.0" sourceLinked="0"/>
              <c:spPr>
                <a:noFill/>
                <a:ln w="12154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BCA-4965-92F6-28D9C9EBF3C4}"/>
                </c:ext>
              </c:extLst>
            </c:dLbl>
            <c:numFmt formatCode="0" sourceLinked="0"/>
            <c:spPr>
              <a:noFill/>
              <a:ln w="1215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určitě souhlasím</c:v>
                </c:pt>
                <c:pt idx="1">
                  <c:v>spíše souhlasím</c:v>
                </c:pt>
                <c:pt idx="2">
                  <c:v>spíše nesouhlasím</c:v>
                </c:pt>
                <c:pt idx="3">
                  <c:v>určitě nesouhlasím</c:v>
                </c:pt>
                <c:pt idx="4">
                  <c:v>nevím, neumí posoudit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18.42457519317</c:v>
                </c:pt>
                <c:pt idx="1">
                  <c:v>37.190466931629999</c:v>
                </c:pt>
                <c:pt idx="2">
                  <c:v>11.899955983010001</c:v>
                </c:pt>
                <c:pt idx="3">
                  <c:v>4.1877952163009997</c:v>
                </c:pt>
                <c:pt idx="4">
                  <c:v>28.297206675889999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BCA-4965-92F6-28D9C9EBF3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12154">
          <a:noFill/>
        </a:ln>
      </c:spPr>
    </c:plotArea>
    <c:legend>
      <c:legendPos val="r"/>
      <c:layout>
        <c:manualLayout>
          <c:xMode val="edge"/>
          <c:yMode val="edge"/>
          <c:x val="0.40520530896441753"/>
          <c:y val="9.9533828865039961E-2"/>
          <c:w val="0.29450458305801813"/>
          <c:h val="0.339186486726819"/>
        </c:manualLayout>
      </c:layout>
      <c:overlay val="0"/>
      <c:spPr>
        <a:noFill/>
        <a:ln w="12154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Arial Narrow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74225106804231E-2"/>
          <c:y val="5.5002468911985077E-2"/>
          <c:w val="0.40032153557316957"/>
          <c:h val="0.41638319899430598"/>
        </c:manualLayout>
      </c:layout>
      <c:doughnutChart>
        <c:varyColors val="1"/>
        <c:ser>
          <c:idx val="3"/>
          <c:order val="0"/>
          <c:spPr>
            <a:ln w="6077">
              <a:solidFill>
                <a:schemeClr val="bg1"/>
              </a:solidFill>
              <a:prstDash val="solid"/>
            </a:ln>
          </c:spPr>
          <c:dPt>
            <c:idx val="0"/>
            <c:bubble3D val="0"/>
            <c:spPr>
              <a:solidFill>
                <a:srgbClr val="7DC543"/>
              </a:solidFill>
              <a:ln w="12154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2F2-4117-BD64-A433A0D3D113}"/>
              </c:ext>
            </c:extLst>
          </c:dPt>
          <c:dPt>
            <c:idx val="1"/>
            <c:bubble3D val="0"/>
            <c:spPr>
              <a:solidFill>
                <a:srgbClr val="FFC1C1"/>
              </a:solidFill>
              <a:ln w="12154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2F2-4117-BD64-A433A0D3D113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2154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2F2-4117-BD64-A433A0D3D113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154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2F2-4117-BD64-A433A0D3D113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2154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2F2-4117-BD64-A433A0D3D113}"/>
              </c:ext>
            </c:extLst>
          </c:dPt>
          <c:dPt>
            <c:idx val="5"/>
            <c:bubble3D val="0"/>
            <c:spPr>
              <a:solidFill>
                <a:srgbClr val="666699"/>
              </a:solidFill>
              <a:ln w="12154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2F2-4117-BD64-A433A0D3D113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  <a:ln w="12154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B2F2-4117-BD64-A433A0D3D113}"/>
              </c:ext>
            </c:extLst>
          </c:dPt>
          <c:dPt>
            <c:idx val="7"/>
            <c:bubble3D val="0"/>
            <c:spPr>
              <a:solidFill>
                <a:srgbClr val="99CC00"/>
              </a:solidFill>
              <a:ln w="6077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B2F2-4117-BD64-A433A0D3D113}"/>
              </c:ext>
            </c:extLst>
          </c:dPt>
          <c:dPt>
            <c:idx val="8"/>
            <c:bubble3D val="0"/>
            <c:spPr>
              <a:solidFill>
                <a:srgbClr val="008000"/>
              </a:solidFill>
              <a:ln w="6077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B2F2-4117-BD64-A433A0D3D113}"/>
              </c:ext>
            </c:extLst>
          </c:dPt>
          <c:dPt>
            <c:idx val="9"/>
            <c:bubble3D val="0"/>
            <c:spPr>
              <a:solidFill>
                <a:srgbClr val="800080"/>
              </a:solidFill>
              <a:ln w="6077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B2F2-4117-BD64-A433A0D3D113}"/>
              </c:ext>
            </c:extLst>
          </c:dPt>
          <c:dLbls>
            <c:dLbl>
              <c:idx val="0"/>
              <c:numFmt formatCode="0" sourceLinked="0"/>
              <c:spPr>
                <a:noFill/>
                <a:ln w="12154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2F2-4117-BD64-A433A0D3D113}"/>
                </c:ext>
              </c:extLst>
            </c:dLbl>
            <c:dLbl>
              <c:idx val="1"/>
              <c:numFmt formatCode="0" sourceLinked="0"/>
              <c:spPr>
                <a:noFill/>
                <a:ln w="12154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2F2-4117-BD64-A433A0D3D113}"/>
                </c:ext>
              </c:extLst>
            </c:dLbl>
            <c:dLbl>
              <c:idx val="2"/>
              <c:numFmt formatCode="0" sourceLinked="0"/>
              <c:spPr>
                <a:noFill/>
                <a:ln w="12154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2F2-4117-BD64-A433A0D3D113}"/>
                </c:ext>
              </c:extLst>
            </c:dLbl>
            <c:dLbl>
              <c:idx val="6"/>
              <c:numFmt formatCode="0" sourceLinked="0"/>
              <c:spPr>
                <a:noFill/>
                <a:ln w="12154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2F2-4117-BD64-A433A0D3D113}"/>
                </c:ext>
              </c:extLst>
            </c:dLbl>
            <c:dLbl>
              <c:idx val="7"/>
              <c:numFmt formatCode="0" sourceLinked="0"/>
              <c:spPr>
                <a:noFill/>
                <a:ln w="12154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2F2-4117-BD64-A433A0D3D113}"/>
                </c:ext>
              </c:extLst>
            </c:dLbl>
            <c:dLbl>
              <c:idx val="9"/>
              <c:numFmt formatCode="0.0" sourceLinked="0"/>
              <c:spPr>
                <a:noFill/>
                <a:ln w="12154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B2F2-4117-BD64-A433A0D3D113}"/>
                </c:ext>
              </c:extLst>
            </c:dLbl>
            <c:numFmt formatCode="0" sourceLinked="0"/>
            <c:spPr>
              <a:noFill/>
              <a:ln w="1215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62.8785753266</c:v>
                </c:pt>
                <c:pt idx="1">
                  <c:v>37.1214246734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2F2-4117-BD64-A433A0D3D1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12154">
          <a:noFill/>
        </a:ln>
      </c:spPr>
    </c:plotArea>
    <c:legend>
      <c:legendPos val="r"/>
      <c:layout>
        <c:manualLayout>
          <c:xMode val="edge"/>
          <c:yMode val="edge"/>
          <c:x val="0.38683488956340312"/>
          <c:y val="0.11957500380250635"/>
          <c:w val="0.10345222128746842"/>
          <c:h val="0.18128729733184967"/>
        </c:manualLayout>
      </c:layout>
      <c:overlay val="0"/>
      <c:spPr>
        <a:noFill/>
        <a:ln w="12154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+mn-lt"/>
              <a:ea typeface="Arial Narrow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8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948550690134956"/>
          <c:y val="0.24280245790339347"/>
          <c:w val="0.27517550959946252"/>
          <c:h val="0.58390754172324433"/>
        </c:manualLayout>
      </c:layout>
      <c:barChart>
        <c:barDir val="bar"/>
        <c:grouping val="percent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7DC543"/>
            </a:solidFill>
            <a:ln w="22066">
              <a:noFill/>
            </a:ln>
          </c:spPr>
          <c:invertIfNegative val="0"/>
          <c:dLbls>
            <c:dLbl>
              <c:idx val="2"/>
              <c:numFmt formatCode="0" sourceLinked="0"/>
              <c:spPr>
                <a:noFill/>
                <a:ln w="22066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4-4EF7-80E3-F4D4AA044A3B}"/>
                </c:ext>
              </c:extLst>
            </c:dLbl>
            <c:dLbl>
              <c:idx val="3"/>
              <c:numFmt formatCode="0" sourceLinked="0"/>
              <c:spPr>
                <a:noFill/>
                <a:ln w="22066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4-4EF7-80E3-F4D4AA044A3B}"/>
                </c:ext>
              </c:extLst>
            </c:dLbl>
            <c:numFmt formatCode="0" sourceLinked="0"/>
            <c:spPr>
              <a:noFill/>
              <a:ln w="2206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do 499 ob.</c:v>
                </c:pt>
                <c:pt idx="1">
                  <c:v>500 - 999 ob.</c:v>
                </c:pt>
                <c:pt idx="2">
                  <c:v>1.000 - 4.999 ob.</c:v>
                </c:pt>
                <c:pt idx="3">
                  <c:v>5.000 - 19.999 ob.</c:v>
                </c:pt>
                <c:pt idx="4">
                  <c:v>20.000 a více ob.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67.635597880899994</c:v>
                </c:pt>
                <c:pt idx="1">
                  <c:v>63.010302686849997</c:v>
                </c:pt>
                <c:pt idx="2">
                  <c:v>54.865385867699999</c:v>
                </c:pt>
                <c:pt idx="3">
                  <c:v>45.263595606709998</c:v>
                </c:pt>
                <c:pt idx="4">
                  <c:v>25.22983338913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64-4EF7-80E3-F4D4AA044A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C1C1"/>
            </a:solidFill>
            <a:ln w="22066">
              <a:noFill/>
            </a:ln>
          </c:spPr>
          <c:invertIfNegative val="0"/>
          <c:dLbls>
            <c:dLbl>
              <c:idx val="8"/>
              <c:numFmt formatCode="0" sourceLinked="0"/>
              <c:spPr>
                <a:noFill/>
                <a:ln w="22066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64-4EF7-80E3-F4D4AA044A3B}"/>
                </c:ext>
              </c:extLst>
            </c:dLbl>
            <c:numFmt formatCode="0" sourceLinked="0"/>
            <c:spPr>
              <a:noFill/>
              <a:ln w="2206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do 499 ob.</c:v>
                </c:pt>
                <c:pt idx="1">
                  <c:v>500 - 999 ob.</c:v>
                </c:pt>
                <c:pt idx="2">
                  <c:v>1.000 - 4.999 ob.</c:v>
                </c:pt>
                <c:pt idx="3">
                  <c:v>5.000 - 19.999 ob.</c:v>
                </c:pt>
                <c:pt idx="4">
                  <c:v>20.000 a více ob.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32.364402119099999</c:v>
                </c:pt>
                <c:pt idx="1">
                  <c:v>36.989697313150003</c:v>
                </c:pt>
                <c:pt idx="2">
                  <c:v>45.134614132300001</c:v>
                </c:pt>
                <c:pt idx="3">
                  <c:v>54.736404393290002</c:v>
                </c:pt>
                <c:pt idx="4">
                  <c:v>74.770166610870007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64-4EF7-80E3-F4D4AA044A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64563664"/>
        <c:axId val="264564448"/>
      </c:barChart>
      <c:catAx>
        <c:axId val="2645636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517"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264564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45644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64563664"/>
        <c:crosses val="autoZero"/>
        <c:crossBetween val="between"/>
      </c:valAx>
      <c:spPr>
        <a:noFill/>
        <a:ln w="22066">
          <a:noFill/>
        </a:ln>
      </c:spPr>
    </c:plotArea>
    <c:legend>
      <c:legendPos val="t"/>
      <c:layout>
        <c:manualLayout>
          <c:xMode val="edge"/>
          <c:yMode val="edge"/>
          <c:x val="0.51904510609932231"/>
          <c:y val="0.14155387776591791"/>
          <c:w val="0.31466384687415683"/>
          <c:h val="9.1486952502308663E-2"/>
        </c:manualLayout>
      </c:layout>
      <c:overlay val="0"/>
      <c:spPr>
        <a:noFill/>
        <a:ln w="22066">
          <a:noFill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99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929738983680177"/>
          <c:y val="4.6731949582561695E-2"/>
          <c:w val="0.22164744457823002"/>
          <c:h val="0.92139831219343882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19550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0D-4676-88A8-074F1110611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0D-4676-88A8-074F1110611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550">
                <a:noFill/>
              </a:ln>
            </c:spPr>
            <c:extLst>
              <c:ext xmlns:c16="http://schemas.microsoft.com/office/drawing/2014/chart" uri="{C3380CC4-5D6E-409C-BE32-E72D297353CC}">
                <c16:uniqueId val="{00000009-8BE7-4799-BE07-64CD35C15355}"/>
              </c:ext>
            </c:extLst>
          </c:dPt>
          <c:dPt>
            <c:idx val="4"/>
            <c:invertIfNegative val="0"/>
            <c:bubble3D val="0"/>
            <c:spPr>
              <a:solidFill>
                <a:srgbClr val="7DB50C"/>
              </a:solidFill>
              <a:ln w="19550">
                <a:noFill/>
              </a:ln>
            </c:spPr>
            <c:extLst>
              <c:ext xmlns:c16="http://schemas.microsoft.com/office/drawing/2014/chart" uri="{C3380CC4-5D6E-409C-BE32-E72D297353CC}">
                <c16:uniqueId val="{00000003-A20D-4676-88A8-074F1110611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20D-4676-88A8-074F1110611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20D-4676-88A8-074F1110611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20D-4676-88A8-074F1110611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20D-4676-88A8-074F1110611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20D-4676-88A8-074F1110611E}"/>
              </c:ext>
            </c:extLst>
          </c:dPt>
          <c:dLbls>
            <c:numFmt formatCode="0" sourceLinked="0"/>
            <c:spPr>
              <a:noFill/>
              <a:ln w="1955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obáváme se, že systém bude příliš drahý</c:v>
                </c:pt>
                <c:pt idx="1">
                  <c:v>obáváme se, že lidé přestanou třídit odpad</c:v>
                </c:pt>
                <c:pt idx="2">
                  <c:v>obáváme se výpadků prostředků</c:v>
                </c:pt>
                <c:pt idx="3">
                  <c:v>něco jiného</c:v>
                </c:pt>
                <c:pt idx="4">
                  <c:v>ničeho se neobávám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46.894961095920003</c:v>
                </c:pt>
                <c:pt idx="1">
                  <c:v>17.736737149250001</c:v>
                </c:pt>
                <c:pt idx="2">
                  <c:v>9.0047451207360005</c:v>
                </c:pt>
                <c:pt idx="3">
                  <c:v>3.3217626141030001</c:v>
                </c:pt>
                <c:pt idx="4">
                  <c:v>23.04179401999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0D-4676-88A8-074F111061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86030520"/>
        <c:axId val="186030912"/>
      </c:barChart>
      <c:catAx>
        <c:axId val="1860305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6030912"/>
        <c:crosses val="autoZero"/>
        <c:auto val="1"/>
        <c:lblAlgn val="ctr"/>
        <c:lblOffset val="200"/>
        <c:noMultiLvlLbl val="0"/>
      </c:catAx>
      <c:valAx>
        <c:axId val="186030912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86030520"/>
        <c:crosses val="max"/>
        <c:crossBetween val="between"/>
        <c:majorUnit val="0.1"/>
        <c:minorUnit val="0.1"/>
      </c:valAx>
      <c:spPr>
        <a:noFill/>
        <a:ln w="1955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61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050" cy="49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defTabSz="956222">
              <a:defRPr sz="13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04" y="1"/>
            <a:ext cx="2945050" cy="49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r" defTabSz="956222">
              <a:defRPr sz="13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47"/>
            <a:ext cx="2945050" cy="49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defTabSz="956222">
              <a:defRPr sz="13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04" y="9428147"/>
            <a:ext cx="2945050" cy="49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r" defTabSz="956222">
              <a:defRPr sz="1300">
                <a:latin typeface="Arial" panose="020B0604020202020204" pitchFamily="34" charset="0"/>
              </a:defRPr>
            </a:lvl1pPr>
          </a:lstStyle>
          <a:p>
            <a:fld id="{10CD66CE-47F6-47DD-91F4-5461BF745A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257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50" cy="496949"/>
          </a:xfrm>
          <a:prstGeom prst="rect">
            <a:avLst/>
          </a:prstGeom>
        </p:spPr>
        <p:txBody>
          <a:bodyPr vert="horz" lIns="88409" tIns="44204" rIns="88409" bIns="4420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104" y="1"/>
            <a:ext cx="2945050" cy="496949"/>
          </a:xfrm>
          <a:prstGeom prst="rect">
            <a:avLst/>
          </a:prstGeom>
        </p:spPr>
        <p:txBody>
          <a:bodyPr vert="horz" lIns="88409" tIns="44204" rIns="88409" bIns="44204" rtlCol="0"/>
          <a:lstStyle>
            <a:lvl1pPr algn="r">
              <a:defRPr sz="1200"/>
            </a:lvl1pPr>
          </a:lstStyle>
          <a:p>
            <a:fld id="{84840AA5-F109-4016-BA0A-6AFFA5899576}" type="datetimeFigureOut">
              <a:rPr lang="cs-CZ" smtClean="0"/>
              <a:t>31.01.2024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409" tIns="44204" rIns="88409" bIns="4420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159" y="4776578"/>
            <a:ext cx="5439358" cy="3909231"/>
          </a:xfrm>
          <a:prstGeom prst="rect">
            <a:avLst/>
          </a:prstGeom>
        </p:spPr>
        <p:txBody>
          <a:bodyPr vert="horz" lIns="88409" tIns="44204" rIns="88409" bIns="44204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9689"/>
            <a:ext cx="2945050" cy="496949"/>
          </a:xfrm>
          <a:prstGeom prst="rect">
            <a:avLst/>
          </a:prstGeom>
        </p:spPr>
        <p:txBody>
          <a:bodyPr vert="horz" lIns="88409" tIns="44204" rIns="88409" bIns="4420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104" y="9429689"/>
            <a:ext cx="2945050" cy="496949"/>
          </a:xfrm>
          <a:prstGeom prst="rect">
            <a:avLst/>
          </a:prstGeom>
        </p:spPr>
        <p:txBody>
          <a:bodyPr vert="horz" lIns="88409" tIns="44204" rIns="88409" bIns="44204" rtlCol="0" anchor="b"/>
          <a:lstStyle>
            <a:lvl1pPr algn="r">
              <a:defRPr sz="1200"/>
            </a:lvl1pPr>
          </a:lstStyle>
          <a:p>
            <a:fld id="{AEBF6CA6-4895-4B0F-993F-A94B2DA41D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38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F6CA6-4895-4B0F-993F-A94B2DA41D5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37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93"/>
              </a:spcBef>
              <a:buClr>
                <a:srgbClr val="4E760F"/>
              </a:buClr>
              <a:buSzPct val="130000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F6CA6-4895-4B0F-993F-A94B2DA41D5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31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F6CA6-4895-4B0F-993F-A94B2DA41D5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14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F6CA6-4895-4B0F-993F-A94B2DA41D5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60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F6CA6-4895-4B0F-993F-A94B2DA41D5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3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F6CA6-4895-4B0F-993F-A94B2DA41D5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729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F6CA6-4895-4B0F-993F-A94B2DA41D5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80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06337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 sz="2600" b="0" kern="1200" dirty="0" smtClean="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30000"/>
              <a:defRPr sz="1300"/>
            </a:lvl1pPr>
            <a:lvl2pPr>
              <a:buSzPct val="120000"/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16244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cs-CZ" sz="2600" b="0" kern="1200" dirty="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3760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sz="2600" b="0" kern="1200" dirty="0">
                <a:solidFill>
                  <a:schemeClr val="accent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3634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3" name="Picture 5" descr="Unbenannt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24351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4"/>
          <p:cNvGraphicFramePr>
            <a:graphicFrameLocks noChangeAspect="1"/>
          </p:cNvGraphicFramePr>
          <p:nvPr userDrawn="1"/>
        </p:nvGraphicFramePr>
        <p:xfrm>
          <a:off x="3846400" y="4437112"/>
          <a:ext cx="22154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PhotoPaint.Image.7" r:id="rId4" imgW="10006349" imgH="5473016" progId="">
                  <p:embed/>
                </p:oleObj>
              </mc:Choice>
              <mc:Fallback>
                <p:oleObj name="CorelPhotoPaint.Image.7" r:id="rId4" imgW="10006349" imgH="5473016" progId="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209" r="66743"/>
                      <a:stretch>
                        <a:fillRect/>
                      </a:stretch>
                    </p:blipFill>
                    <p:spPr bwMode="auto">
                      <a:xfrm>
                        <a:off x="3846400" y="4437112"/>
                        <a:ext cx="221544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Nadpis 6"/>
          <p:cNvSpPr txBox="1">
            <a:spLocks/>
          </p:cNvSpPr>
          <p:nvPr userDrawn="1"/>
        </p:nvSpPr>
        <p:spPr bwMode="auto">
          <a:xfrm>
            <a:off x="4067944" y="4644281"/>
            <a:ext cx="475252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1" kern="1200" baseline="0">
                <a:solidFill>
                  <a:srgbClr val="0070C0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CDB00"/>
                </a:solidFill>
                <a:latin typeface="Arial Narrow" panose="020B0606020202030204" pitchFamily="34" charset="0"/>
              </a:defRPr>
            </a:lvl9pPr>
          </a:lstStyle>
          <a:p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Obdélník 5"/>
          <p:cNvSpPr/>
          <p:nvPr userDrawn="1"/>
        </p:nvSpPr>
        <p:spPr>
          <a:xfrm>
            <a:off x="107504" y="6165304"/>
            <a:ext cx="2880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15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716016" y="1628800"/>
            <a:ext cx="4104456" cy="462361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018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05A04D81-6B19-4CD1-86EB-1F9EFA0DE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50000"/>
          </a:blip>
          <a:srcRect l="459" t="31138" r="81101" b="44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16632"/>
            <a:ext cx="6552727" cy="90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styl.</a:t>
            </a:r>
            <a:endParaRPr lang="cs-CZ" alt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69058"/>
            <a:ext cx="8424936" cy="49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</a:t>
            </a:r>
          </a:p>
          <a:p>
            <a:pPr lvl="2"/>
            <a:r>
              <a:rPr lang="cs-CZ" altLang="cs-CZ" dirty="0" err="1"/>
              <a:t>Lorem</a:t>
            </a:r>
            <a:endParaRPr lang="cs-CZ" altLang="cs-CZ" dirty="0"/>
          </a:p>
          <a:p>
            <a:pPr lvl="1"/>
            <a:endParaRPr lang="cs-CZ" altLang="cs-CZ" dirty="0"/>
          </a:p>
          <a:p>
            <a:pPr lvl="2"/>
            <a:endParaRPr lang="cs-CZ" altLang="cs-CZ" sz="1400" dirty="0"/>
          </a:p>
          <a:p>
            <a:pPr lvl="1"/>
            <a:endParaRPr lang="cs-CZ" altLang="cs-CZ" sz="1400" dirty="0"/>
          </a:p>
          <a:p>
            <a:pPr lvl="1"/>
            <a:endParaRPr lang="cs-CZ" altLang="cs-CZ" dirty="0"/>
          </a:p>
        </p:txBody>
      </p:sp>
      <p:pic>
        <p:nvPicPr>
          <p:cNvPr id="1039" name="Picture 15" descr="cary2"/>
          <p:cNvPicPr preferRelativeResize="0"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1" y="620688"/>
            <a:ext cx="45719" cy="59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45715" y="6381750"/>
            <a:ext cx="8086725" cy="360363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endParaRPr lang="cs-CZ" altLang="cs-CZ" sz="400" b="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900" b="0" kern="1200" baseline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Postoje české veřejnosti k zavedení systému zálohovaných vratných obalů  </a:t>
            </a:r>
            <a:r>
              <a:rPr lang="cs-CZ" altLang="cs-CZ" sz="900" b="0" dirty="0">
                <a:solidFill>
                  <a:schemeClr val="bg2"/>
                </a:solidFill>
                <a:cs typeface="Arial" panose="020B0604020202020204" pitchFamily="34" charset="0"/>
              </a:rPr>
              <a:t>|  prosinec 2023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8532812" y="6381328"/>
            <a:ext cx="503683" cy="360363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ctr"/>
            <a:fld id="{E1B96C77-FFCA-4B4D-9615-EC28E4A37667}" type="slidenum">
              <a:rPr lang="cs-CZ" altLang="cs-CZ" sz="1200" b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pPr algn="ctr"/>
              <a:t>‹#›</a:t>
            </a:fld>
            <a:endParaRPr lang="cs-CZ" altLang="cs-CZ" sz="1400" b="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49" name="Picture 25" descr="cary3"/>
          <p:cNvPicPr preferRelativeResize="0">
            <a:picLocks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47" y="44624"/>
            <a:ext cx="47625" cy="122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 descr="logo_b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45792"/>
            <a:ext cx="754851" cy="42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yaostr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454509"/>
            <a:ext cx="1007393" cy="27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ary"/>
          <p:cNvPicPr preferRelativeResize="0">
            <a:picLocks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736"/>
            <a:ext cx="871252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sah obrázku snímek obrazovky, zelené, Barevnost&#10;&#10;Popis byl vytvořen automaticky">
            <a:extLst>
              <a:ext uri="{FF2B5EF4-FFF2-40B4-BE49-F238E27FC236}">
                <a16:creationId xmlns:a16="http://schemas.microsoft.com/office/drawing/2014/main" id="{07923171-16F8-4A85-8CD5-82A77D0A8E3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564" y="485688"/>
            <a:ext cx="1811762" cy="27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8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 kern="1200" baseline="0">
          <a:solidFill>
            <a:schemeClr val="accent5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CDB00"/>
          </a:solidFill>
          <a:latin typeface="Arial Narrow" panose="020B0606020202030204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SzPct val="130000"/>
        <a:buFont typeface="Wingdings" panose="05000000000000000000" pitchFamily="2" charset="2"/>
        <a:buBlip>
          <a:blip r:embed="rId15"/>
        </a:buBlip>
        <a:defRPr sz="13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SzPct val="120000"/>
        <a:buBlip>
          <a:blip r:embed="rId16"/>
        </a:buBlip>
        <a:defRPr sz="1200" kern="1200">
          <a:solidFill>
            <a:srgbClr val="000000"/>
          </a:solidFill>
          <a:latin typeface="+mn-lt"/>
          <a:ea typeface="+mn-ea"/>
          <a:cs typeface="+mn-cs"/>
        </a:defRPr>
      </a:lvl2pPr>
      <a:lvl3pPr marL="1200150" indent="-285750" algn="just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00000"/>
        <a:buFont typeface="Courier New" panose="02070309020205020404" pitchFamily="49" charset="0"/>
        <a:buChar char="o"/>
        <a:defRPr lang="cs-CZ" altLang="cs-CZ" sz="1200" kern="1200" dirty="0" smtClean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8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4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patitulP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7519" y="4803901"/>
            <a:ext cx="5236558" cy="1772370"/>
          </a:xfrm>
        </p:spPr>
        <p:txBody>
          <a:bodyPr/>
          <a:lstStyle/>
          <a:p>
            <a:pPr algn="l"/>
            <a:endParaRPr lang="cs-CZ" altLang="cs-CZ" sz="500" b="1" dirty="0">
              <a:solidFill>
                <a:srgbClr val="666366"/>
              </a:solidFill>
            </a:endParaRPr>
          </a:p>
          <a:p>
            <a:pPr algn="l"/>
            <a:endParaRPr lang="cs-CZ" altLang="cs-CZ" sz="500" b="1" dirty="0">
              <a:solidFill>
                <a:srgbClr val="666366"/>
              </a:solidFill>
            </a:endParaRPr>
          </a:p>
          <a:p>
            <a:pPr algn="l"/>
            <a:endParaRPr lang="cs-CZ" altLang="cs-CZ" sz="500" b="1" dirty="0">
              <a:solidFill>
                <a:srgbClr val="666366"/>
              </a:solidFill>
            </a:endParaRPr>
          </a:p>
          <a:p>
            <a:pPr algn="l"/>
            <a:r>
              <a:rPr lang="cs-CZ" altLang="cs-CZ" sz="2100" dirty="0">
                <a:solidFill>
                  <a:srgbClr val="547B16"/>
                </a:solidFill>
              </a:rPr>
              <a:t>Postoje české veřejnosti k zavedení systému zálohovaných vratných obalů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" r="388" b="1"/>
          <a:stretch/>
        </p:blipFill>
        <p:spPr>
          <a:xfrm>
            <a:off x="0" y="-6509"/>
            <a:ext cx="9144000" cy="4337123"/>
          </a:xfrm>
          <a:prstGeom prst="rect">
            <a:avLst/>
          </a:prstGeom>
        </p:spPr>
      </p:pic>
      <p:pic>
        <p:nvPicPr>
          <p:cNvPr id="9" name="Obrázek 8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6AD56872-65EE-462A-8229-DE0336CA4E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26574" r="9439" b="29875"/>
          <a:stretch/>
        </p:blipFill>
        <p:spPr>
          <a:xfrm>
            <a:off x="5413614" y="5193272"/>
            <a:ext cx="3190834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8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1BED772-7447-431D-BD07-86F6F6F12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12989"/>
            <a:ext cx="958541" cy="958541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F4DD9A4-CD6D-4F55-9097-75E621466DFD}"/>
              </a:ext>
            </a:extLst>
          </p:cNvPr>
          <p:cNvSpPr>
            <a:spLocks noGrp="1"/>
          </p:cNvSpPr>
          <p:nvPr/>
        </p:nvSpPr>
        <p:spPr bwMode="auto">
          <a:xfrm>
            <a:off x="-1044624" y="1700808"/>
            <a:ext cx="6768752" cy="32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buFont typeface="Wingdings" panose="05000000000000000000" pitchFamily="2" charset="2"/>
              <a:buBlip>
                <a:blip r:embed="rId5"/>
              </a:buBlip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70000"/>
              <a:buBlip>
                <a:blip r:embed="rId6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SzPct val="150000"/>
              <a:buNone/>
            </a:pPr>
            <a:r>
              <a:rPr lang="cs-CZ" altLang="cs-CZ" sz="2000" dirty="0">
                <a:solidFill>
                  <a:srgbClr val="477104"/>
                </a:solidFill>
                <a:ea typeface="+mj-ea"/>
                <a:cs typeface="+mj-cs"/>
              </a:rPr>
              <a:t>Témata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C28FABCF-F911-423F-9498-B23077167FCD}"/>
              </a:ext>
            </a:extLst>
          </p:cNvPr>
          <p:cNvSpPr>
            <a:spLocks noGrp="1"/>
          </p:cNvSpPr>
          <p:nvPr/>
        </p:nvSpPr>
        <p:spPr bwMode="auto">
          <a:xfrm>
            <a:off x="3588673" y="1701685"/>
            <a:ext cx="612068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buFont typeface="Wingdings" panose="05000000000000000000" pitchFamily="2" charset="2"/>
              <a:buBlip>
                <a:blip r:embed="rId5"/>
              </a:buBlip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70000"/>
              <a:buBlip>
                <a:blip r:embed="rId6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SzPct val="150000"/>
              <a:buNone/>
            </a:pPr>
            <a:r>
              <a:rPr lang="cs-CZ" altLang="cs-CZ" sz="2000" dirty="0">
                <a:solidFill>
                  <a:srgbClr val="477104"/>
                </a:solidFill>
                <a:ea typeface="+mj-ea"/>
                <a:cs typeface="+mj-cs"/>
              </a:rPr>
              <a:t>Zdrojová data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C9C1B9F-0CE4-460C-87BE-BD9738AC1B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7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42" y="5301208"/>
            <a:ext cx="958541" cy="958541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213C6B46-6C88-44FE-9A3D-8AA1C8C5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220242"/>
            <a:ext cx="3960440" cy="24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1463" indent="-2714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1747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6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l">
              <a:spcBef>
                <a:spcPts val="600"/>
              </a:spcBef>
              <a:spcAft>
                <a:spcPts val="600"/>
              </a:spcAft>
              <a:buClr>
                <a:srgbClr val="4E760F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altLang="cs-CZ" sz="1400" b="1" dirty="0"/>
              <a:t>Podpora</a:t>
            </a:r>
            <a:r>
              <a:rPr lang="cs-CZ" altLang="cs-CZ" sz="1400" dirty="0"/>
              <a:t> zavedení zálohovaných vratných PET lahví a hliníkových plechovek</a:t>
            </a:r>
          </a:p>
          <a:p>
            <a:pPr marL="269875" indent="-269875" algn="l">
              <a:spcBef>
                <a:spcPts val="600"/>
              </a:spcBef>
              <a:spcAft>
                <a:spcPts val="600"/>
              </a:spcAft>
              <a:buClr>
                <a:srgbClr val="4E760F"/>
              </a:buClr>
              <a:buSzPct val="130000"/>
            </a:pPr>
            <a:r>
              <a:rPr lang="cs-CZ" altLang="cs-CZ" sz="1400" dirty="0"/>
              <a:t>Preferovaná </a:t>
            </a:r>
            <a:r>
              <a:rPr lang="cs-CZ" altLang="cs-CZ" sz="1400" b="1" dirty="0"/>
              <a:t>výše</a:t>
            </a:r>
            <a:r>
              <a:rPr lang="cs-CZ" altLang="cs-CZ" sz="1400" dirty="0"/>
              <a:t> vratné zálohy</a:t>
            </a:r>
          </a:p>
          <a:p>
            <a:pPr marL="269875" indent="-269875" algn="l">
              <a:spcBef>
                <a:spcPts val="600"/>
              </a:spcBef>
              <a:spcAft>
                <a:spcPts val="600"/>
              </a:spcAft>
              <a:buClr>
                <a:srgbClr val="4E760F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altLang="cs-CZ" sz="1400" dirty="0"/>
              <a:t>Preferovaná </a:t>
            </a:r>
            <a:r>
              <a:rPr lang="cs-CZ" altLang="cs-CZ" sz="1400" b="1" dirty="0"/>
              <a:t>místa </a:t>
            </a:r>
            <a:r>
              <a:rPr lang="cs-CZ" altLang="cs-CZ" sz="1400" dirty="0"/>
              <a:t>odevzdání vratných </a:t>
            </a:r>
            <a:br>
              <a:rPr lang="cs-CZ" altLang="cs-CZ" sz="1400" dirty="0"/>
            </a:br>
            <a:r>
              <a:rPr lang="cs-CZ" altLang="cs-CZ" sz="1400" dirty="0"/>
              <a:t>PET láhví</a:t>
            </a:r>
            <a:endParaRPr lang="cs-CZ" altLang="cs-CZ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30A0784-09EE-4B15-BAF8-BE5D7E8C1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4896" y="2239929"/>
            <a:ext cx="3626731" cy="24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1463" indent="-2714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1747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6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r>
              <a:rPr lang="cs-CZ" altLang="cs-CZ" sz="1400" dirty="0">
                <a:solidFill>
                  <a:schemeClr val="tx1"/>
                </a:solidFill>
              </a:rPr>
              <a:t>Reprezentativní kvantitativní výzkum na vzorku populace ČR ve věku 18+</a:t>
            </a: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Clr>
                <a:srgbClr val="4E760F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Výběr respondentů: </a:t>
            </a:r>
            <a:r>
              <a:rPr lang="cs-CZ" sz="1400" b="1" dirty="0">
                <a:solidFill>
                  <a:schemeClr val="tx1"/>
                </a:solidFill>
              </a:rPr>
              <a:t>kvótní</a:t>
            </a:r>
            <a:r>
              <a:rPr lang="cs-CZ" sz="1400" dirty="0">
                <a:solidFill>
                  <a:schemeClr val="tx1"/>
                </a:solidFill>
              </a:rPr>
              <a:t> výběr </a:t>
            </a: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Clr>
                <a:srgbClr val="4E760F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Nástroj sběru dat: </a:t>
            </a:r>
            <a:r>
              <a:rPr lang="cs-CZ" sz="1400" b="1" dirty="0">
                <a:solidFill>
                  <a:schemeClr val="tx1"/>
                </a:solidFill>
              </a:rPr>
              <a:t>dotazník</a:t>
            </a:r>
            <a:endParaRPr lang="cs-CZ" sz="1400" dirty="0">
              <a:solidFill>
                <a:schemeClr val="tx1"/>
              </a:solidFill>
            </a:endParaRP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Clr>
                <a:srgbClr val="4E760F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400" b="1" dirty="0"/>
              <a:t>23</a:t>
            </a:r>
            <a:r>
              <a:rPr lang="cs-CZ" altLang="cs-CZ" sz="1400" b="1" dirty="0"/>
              <a:t>. 11. – 14. 12. 2023</a:t>
            </a: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Clr>
                <a:srgbClr val="4E760F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1223</a:t>
            </a:r>
            <a:r>
              <a:rPr lang="cs-CZ" sz="1400" dirty="0">
                <a:solidFill>
                  <a:schemeClr val="tx1"/>
                </a:solidFill>
              </a:rPr>
              <a:t> respondentů</a:t>
            </a:r>
            <a:endParaRPr lang="cs-CZ" altLang="cs-CZ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C30619F-F6C6-4D00-8C73-761A2B4FC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4896" y="4477346"/>
            <a:ext cx="3626731" cy="64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1463" indent="-2714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1747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6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r>
              <a:rPr lang="cs-CZ" altLang="cs-CZ" sz="1400" dirty="0">
                <a:solidFill>
                  <a:schemeClr val="tx1"/>
                </a:solidFill>
              </a:rPr>
              <a:t>+ Referenční výzkum: prosinec 2022, </a:t>
            </a:r>
            <a:br>
              <a:rPr lang="cs-CZ" altLang="cs-CZ" sz="1400" dirty="0">
                <a:solidFill>
                  <a:schemeClr val="tx1"/>
                </a:solidFill>
              </a:rPr>
            </a:br>
            <a:r>
              <a:rPr lang="cs-CZ" altLang="cs-CZ" sz="1400" dirty="0">
                <a:solidFill>
                  <a:schemeClr val="tx1"/>
                </a:solidFill>
              </a:rPr>
              <a:t>   stejná metodika,</a:t>
            </a:r>
            <a:r>
              <a:rPr lang="cs-CZ" altLang="cs-CZ" sz="1400" dirty="0"/>
              <a:t> </a:t>
            </a:r>
            <a:r>
              <a:rPr lang="cs-CZ" sz="1400" b="1" dirty="0">
                <a:solidFill>
                  <a:schemeClr val="tx1"/>
                </a:solidFill>
              </a:rPr>
              <a:t>1129</a:t>
            </a:r>
            <a:r>
              <a:rPr lang="cs-CZ" sz="1400" dirty="0">
                <a:solidFill>
                  <a:schemeClr val="tx1"/>
                </a:solidFill>
              </a:rPr>
              <a:t> respondentů</a:t>
            </a:r>
          </a:p>
          <a:p>
            <a:pPr marL="269875" indent="-269875">
              <a:spcBef>
                <a:spcPts val="600"/>
              </a:spcBef>
              <a:spcAft>
                <a:spcPts val="600"/>
              </a:spcAft>
              <a:buClr>
                <a:srgbClr val="4E760F"/>
              </a:buClr>
              <a:buSzPct val="130000"/>
              <a:buFont typeface="Arial" panose="020B0604020202020204" pitchFamily="34" charset="0"/>
              <a:buChar char="•"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3938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ulka 32">
            <a:extLst>
              <a:ext uri="{FF2B5EF4-FFF2-40B4-BE49-F238E27FC236}">
                <a16:creationId xmlns:a16="http://schemas.microsoft.com/office/drawing/2014/main" id="{AB771406-BD90-488D-976B-2681547E5E9A}"/>
              </a:ext>
            </a:extLst>
          </p:cNvPr>
          <p:cNvGraphicFramePr>
            <a:graphicFrameLocks noGrp="1"/>
          </p:cNvGraphicFramePr>
          <p:nvPr/>
        </p:nvGraphicFramePr>
        <p:xfrm>
          <a:off x="971600" y="1576665"/>
          <a:ext cx="6324131" cy="19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0131">
                  <a:extLst>
                    <a:ext uri="{9D8B030D-6E8A-4147-A177-3AD203B41FA5}">
                      <a16:colId xmlns:a16="http://schemas.microsoft.com/office/drawing/2014/main" val="268270628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4041612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35729652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25047334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487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467B26"/>
                          </a:solidFill>
                          <a:effectLst/>
                          <a:latin typeface="+mn-lt"/>
                        </a:rPr>
                        <a:t>pro</a:t>
                      </a:r>
                    </a:p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467B26"/>
                          </a:solidFill>
                          <a:effectLst/>
                          <a:latin typeface="+mn-lt"/>
                        </a:rPr>
                        <a:t>(určitě + spíše)</a:t>
                      </a:r>
                    </a:p>
                  </a:txBody>
                  <a:tcPr marL="36000" marR="36000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FF7575"/>
                          </a:solidFill>
                          <a:effectLst/>
                          <a:latin typeface="+mn-lt"/>
                        </a:rPr>
                        <a:t>proti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u="none" strike="noStrike" kern="1200" dirty="0">
                          <a:solidFill>
                            <a:srgbClr val="FF75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(určitě + spíše)</a:t>
                      </a:r>
                    </a:p>
                  </a:txBody>
                  <a:tcPr marL="36000" marR="36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neví</a:t>
                      </a:r>
                      <a:endParaRPr lang="cs-CZ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7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3356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PET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lahve </a:t>
                      </a:r>
                    </a:p>
                  </a:txBody>
                  <a:tcPr marL="36000" marR="36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kern="1200" dirty="0">
                          <a:solidFill>
                            <a:srgbClr val="48710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710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cs-CZ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(+8)</a:t>
                      </a:r>
                      <a:endParaRPr lang="cs-CZ" sz="14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kern="1200" dirty="0">
                          <a:solidFill>
                            <a:srgbClr val="FF75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757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cs-CZ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(-8)</a:t>
                      </a:r>
                      <a:endParaRPr lang="cs-CZ" sz="14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cs-CZ" sz="140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cs-CZ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(+1)</a:t>
                      </a:r>
                      <a:endParaRPr kumimoji="0" lang="cs-CZ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71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54558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hliníkové 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plechovky</a:t>
                      </a:r>
                    </a:p>
                  </a:txBody>
                  <a:tcPr marL="36000" marR="360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kern="1200" dirty="0">
                          <a:solidFill>
                            <a:srgbClr val="48710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 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710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cs-CZ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(+14)</a:t>
                      </a:r>
                      <a:endParaRPr lang="cs-CZ" sz="14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kern="1200" dirty="0">
                          <a:solidFill>
                            <a:srgbClr val="FF75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cs-CZ" sz="1600" u="none" strike="noStrike" kern="1200" noProof="0" dirty="0">
                          <a:solidFill>
                            <a:srgbClr val="FF75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cs-CZ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(-11)</a:t>
                      </a:r>
                      <a:endParaRPr lang="cs-CZ" sz="14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cs-CZ" sz="140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cs-CZ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(-2)</a:t>
                      </a:r>
                      <a:endParaRPr lang="cs-CZ" sz="140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055268"/>
                  </a:ext>
                </a:extLst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537B15"/>
                </a:solidFill>
              </a:rPr>
              <a:t>Podpora zavedení zálohování PET lahví </a:t>
            </a:r>
            <a:br>
              <a:rPr lang="cs-CZ" sz="2200" dirty="0">
                <a:solidFill>
                  <a:srgbClr val="537B15"/>
                </a:solidFill>
              </a:rPr>
            </a:br>
            <a:r>
              <a:rPr lang="cs-CZ" sz="2200" dirty="0">
                <a:solidFill>
                  <a:srgbClr val="537B15"/>
                </a:solidFill>
              </a:rPr>
              <a:t>a hliníkových plechovek</a:t>
            </a:r>
            <a:endParaRPr lang="cs-CZ" sz="1800" dirty="0">
              <a:solidFill>
                <a:srgbClr val="83B816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738C73B4-3660-4F47-BD88-D6DAE9AD8AF8}"/>
              </a:ext>
            </a:extLst>
          </p:cNvPr>
          <p:cNvSpPr txBox="1"/>
          <p:nvPr/>
        </p:nvSpPr>
        <p:spPr>
          <a:xfrm>
            <a:off x="7524328" y="2411995"/>
            <a:ext cx="1034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 </a:t>
            </a:r>
            <a:r>
              <a:rPr lang="cs-CZ" sz="1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cs-CZ" sz="11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eziročně (vs. 12/2022)</a:t>
            </a:r>
            <a:endParaRPr lang="cs-CZ" sz="11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6" name="Obrázek 35" descr="Obsah obrázku černá, tma&#10;&#10;Popis byl vytvořen automaticky">
            <a:extLst>
              <a:ext uri="{FF2B5EF4-FFF2-40B4-BE49-F238E27FC236}">
                <a16:creationId xmlns:a16="http://schemas.microsoft.com/office/drawing/2014/main" id="{4F184C6F-382C-488E-B639-3AA55EFBF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50385"/>
            <a:ext cx="654477" cy="654477"/>
          </a:xfrm>
          <a:prstGeom prst="rect">
            <a:avLst/>
          </a:prstGeom>
        </p:spPr>
      </p:pic>
      <p:pic>
        <p:nvPicPr>
          <p:cNvPr id="37" name="Obrázek 36" descr="Obsah obrázku skica, kresba, válec, černobílá&#10;&#10;Popis byl vytvořen automaticky">
            <a:extLst>
              <a:ext uri="{FF2B5EF4-FFF2-40B4-BE49-F238E27FC236}">
                <a16:creationId xmlns:a16="http://schemas.microsoft.com/office/drawing/2014/main" id="{0CD14774-2C84-4B51-809B-064C8CD251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31" y="2889000"/>
            <a:ext cx="359712" cy="540000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62F61670-269B-4755-89DB-92B67F146763}"/>
              </a:ext>
            </a:extLst>
          </p:cNvPr>
          <p:cNvGrpSpPr/>
          <p:nvPr/>
        </p:nvGrpSpPr>
        <p:grpSpPr>
          <a:xfrm>
            <a:off x="1388948" y="4084322"/>
            <a:ext cx="5048275" cy="657013"/>
            <a:chOff x="-1484387" y="5396473"/>
            <a:chExt cx="5048275" cy="657013"/>
          </a:xfrm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F4B4A0E8-AFA8-41CA-BCB9-D7D4F9A85BB4}"/>
                </a:ext>
              </a:extLst>
            </p:cNvPr>
            <p:cNvSpPr/>
            <p:nvPr/>
          </p:nvSpPr>
          <p:spPr>
            <a:xfrm>
              <a:off x="1014011" y="5396473"/>
              <a:ext cx="2468104" cy="657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E05504A2-5CB2-493F-B90D-677665FB2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749" y="5458577"/>
              <a:ext cx="128809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ts val="0"/>
                </a:spcBef>
              </a:pPr>
              <a:r>
                <a:rPr lang="cs-CZ" dirty="0">
                  <a:solidFill>
                    <a:srgbClr val="4E770E"/>
                  </a:solidFill>
                  <a:latin typeface="+mn-lt"/>
                  <a:cs typeface="Arial" charset="0"/>
                </a:rPr>
                <a:t>58-61 %</a:t>
              </a:r>
            </a:p>
            <a:p>
              <a:pPr lvl="0" algn="ctr">
                <a:spcBef>
                  <a:spcPts val="0"/>
                </a:spcBef>
              </a:pPr>
              <a:r>
                <a:rPr lang="cs-CZ" sz="1400" dirty="0">
                  <a:solidFill>
                    <a:srgbClr val="487105"/>
                  </a:solidFill>
                  <a:latin typeface="+mn-lt"/>
                </a:rPr>
                <a:t>pro</a:t>
              </a:r>
              <a:endPara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16C27F67-42EE-4C8A-8A41-10E37CFA3908}"/>
                </a:ext>
              </a:extLst>
            </p:cNvPr>
            <p:cNvSpPr txBox="1"/>
            <p:nvPr/>
          </p:nvSpPr>
          <p:spPr>
            <a:xfrm>
              <a:off x="-1484387" y="5500753"/>
              <a:ext cx="261935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1400" b="1" dirty="0"/>
                <a:t>Pravidelní nákupčí </a:t>
              </a:r>
              <a:r>
                <a:rPr lang="cs-CZ" sz="1400" dirty="0"/>
                <a:t>nápojů </a:t>
              </a:r>
              <a:br>
                <a:rPr lang="cs-CZ" sz="1400" dirty="0"/>
              </a:br>
              <a:r>
                <a:rPr lang="cs-CZ" sz="1400" dirty="0"/>
                <a:t>v PET lahvích / plechovkách </a:t>
              </a:r>
            </a:p>
          </p:txBody>
        </p:sp>
        <p:sp>
          <p:nvSpPr>
            <p:cNvPr id="19" name="Text Box 4">
              <a:extLst>
                <a:ext uri="{FF2B5EF4-FFF2-40B4-BE49-F238E27FC236}">
                  <a16:creationId xmlns:a16="http://schemas.microsoft.com/office/drawing/2014/main" id="{14C859B0-DF4D-4494-9AAF-1B0E820A6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885" y="5431812"/>
              <a:ext cx="159100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ts val="0"/>
                </a:spcBef>
              </a:pPr>
              <a:r>
                <a:rPr lang="cs-CZ" sz="2000" dirty="0">
                  <a:solidFill>
                    <a:srgbClr val="FF7575"/>
                  </a:solidFill>
                  <a:latin typeface="+mn-lt"/>
                </a:rPr>
                <a:t> </a:t>
              </a:r>
              <a:r>
                <a:rPr lang="cs-CZ" sz="1500" dirty="0">
                  <a:solidFill>
                    <a:srgbClr val="FF7575"/>
                  </a:solidFill>
                  <a:latin typeface="+mn-lt"/>
                </a:rPr>
                <a:t>30-32 </a:t>
              </a:r>
              <a:r>
                <a:rPr lang="cs-CZ" sz="1400" dirty="0">
                  <a:solidFill>
                    <a:srgbClr val="FF7575"/>
                  </a:solidFill>
                  <a:latin typeface="+mn-lt"/>
                </a:rPr>
                <a:t>% </a:t>
              </a:r>
              <a:r>
                <a:rPr lang="cs-CZ" sz="1200" dirty="0">
                  <a:solidFill>
                    <a:srgbClr val="FF7575"/>
                  </a:solidFill>
                  <a:latin typeface="+mn-lt"/>
                </a:rPr>
                <a:t>proti</a:t>
              </a:r>
              <a:r>
                <a:rPr lang="cs-CZ" sz="2000" dirty="0">
                  <a:solidFill>
                    <a:srgbClr val="FF7575"/>
                  </a:solidFill>
                  <a:latin typeface="+mn-lt"/>
                </a:rPr>
                <a:t> </a:t>
              </a:r>
              <a:endPara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20" name="Text Box 4">
              <a:extLst>
                <a:ext uri="{FF2B5EF4-FFF2-40B4-BE49-F238E27FC236}">
                  <a16:creationId xmlns:a16="http://schemas.microsoft.com/office/drawing/2014/main" id="{7DE6F611-B3E0-4688-BD73-77F18DA68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3785" y="5737829"/>
              <a:ext cx="128809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ts val="0"/>
                </a:spcBef>
              </a:pPr>
              <a:r>
                <a:rPr lang="cs-CZ" sz="1300" dirty="0">
                  <a:solidFill>
                    <a:srgbClr val="FF7575"/>
                  </a:solidFill>
                  <a:latin typeface="+mn-lt"/>
                </a:rPr>
                <a:t> </a:t>
              </a:r>
              <a:r>
                <a:rPr lang="cs-CZ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8-12 % </a:t>
              </a:r>
              <a:r>
                <a:rPr lang="cs-CZ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neví</a:t>
              </a:r>
            </a:p>
          </p:txBody>
        </p:sp>
      </p:grp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CCBF7D9-D4B8-4F4E-8D65-E552B88CC642}"/>
              </a:ext>
            </a:extLst>
          </p:cNvPr>
          <p:cNvSpPr txBox="1"/>
          <p:nvPr/>
        </p:nvSpPr>
        <p:spPr>
          <a:xfrm>
            <a:off x="1331640" y="1554217"/>
            <a:ext cx="18676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300" b="1" dirty="0"/>
              <a:t>Podpora zavedení vratných záloh na…</a:t>
            </a:r>
            <a:endParaRPr lang="cs-CZ" sz="1300" b="1" i="0" u="none" strike="noStrike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F0C4DB5-DAC6-4BC0-B177-4AEBF167F3D2}"/>
              </a:ext>
            </a:extLst>
          </p:cNvPr>
          <p:cNvSpPr txBox="1"/>
          <p:nvPr/>
        </p:nvSpPr>
        <p:spPr>
          <a:xfrm>
            <a:off x="7578990" y="2150385"/>
            <a:ext cx="925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řádková %</a:t>
            </a:r>
          </a:p>
        </p:txBody>
      </p:sp>
      <p:pic>
        <p:nvPicPr>
          <p:cNvPr id="31" name="Obrázek 30" descr="Obsah obrázku osoba, nealkoholický nápoj, interiér, zeď&#10;&#10;Popis byl vytvořen automaticky">
            <a:extLst>
              <a:ext uri="{FF2B5EF4-FFF2-40B4-BE49-F238E27FC236}">
                <a16:creationId xmlns:a16="http://schemas.microsoft.com/office/drawing/2014/main" id="{9F2FC94E-878D-4BE0-B49C-725CD09F9C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37" b="5340"/>
          <a:stretch/>
        </p:blipFill>
        <p:spPr>
          <a:xfrm rot="607067">
            <a:off x="6761274" y="3921454"/>
            <a:ext cx="1756711" cy="115793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559F0978-7C0B-489C-B620-0E8E4306FE1E}"/>
              </a:ext>
            </a:extLst>
          </p:cNvPr>
          <p:cNvSpPr txBox="1"/>
          <p:nvPr/>
        </p:nvSpPr>
        <p:spPr>
          <a:xfrm>
            <a:off x="452555" y="5251456"/>
            <a:ext cx="836759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Dnes se PET láhve vyhozené do odpadu třídí, poté se slisují, podrtí a vyperou (aby byly čisté). Ze vzniklé suroviny (granulátu) se obvykle vyrábí textil či různé plastové výrobky. V případě, že bude zaveden systém vratných zálohových PET láhví bude jejich výroba obdobná, tj. vracené PET láhve se slisují, podrtí a vyperou. Ze vzniklé suroviny se pak vyrobí nové PET láhve a naplní nápojem... </a:t>
            </a:r>
            <a:r>
              <a:rPr lang="cs-CZ" sz="9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Jste pro nebo proti zavedení povinného zálohování PET láhví poté, co jsme Vám sdělili informace o způsobu jejich recyklace?</a:t>
            </a: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(q5) </a:t>
            </a:r>
          </a:p>
          <a:p>
            <a:pPr algn="just">
              <a:spcBef>
                <a:spcPts val="600"/>
              </a:spcBef>
            </a:pP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Návrh Ministerstva Životního prostředí počítá i se zálohami na </a:t>
            </a:r>
            <a:r>
              <a:rPr lang="cs-CZ" sz="900" i="1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hliníkové plechovky</a:t>
            </a: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od piva či jiných nápojů. Jste pro nebo proti tomu záměru? Jedná se o stejný proces jako zálohování na </a:t>
            </a:r>
            <a:r>
              <a:rPr lang="cs-CZ" sz="9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PETky</a:t>
            </a: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, jen je jednodušší, protože hliník je mnohem snadněji recyklovatelný. (q10) </a:t>
            </a:r>
          </a:p>
          <a:p>
            <a:pPr algn="just"/>
            <a:endParaRPr lang="cs-CZ" sz="9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just"/>
            <a:endParaRPr lang="cs-CZ" sz="9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30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6745459" cy="904300"/>
          </a:xfrm>
        </p:spPr>
        <p:txBody>
          <a:bodyPr/>
          <a:lstStyle/>
          <a:p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48710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Názory na dílčí parametry systému</a:t>
            </a:r>
            <a:b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48710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cs-CZ" sz="2000" dirty="0">
                <a:solidFill>
                  <a:srgbClr val="83B816"/>
                </a:solidFill>
              </a:rPr>
              <a:t>způsob recyklace, místa vracení</a:t>
            </a:r>
          </a:p>
        </p:txBody>
      </p:sp>
      <p:sp>
        <p:nvSpPr>
          <p:cNvPr id="30" name="Zástupný symbol pro obsah 2">
            <a:extLst>
              <a:ext uri="{FF2B5EF4-FFF2-40B4-BE49-F238E27FC236}">
                <a16:creationId xmlns:a16="http://schemas.microsoft.com/office/drawing/2014/main" id="{E5C98476-2001-468A-97E3-294B5D66673A}"/>
              </a:ext>
            </a:extLst>
          </p:cNvPr>
          <p:cNvSpPr>
            <a:spLocks noGrp="1"/>
          </p:cNvSpPr>
          <p:nvPr/>
        </p:nvSpPr>
        <p:spPr bwMode="auto">
          <a:xfrm>
            <a:off x="709560" y="1327025"/>
            <a:ext cx="8137551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buFont typeface="Wingdings" panose="05000000000000000000" pitchFamily="2" charset="2"/>
              <a:buBlip>
                <a:blip r:embed="rId3"/>
              </a:buBlip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70000"/>
              <a:buBlip>
                <a:blip r:embed="rId4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SzPct val="150000"/>
              <a:buNone/>
            </a:pPr>
            <a:r>
              <a:rPr lang="cs-CZ" altLang="cs-CZ" sz="1600" dirty="0">
                <a:solidFill>
                  <a:srgbClr val="477104"/>
                </a:solidFill>
                <a:ea typeface="+mj-ea"/>
                <a:cs typeface="+mj-cs"/>
              </a:rPr>
              <a:t>Jak by měl systém záloh vratných PET láhví fungovat?</a:t>
            </a:r>
          </a:p>
        </p:txBody>
      </p:sp>
      <p:pic>
        <p:nvPicPr>
          <p:cNvPr id="31" name="Obrázek 30" descr="Obsah obrázku krystal, elektronické hodiny&#10;&#10;Popis byl vytvořen automaticky">
            <a:extLst>
              <a:ext uri="{FF2B5EF4-FFF2-40B4-BE49-F238E27FC236}">
                <a16:creationId xmlns:a16="http://schemas.microsoft.com/office/drawing/2014/main" id="{DF646D39-F4B6-44F4-BAA6-FCA7F9A0E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4" y="1695071"/>
            <a:ext cx="1134027" cy="596969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AAAA74F5-E2DE-46DB-8BF8-BCB364D9ED02}"/>
              </a:ext>
            </a:extLst>
          </p:cNvPr>
          <p:cNvSpPr txBox="1"/>
          <p:nvPr/>
        </p:nvSpPr>
        <p:spPr>
          <a:xfrm>
            <a:off x="2763011" y="2051712"/>
            <a:ext cx="9881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500" dirty="0">
                <a:solidFill>
                  <a:srgbClr val="487105"/>
                </a:solidFill>
                <a:latin typeface="+mn-lt"/>
              </a:rPr>
              <a:t>13 %</a:t>
            </a: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BAF309F8-D07B-472C-9341-00FA20C64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777" y="1702888"/>
            <a:ext cx="988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cs-CZ" sz="2400" dirty="0">
                <a:solidFill>
                  <a:srgbClr val="4E770E"/>
                </a:solidFill>
                <a:latin typeface="+mn-lt"/>
                <a:cs typeface="Arial" charset="0"/>
              </a:rPr>
              <a:t> 65 %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2F9D00C3-2957-46D2-9469-A0DCAACD3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776" y="1811247"/>
            <a:ext cx="5704347" cy="3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1463" indent="-2714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1747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4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600"/>
              </a:spcBef>
              <a:buClr>
                <a:srgbClr val="4E760F"/>
              </a:buClr>
              <a:buSzPct val="130000"/>
              <a:buNone/>
            </a:pPr>
            <a:r>
              <a:rPr lang="cs-CZ" b="1" dirty="0">
                <a:highlight>
                  <a:srgbClr val="C6E6A2"/>
                </a:highlight>
                <a:latin typeface="+mn-lt"/>
              </a:rPr>
              <a:t>rozdrcení</a:t>
            </a:r>
            <a:r>
              <a:rPr lang="cs-CZ" dirty="0">
                <a:latin typeface="+mn-lt"/>
              </a:rPr>
              <a:t> vrácených PET lahví a výroba nových ze získaného </a:t>
            </a:r>
            <a:r>
              <a:rPr lang="cs-CZ" b="1" dirty="0">
                <a:highlight>
                  <a:srgbClr val="C6E6A2"/>
                </a:highlight>
                <a:latin typeface="+mn-lt"/>
              </a:rPr>
              <a:t>granulátu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28EC993A-9884-4243-A71A-DC0C28CEC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108" y="2090964"/>
            <a:ext cx="3240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71463" indent="-2714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1747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4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Clr>
                <a:srgbClr val="4E760F"/>
              </a:buClr>
              <a:buSzPct val="130000"/>
              <a:buNone/>
            </a:pPr>
            <a:r>
              <a:rPr lang="cs-CZ" sz="1200" dirty="0"/>
              <a:t>v</a:t>
            </a:r>
            <a:r>
              <a:rPr lang="cs-CZ" sz="1200" dirty="0">
                <a:latin typeface="+mn-lt"/>
              </a:rPr>
              <a:t>ymytí a opětovné naplnění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CB369EE-E24E-4637-B1D1-063D305260D5}"/>
              </a:ext>
            </a:extLst>
          </p:cNvPr>
          <p:cNvSpPr txBox="1"/>
          <p:nvPr/>
        </p:nvSpPr>
        <p:spPr>
          <a:xfrm>
            <a:off x="5384905" y="2080710"/>
            <a:ext cx="6898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22 %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04ACC4A6-F016-4009-94AF-CDC632BC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868" y="2090964"/>
            <a:ext cx="656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71463" indent="-2714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1747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4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Clr>
                <a:srgbClr val="4E760F"/>
              </a:buClr>
              <a:buSzPct val="130000"/>
              <a:buNone/>
            </a:pP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neví</a:t>
            </a:r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" name="Zástupný symbol pro obsah 2">
            <a:extLst>
              <a:ext uri="{FF2B5EF4-FFF2-40B4-BE49-F238E27FC236}">
                <a16:creationId xmlns:a16="http://schemas.microsoft.com/office/drawing/2014/main" id="{58357A05-D029-4490-B65C-AC50C0476BDD}"/>
              </a:ext>
            </a:extLst>
          </p:cNvPr>
          <p:cNvSpPr>
            <a:spLocks noGrp="1"/>
          </p:cNvSpPr>
          <p:nvPr/>
        </p:nvSpPr>
        <p:spPr bwMode="auto">
          <a:xfrm>
            <a:off x="2211576" y="2679255"/>
            <a:ext cx="4929419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buFont typeface="Wingdings" panose="05000000000000000000" pitchFamily="2" charset="2"/>
              <a:buBlip>
                <a:blip r:embed="rId3"/>
              </a:buBlip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70000"/>
              <a:buBlip>
                <a:blip r:embed="rId4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SzPct val="150000"/>
              <a:buNone/>
            </a:pPr>
            <a:r>
              <a:rPr lang="cs-CZ" altLang="cs-CZ" sz="1600" dirty="0">
                <a:solidFill>
                  <a:srgbClr val="477104"/>
                </a:solidFill>
                <a:ea typeface="+mj-ea"/>
                <a:cs typeface="+mj-cs"/>
              </a:rPr>
              <a:t>Preferovaná místa vracení zálohovaných PET lahví</a:t>
            </a:r>
          </a:p>
          <a:p>
            <a:pPr marL="0" indent="0" algn="ctr">
              <a:spcBef>
                <a:spcPts val="600"/>
              </a:spcBef>
              <a:buSzPct val="150000"/>
              <a:buNone/>
            </a:pPr>
            <a:r>
              <a:rPr lang="cs-CZ" altLang="cs-CZ" sz="1600" dirty="0">
                <a:solidFill>
                  <a:srgbClr val="477104"/>
                </a:solidFill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16" name="Object 16">
            <a:extLst>
              <a:ext uri="{FF2B5EF4-FFF2-40B4-BE49-F238E27FC236}">
                <a16:creationId xmlns:a16="http://schemas.microsoft.com/office/drawing/2014/main" id="{BE4C82B3-3474-4024-9DC6-2C28D7E80B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549" y="3037949"/>
          <a:ext cx="7727674" cy="146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Object 16">
            <a:extLst>
              <a:ext uri="{FF2B5EF4-FFF2-40B4-BE49-F238E27FC236}">
                <a16:creationId xmlns:a16="http://schemas.microsoft.com/office/drawing/2014/main" id="{456931F1-1ABF-4877-822F-3BCF8CE97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023110"/>
              </p:ext>
            </p:extLst>
          </p:nvPr>
        </p:nvGraphicFramePr>
        <p:xfrm>
          <a:off x="2410828" y="4714233"/>
          <a:ext cx="8425420" cy="260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extovéPole 19">
            <a:extLst>
              <a:ext uri="{FF2B5EF4-FFF2-40B4-BE49-F238E27FC236}">
                <a16:creationId xmlns:a16="http://schemas.microsoft.com/office/drawing/2014/main" id="{FD1689BD-D982-4A0C-A41D-E9185007F379}"/>
              </a:ext>
            </a:extLst>
          </p:cNvPr>
          <p:cNvSpPr txBox="1"/>
          <p:nvPr/>
        </p:nvSpPr>
        <p:spPr>
          <a:xfrm>
            <a:off x="332235" y="4833082"/>
            <a:ext cx="22235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solidFill>
                  <a:srgbClr val="477104"/>
                </a:solidFill>
                <a:latin typeface="+mn-lt"/>
                <a:ea typeface="+mj-ea"/>
                <a:cs typeface="+mj-cs"/>
              </a:rPr>
              <a:t>Velikost obchodů – kde by se měly vracet zálohované obaly?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F9659B6-EF02-4C5C-BEC3-9430F76B93B2}"/>
              </a:ext>
            </a:extLst>
          </p:cNvPr>
          <p:cNvCxnSpPr>
            <a:cxnSpLocks/>
          </p:cNvCxnSpPr>
          <p:nvPr/>
        </p:nvCxnSpPr>
        <p:spPr>
          <a:xfrm>
            <a:off x="372825" y="4695323"/>
            <a:ext cx="842461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75FC0728-F928-4ADD-ABB3-CFD4FB3347BF}"/>
              </a:ext>
            </a:extLst>
          </p:cNvPr>
          <p:cNvCxnSpPr>
            <a:cxnSpLocks/>
          </p:cNvCxnSpPr>
          <p:nvPr/>
        </p:nvCxnSpPr>
        <p:spPr>
          <a:xfrm>
            <a:off x="509549" y="2564904"/>
            <a:ext cx="842461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C47E18E-8F06-4622-BDB3-661ED45D3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88687"/>
              </p:ext>
            </p:extLst>
          </p:nvPr>
        </p:nvGraphicFramePr>
        <p:xfrm>
          <a:off x="396178" y="3078068"/>
          <a:ext cx="3977208" cy="1431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7208">
                  <a:extLst>
                    <a:ext uri="{9D8B030D-6E8A-4147-A177-3AD203B41FA5}">
                      <a16:colId xmlns:a16="http://schemas.microsoft.com/office/drawing/2014/main" val="1026757442"/>
                    </a:ext>
                  </a:extLst>
                </a:gridCol>
              </a:tblGrid>
              <a:tr h="29760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  <a:highlight>
                            <a:srgbClr val="C6E6A2"/>
                          </a:highlight>
                        </a:rPr>
                        <a:t>v </a:t>
                      </a:r>
                      <a:r>
                        <a:rPr lang="cs-CZ" sz="1100" b="1" u="none" strike="noStrike" dirty="0">
                          <a:effectLst/>
                          <a:highlight>
                            <a:srgbClr val="C6E6A2"/>
                          </a:highlight>
                        </a:rPr>
                        <a:t>místě prodeje </a:t>
                      </a:r>
                      <a:r>
                        <a:rPr lang="cs-CZ" sz="1100" u="none" strike="noStrike" dirty="0">
                          <a:effectLst/>
                          <a:highlight>
                            <a:srgbClr val="C6E6A2"/>
                          </a:highlight>
                        </a:rPr>
                        <a:t>nápojů, v </a:t>
                      </a:r>
                      <a:r>
                        <a:rPr lang="cs-CZ" sz="1100" b="1" u="none" strike="noStrike" dirty="0">
                          <a:effectLst/>
                          <a:highlight>
                            <a:srgbClr val="C6E6A2"/>
                          </a:highlight>
                        </a:rPr>
                        <a:t>prodejně</a:t>
                      </a:r>
                      <a:r>
                        <a:rPr lang="cs-CZ" sz="1100" u="none" strike="noStrike" dirty="0">
                          <a:effectLst/>
                          <a:highlight>
                            <a:srgbClr val="C6E6A2"/>
                          </a:highlight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(automat, okénko)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957396"/>
                  </a:ext>
                </a:extLst>
              </a:tr>
              <a:tr h="28343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v </a:t>
                      </a:r>
                      <a:r>
                        <a:rPr lang="cs-CZ" sz="1100" b="1" u="none" strike="noStrike" dirty="0">
                          <a:effectLst/>
                        </a:rPr>
                        <a:t>blízkosti</a:t>
                      </a:r>
                      <a:r>
                        <a:rPr lang="cs-CZ" sz="1100" u="none" strike="noStrike" dirty="0">
                          <a:effectLst/>
                        </a:rPr>
                        <a:t> místa, kde se PET láhve prodávají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609595"/>
                  </a:ext>
                </a:extLst>
              </a:tr>
              <a:tr h="28343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v </a:t>
                      </a:r>
                      <a:r>
                        <a:rPr lang="pl-PL" sz="1100" b="1" u="none" strike="noStrike" dirty="0">
                          <a:effectLst/>
                        </a:rPr>
                        <a:t>každé obci </a:t>
                      </a:r>
                      <a:r>
                        <a:rPr lang="pl-PL" sz="1000" u="none" strike="noStrike" dirty="0">
                          <a:effectLst/>
                        </a:rPr>
                        <a:t>bez ohledu na to, zda v ní je prodejna (např. automat)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490007"/>
                  </a:ext>
                </a:extLst>
              </a:tr>
              <a:tr h="283436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ve sběrných dvorech (např. automat)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011941"/>
                  </a:ext>
                </a:extLst>
              </a:tr>
              <a:tr h="283436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možnost více odpovědí                                                 </a:t>
                      </a:r>
                      <a:r>
                        <a:rPr lang="cs-CZ" sz="1100" u="none" strike="noStrike" dirty="0">
                          <a:effectLst/>
                        </a:rPr>
                        <a:t>čerpací stanice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054770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DB15F22-91BD-4F42-B6E5-B479D51AF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367"/>
              </p:ext>
            </p:extLst>
          </p:nvPr>
        </p:nvGraphicFramePr>
        <p:xfrm>
          <a:off x="2555776" y="4833082"/>
          <a:ext cx="4069197" cy="1321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9197">
                  <a:extLst>
                    <a:ext uri="{9D8B030D-6E8A-4147-A177-3AD203B41FA5}">
                      <a16:colId xmlns:a16="http://schemas.microsoft.com/office/drawing/2014/main" val="805571288"/>
                    </a:ext>
                  </a:extLst>
                </a:gridCol>
              </a:tblGrid>
              <a:tr h="26439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6E6A2"/>
                          </a:highlight>
                          <a:latin typeface="+mn-lt"/>
                          <a:ea typeface="+mn-ea"/>
                          <a:cs typeface="+mn-cs"/>
                        </a:rPr>
                        <a:t>v </a:t>
                      </a:r>
                      <a:r>
                        <a:rPr lang="cs-CZ" sz="1100" b="1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6E6A2"/>
                          </a:highlight>
                          <a:latin typeface="+mn-lt"/>
                          <a:ea typeface="+mn-ea"/>
                          <a:cs typeface="+mn-cs"/>
                        </a:rPr>
                        <a:t>každém obchodě, který nápoje prodává</a:t>
                      </a:r>
                      <a:r>
                        <a:rPr lang="cs-CZ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vč. těch nejmenších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869386"/>
                  </a:ext>
                </a:extLst>
              </a:tr>
              <a:tr h="26439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 v prodejnách prodávajících nápoje o velikosti </a:t>
                      </a:r>
                      <a:r>
                        <a:rPr lang="cs-CZ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– 200 m</a:t>
                      </a:r>
                      <a:r>
                        <a:rPr lang="cs-CZ" sz="1100" b="1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995758"/>
                  </a:ext>
                </a:extLst>
              </a:tr>
              <a:tr h="26439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 v prodejnách prodávajících nápoje o velikosti </a:t>
                      </a:r>
                      <a:r>
                        <a:rPr lang="cs-CZ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a více </a:t>
                      </a:r>
                      <a:r>
                        <a:rPr lang="cs-CZ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cs-CZ" sz="110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785917"/>
                  </a:ext>
                </a:extLst>
              </a:tr>
              <a:tr h="26439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mi to jedno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026606"/>
                  </a:ext>
                </a:extLst>
              </a:tr>
              <a:tr h="26439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nikde, PET lahve apod. obaly vracet nebudu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42436"/>
                  </a:ext>
                </a:extLst>
              </a:tr>
            </a:tbl>
          </a:graphicData>
        </a:graphic>
      </p:graphicFrame>
      <p:pic>
        <p:nvPicPr>
          <p:cNvPr id="29" name="Obrázek 28" descr="Obsah obrázku osoba, nealkoholický nápoj, interiér, zeď&#10;&#10;Popis byl vytvořen automaticky">
            <a:extLst>
              <a:ext uri="{FF2B5EF4-FFF2-40B4-BE49-F238E27FC236}">
                <a16:creationId xmlns:a16="http://schemas.microsoft.com/office/drawing/2014/main" id="{1833C066-E329-48D7-87FB-25DE9CA124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37" b="5340"/>
          <a:stretch/>
        </p:blipFill>
        <p:spPr>
          <a:xfrm rot="607067">
            <a:off x="6624234" y="2990709"/>
            <a:ext cx="1756711" cy="115793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232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7" grpId="0"/>
      <p:bldP spid="38" grpId="0"/>
      <p:bldP spid="39" grpId="0"/>
      <p:bldGraphic spid="16" grpId="0">
        <p:bldAsOne/>
      </p:bldGraphic>
      <p:bldGraphic spid="1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6745459" cy="904300"/>
          </a:xfrm>
        </p:spPr>
        <p:txBody>
          <a:bodyPr/>
          <a:lstStyle/>
          <a:p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48710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Názory na dílčí parametry systému</a:t>
            </a:r>
            <a:b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48710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cs-CZ" sz="2000" dirty="0">
                <a:solidFill>
                  <a:srgbClr val="83B816"/>
                </a:solidFill>
              </a:rPr>
              <a:t>výše vratné zálohy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F6E2A68-EE48-4141-9D44-F36381CE952F}"/>
              </a:ext>
            </a:extLst>
          </p:cNvPr>
          <p:cNvSpPr/>
          <p:nvPr/>
        </p:nvSpPr>
        <p:spPr>
          <a:xfrm>
            <a:off x="899592" y="4157123"/>
            <a:ext cx="6900253" cy="6135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26210A81-72A3-4A54-B3E0-1A9CB3E3E4B3}"/>
              </a:ext>
            </a:extLst>
          </p:cNvPr>
          <p:cNvSpPr>
            <a:spLocks noGrp="1"/>
          </p:cNvSpPr>
          <p:nvPr/>
        </p:nvSpPr>
        <p:spPr bwMode="auto">
          <a:xfrm rot="21062152">
            <a:off x="994509" y="2824507"/>
            <a:ext cx="2255821" cy="3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buFont typeface="Wingdings" panose="05000000000000000000" pitchFamily="2" charset="2"/>
              <a:buBlip>
                <a:blip r:embed="rId3"/>
              </a:buBlip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70000"/>
              <a:buBlip>
                <a:blip r:embed="rId4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SzPct val="150000"/>
              <a:buNone/>
            </a:pPr>
            <a:r>
              <a:rPr lang="cs-CZ" altLang="cs-CZ" sz="1400" dirty="0">
                <a:solidFill>
                  <a:srgbClr val="487105"/>
                </a:solidFill>
                <a:ea typeface="+mj-ea"/>
                <a:cs typeface="+mj-cs"/>
              </a:rPr>
              <a:t>spontánně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D0AC65B-4065-4D0A-92A2-3865608722C3}"/>
              </a:ext>
            </a:extLst>
          </p:cNvPr>
          <p:cNvSpPr txBox="1"/>
          <p:nvPr/>
        </p:nvSpPr>
        <p:spPr>
          <a:xfrm>
            <a:off x="734060" y="1486725"/>
            <a:ext cx="73919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rgbClr val="537B15"/>
                </a:solidFill>
              </a:rPr>
              <a:t>Jaká by měla být výše vratné zálohy na PET láhve a na hliníkové plechovky? </a:t>
            </a:r>
            <a:endParaRPr lang="cs-CZ" sz="16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BA20A444-9A96-409A-AD7B-72432F50F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665" y="4216755"/>
            <a:ext cx="988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cs-CZ" sz="1000" dirty="0">
                <a:solidFill>
                  <a:srgbClr val="4E770E"/>
                </a:solidFill>
                <a:latin typeface="+mn-lt"/>
                <a:cs typeface="Arial" charset="0"/>
              </a:rPr>
              <a:t> </a:t>
            </a:r>
            <a:r>
              <a:rPr lang="cs-CZ" sz="2400" dirty="0">
                <a:solidFill>
                  <a:srgbClr val="4E770E"/>
                </a:solidFill>
                <a:latin typeface="+mn-lt"/>
                <a:cs typeface="Arial" charset="0"/>
              </a:rPr>
              <a:t>66 %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7E950AB-94B0-429E-8297-8EB4B9E08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706" y="4221284"/>
            <a:ext cx="3887496" cy="71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1463" indent="-2714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1747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4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600"/>
              </a:spcBef>
              <a:buClr>
                <a:srgbClr val="4E760F"/>
              </a:buClr>
              <a:buSzPct val="130000"/>
              <a:buNone/>
            </a:pPr>
            <a:r>
              <a:rPr lang="cs-CZ" sz="1400" b="1" kern="0" dirty="0">
                <a:solidFill>
                  <a:schemeClr val="tx1"/>
                </a:solidFill>
              </a:rPr>
              <a:t>souhlasí</a:t>
            </a:r>
            <a:r>
              <a:rPr lang="cs-CZ" sz="1400" kern="0" dirty="0">
                <a:solidFill>
                  <a:schemeClr val="tx1"/>
                </a:solidFill>
              </a:rPr>
              <a:t> se s</a:t>
            </a:r>
            <a:r>
              <a:rPr lang="cs-CZ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tanovením </a:t>
            </a:r>
            <a:r>
              <a:rPr lang="cs-CZ" sz="14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jednotné sazby </a:t>
            </a:r>
            <a:r>
              <a:rPr lang="cs-CZ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zálohy </a:t>
            </a:r>
            <a:r>
              <a:rPr lang="cs-CZ" sz="1400" dirty="0">
                <a:effectLst/>
                <a:ea typeface="Calibri" panose="020F0502020204030204" pitchFamily="34" charset="0"/>
              </a:rPr>
              <a:t>pro PET lahve i hliníkové plechovky.</a:t>
            </a:r>
            <a:endParaRPr lang="cs-CZ" sz="1400" dirty="0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2B5232B8-4E77-4419-B23B-3D63E6705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840" y="4093578"/>
            <a:ext cx="204548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cs-CZ" sz="1000" dirty="0">
                <a:solidFill>
                  <a:srgbClr val="FF7575"/>
                </a:solidFill>
                <a:latin typeface="+mn-lt"/>
                <a:cs typeface="Arial" charset="0"/>
              </a:rPr>
              <a:t> </a:t>
            </a:r>
          </a:p>
          <a:p>
            <a:pPr lvl="0" algn="ctr">
              <a:spcBef>
                <a:spcPts val="0"/>
              </a:spcBef>
            </a:pPr>
            <a:r>
              <a:rPr lang="cs-CZ" sz="1600" dirty="0">
                <a:solidFill>
                  <a:srgbClr val="FF7575"/>
                </a:solidFill>
                <a:latin typeface="+mn-lt"/>
                <a:cs typeface="Arial" charset="0"/>
              </a:rPr>
              <a:t>20 % </a:t>
            </a:r>
            <a:br>
              <a:rPr lang="cs-CZ" sz="1600" dirty="0">
                <a:solidFill>
                  <a:srgbClr val="FF7575"/>
                </a:solidFill>
                <a:latin typeface="+mn-lt"/>
                <a:cs typeface="Arial" charset="0"/>
              </a:rPr>
            </a:br>
            <a:r>
              <a:rPr lang="cs-CZ" sz="1200" dirty="0">
                <a:solidFill>
                  <a:srgbClr val="FF7575"/>
                </a:solidFill>
                <a:latin typeface="+mn-lt"/>
                <a:cs typeface="Arial" charset="0"/>
              </a:rPr>
              <a:t>nesouhlasí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C9768B48-1AF8-4BE2-980D-C5F5F1A8D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598" y="4093578"/>
            <a:ext cx="15254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cs-CZ" sz="1000" dirty="0">
                <a:solidFill>
                  <a:srgbClr val="FF7575"/>
                </a:solidFill>
                <a:latin typeface="+mn-lt"/>
                <a:cs typeface="Arial" charset="0"/>
              </a:rPr>
              <a:t> </a:t>
            </a:r>
          </a:p>
          <a:p>
            <a:pPr lvl="0" algn="ctr">
              <a:spcBef>
                <a:spcPts val="0"/>
              </a:spcBef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14 % </a:t>
            </a:r>
          </a:p>
          <a:p>
            <a:pPr lvl="0" algn="ctr">
              <a:spcBef>
                <a:spcPts val="0"/>
              </a:spcBef>
            </a:pP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neví</a:t>
            </a:r>
          </a:p>
        </p:txBody>
      </p:sp>
      <p:pic>
        <p:nvPicPr>
          <p:cNvPr id="4" name="Obrázek 3" descr="Obsah obrázku mince, peníze, Manipulace s penězi, měna&#10;&#10;Popis byl vytvořen automaticky">
            <a:extLst>
              <a:ext uri="{FF2B5EF4-FFF2-40B4-BE49-F238E27FC236}">
                <a16:creationId xmlns:a16="http://schemas.microsoft.com/office/drawing/2014/main" id="{64C0BAEF-EBA1-4D75-B95B-B1665F7C4A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r="34963"/>
          <a:stretch/>
        </p:blipFill>
        <p:spPr>
          <a:xfrm>
            <a:off x="1517109" y="2060778"/>
            <a:ext cx="1160817" cy="877128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86E981CB-BC22-4B5E-823D-CB32FECD7806}"/>
              </a:ext>
            </a:extLst>
          </p:cNvPr>
          <p:cNvCxnSpPr>
            <a:cxnSpLocks/>
          </p:cNvCxnSpPr>
          <p:nvPr/>
        </p:nvCxnSpPr>
        <p:spPr>
          <a:xfrm>
            <a:off x="395536" y="3893493"/>
            <a:ext cx="842461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>
            <a:extLst>
              <a:ext uri="{FF2B5EF4-FFF2-40B4-BE49-F238E27FC236}">
                <a16:creationId xmlns:a16="http://schemas.microsoft.com/office/drawing/2014/main" id="{A0A5B39B-771A-4BFD-BCA0-EF2EB2AAE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236" y="2785035"/>
            <a:ext cx="2905155" cy="60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1463" indent="-2714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1747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4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600"/>
              </a:spcBef>
              <a:buClr>
                <a:srgbClr val="4E760F"/>
              </a:buClr>
              <a:buSzPct val="130000"/>
              <a:buNone/>
            </a:pPr>
            <a:r>
              <a:rPr lang="cs-CZ" altLang="cs-CZ" sz="1200" dirty="0"/>
              <a:t>medián </a:t>
            </a:r>
            <a:r>
              <a:rPr lang="cs-CZ" altLang="cs-CZ" sz="1200" b="1" dirty="0"/>
              <a:t>3 Kč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94F4EB20-C30B-471D-976A-99D285DB2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016" y="3201535"/>
            <a:ext cx="1272054" cy="60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1463" indent="-2714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1747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4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600"/>
              </a:spcBef>
              <a:buClr>
                <a:srgbClr val="4E760F"/>
              </a:buClr>
              <a:buSzPct val="130000"/>
              <a:buNone/>
            </a:pPr>
            <a:r>
              <a:rPr lang="cs-CZ" altLang="cs-CZ" sz="1200" dirty="0"/>
              <a:t>průměr </a:t>
            </a:r>
            <a:r>
              <a:rPr lang="cs-CZ" altLang="cs-CZ" sz="1200" b="1" dirty="0"/>
              <a:t>4,4</a:t>
            </a:r>
            <a:r>
              <a:rPr lang="cs-CZ" altLang="cs-CZ" sz="1200" dirty="0"/>
              <a:t> Kč</a:t>
            </a:r>
          </a:p>
        </p:txBody>
      </p:sp>
      <p:pic>
        <p:nvPicPr>
          <p:cNvPr id="24" name="Obrázek 23" descr="Obsah obrázku černá, tma&#10;&#10;Popis byl vytvořen automaticky">
            <a:extLst>
              <a:ext uri="{FF2B5EF4-FFF2-40B4-BE49-F238E27FC236}">
                <a16:creationId xmlns:a16="http://schemas.microsoft.com/office/drawing/2014/main" id="{7C86BDC0-7B09-4623-8017-C130F97805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79" y="3096271"/>
            <a:ext cx="415602" cy="415602"/>
          </a:xfrm>
          <a:prstGeom prst="rect">
            <a:avLst/>
          </a:prstGeom>
        </p:spPr>
      </p:pic>
      <p:pic>
        <p:nvPicPr>
          <p:cNvPr id="25" name="Obrázek 24" descr="Obsah obrázku skica, kresba, válec, černobílá&#10;&#10;Popis byl vytvořen automaticky">
            <a:extLst>
              <a:ext uri="{FF2B5EF4-FFF2-40B4-BE49-F238E27FC236}">
                <a16:creationId xmlns:a16="http://schemas.microsoft.com/office/drawing/2014/main" id="{648D9B27-4061-432D-AF46-5895B7C2C3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32" y="3152673"/>
            <a:ext cx="252494" cy="379045"/>
          </a:xfrm>
          <a:prstGeom prst="rect">
            <a:avLst/>
          </a:prstGeom>
        </p:spPr>
      </p:pic>
      <p:sp>
        <p:nvSpPr>
          <p:cNvPr id="26" name="Rectangle 3">
            <a:extLst>
              <a:ext uri="{FF2B5EF4-FFF2-40B4-BE49-F238E27FC236}">
                <a16:creationId xmlns:a16="http://schemas.microsoft.com/office/drawing/2014/main" id="{3C2986A9-9C93-4260-A292-31948EC4B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918" y="3199625"/>
            <a:ext cx="2905155" cy="60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1463" indent="-271463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1747"/>
              </a:buClr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10000"/>
              <a:buBlip>
                <a:blip r:embed="rId4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600"/>
              </a:spcBef>
              <a:buClr>
                <a:srgbClr val="4E760F"/>
              </a:buClr>
              <a:buSzPct val="130000"/>
              <a:buNone/>
            </a:pPr>
            <a:r>
              <a:rPr lang="cs-CZ" altLang="cs-CZ" sz="1200" dirty="0"/>
              <a:t>průměr </a:t>
            </a:r>
            <a:r>
              <a:rPr lang="cs-CZ" altLang="cs-CZ" sz="1200" b="1" dirty="0"/>
              <a:t>4,2</a:t>
            </a:r>
            <a:r>
              <a:rPr lang="cs-CZ" altLang="cs-CZ" sz="1200" dirty="0"/>
              <a:t> Kč</a:t>
            </a:r>
          </a:p>
        </p:txBody>
      </p:sp>
      <p:pic>
        <p:nvPicPr>
          <p:cNvPr id="28" name="Obrázek 27" descr="Obsah obrázku černá, tma&#10;&#10;Popis byl vytvořen automaticky">
            <a:extLst>
              <a:ext uri="{FF2B5EF4-FFF2-40B4-BE49-F238E27FC236}">
                <a16:creationId xmlns:a16="http://schemas.microsoft.com/office/drawing/2014/main" id="{83B880BC-27C8-4589-ACA5-284ED41BE6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16" y="2672085"/>
            <a:ext cx="415602" cy="415602"/>
          </a:xfrm>
          <a:prstGeom prst="rect">
            <a:avLst/>
          </a:prstGeom>
        </p:spPr>
      </p:pic>
      <p:pic>
        <p:nvPicPr>
          <p:cNvPr id="30" name="Obrázek 29" descr="Obsah obrázku skica, kresba, válec, černobílá&#10;&#10;Popis byl vytvořen automaticky">
            <a:extLst>
              <a:ext uri="{FF2B5EF4-FFF2-40B4-BE49-F238E27FC236}">
                <a16:creationId xmlns:a16="http://schemas.microsoft.com/office/drawing/2014/main" id="{03C70FF6-884D-4FD2-A94B-F105DD0794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59" y="2728372"/>
            <a:ext cx="252494" cy="379045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16507312-074F-4AEC-BC57-F73DC1392B12}"/>
              </a:ext>
            </a:extLst>
          </p:cNvPr>
          <p:cNvSpPr txBox="1"/>
          <p:nvPr/>
        </p:nvSpPr>
        <p:spPr>
          <a:xfrm>
            <a:off x="3247277" y="2183237"/>
            <a:ext cx="1679524" cy="323165"/>
          </a:xfrm>
          <a:prstGeom prst="rect">
            <a:avLst/>
          </a:prstGeom>
          <a:solidFill>
            <a:schemeClr val="bg1"/>
          </a:solidFill>
          <a:ln w="19050">
            <a:solidFill>
              <a:srgbClr val="467B26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4E760F"/>
              </a:buClr>
              <a:buSzPct val="130000"/>
            </a:pPr>
            <a:r>
              <a:rPr lang="cs-CZ" sz="1500" b="1" dirty="0">
                <a:highlight>
                  <a:srgbClr val="C6E6A2"/>
                </a:highlight>
                <a:latin typeface="+mn-lt"/>
                <a:cs typeface="Calibri" panose="020F0502020204030204" pitchFamily="34" charset="0"/>
              </a:rPr>
              <a:t>3-4</a:t>
            </a:r>
            <a:r>
              <a:rPr lang="cs-CZ" sz="1500" dirty="0">
                <a:highlight>
                  <a:srgbClr val="C6E6A2"/>
                </a:highlight>
                <a:latin typeface="+mn-lt"/>
                <a:cs typeface="Calibri" panose="020F0502020204030204" pitchFamily="34" charset="0"/>
              </a:rPr>
              <a:t> Kč</a:t>
            </a:r>
            <a:r>
              <a:rPr lang="cs-CZ" sz="15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3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max. 5 Kč</a:t>
            </a:r>
          </a:p>
        </p:txBody>
      </p:sp>
    </p:spTree>
    <p:extLst>
      <p:ext uri="{BB962C8B-B14F-4D97-AF65-F5344CB8AC3E}">
        <p14:creationId xmlns:p14="http://schemas.microsoft.com/office/powerpoint/2010/main" val="15669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8">
            <a:extLst>
              <a:ext uri="{FF2B5EF4-FFF2-40B4-BE49-F238E27FC236}">
                <a16:creationId xmlns:a16="http://schemas.microsoft.com/office/drawing/2014/main" id="{6B2AEE16-E62B-4E73-8010-5DA5B8924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647082"/>
              </p:ext>
            </p:extLst>
          </p:nvPr>
        </p:nvGraphicFramePr>
        <p:xfrm>
          <a:off x="106984" y="2384936"/>
          <a:ext cx="6913288" cy="369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48710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Názory na dílčí parametry systému </a:t>
            </a:r>
            <a:endParaRPr lang="cs-CZ" sz="2200" dirty="0">
              <a:solidFill>
                <a:srgbClr val="83B816"/>
              </a:solidFill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18D46DC9-48D6-44B0-BA97-E850391B2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973" y="3076757"/>
            <a:ext cx="9889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cs-CZ" sz="1200" dirty="0">
                <a:solidFill>
                  <a:srgbClr val="4E770E"/>
                </a:solidFill>
                <a:latin typeface="+mn-lt"/>
                <a:cs typeface="Arial" charset="0"/>
              </a:rPr>
              <a:t>souhlasí</a:t>
            </a:r>
            <a:r>
              <a:rPr lang="cs-CZ" sz="1000" dirty="0">
                <a:solidFill>
                  <a:srgbClr val="4E770E"/>
                </a:solidFill>
                <a:latin typeface="+mn-lt"/>
                <a:cs typeface="Arial" charset="0"/>
              </a:rPr>
              <a:t> </a:t>
            </a:r>
          </a:p>
          <a:p>
            <a:pPr lvl="0" algn="ctr">
              <a:spcBef>
                <a:spcPts val="0"/>
              </a:spcBef>
            </a:pPr>
            <a:r>
              <a:rPr lang="cs-CZ" sz="2000" dirty="0">
                <a:solidFill>
                  <a:srgbClr val="4E770E"/>
                </a:solidFill>
                <a:latin typeface="+mn-lt"/>
                <a:cs typeface="Arial" charset="0"/>
              </a:rPr>
              <a:t>56 %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AA5D7787-06DA-474F-AFE4-31D89CAF5952}"/>
              </a:ext>
            </a:extLst>
          </p:cNvPr>
          <p:cNvSpPr txBox="1"/>
          <p:nvPr/>
        </p:nvSpPr>
        <p:spPr>
          <a:xfrm>
            <a:off x="1004481" y="4257625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 %, N = 1223; celek</a:t>
            </a: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C51C2F35-1A59-487A-9058-6890A830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96" y="3742407"/>
            <a:ext cx="9889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cs-CZ" sz="1000" dirty="0">
                <a:solidFill>
                  <a:srgbClr val="FF7575"/>
                </a:solidFill>
                <a:latin typeface="+mn-lt"/>
                <a:cs typeface="Arial" charset="0"/>
              </a:rPr>
              <a:t>nesouhlasí </a:t>
            </a:r>
          </a:p>
          <a:p>
            <a:pPr lvl="0" algn="ctr">
              <a:spcBef>
                <a:spcPts val="0"/>
              </a:spcBef>
            </a:pPr>
            <a:r>
              <a:rPr lang="cs-CZ" sz="1600" dirty="0">
                <a:solidFill>
                  <a:srgbClr val="FF7575"/>
                </a:solidFill>
                <a:latin typeface="+mn-lt"/>
                <a:cs typeface="Arial" charset="0"/>
              </a:rPr>
              <a:t>16 %</a:t>
            </a:r>
          </a:p>
        </p:txBody>
      </p:sp>
      <p:pic>
        <p:nvPicPr>
          <p:cNvPr id="8" name="Obrázek 7" descr="Obsah obrázku osoba, láhev, nealkoholický nápoj, umělá hmota&#10;&#10;Popis byl vytvořen automaticky">
            <a:extLst>
              <a:ext uri="{FF2B5EF4-FFF2-40B4-BE49-F238E27FC236}">
                <a16:creationId xmlns:a16="http://schemas.microsoft.com/office/drawing/2014/main" id="{FE4DA555-CF06-417A-9271-EBA54546A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24" y="2612508"/>
            <a:ext cx="2481478" cy="165464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4F59F9B-AD72-4921-8DF3-70E7EAA0A66D}"/>
              </a:ext>
            </a:extLst>
          </p:cNvPr>
          <p:cNvSpPr txBox="1"/>
          <p:nvPr/>
        </p:nvSpPr>
        <p:spPr>
          <a:xfrm>
            <a:off x="714480" y="1733314"/>
            <a:ext cx="7722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537B15"/>
                </a:solidFill>
              </a:rPr>
              <a:t>Postoj k návrhu, aby 15 % nevybraných záloh bylo automaticky přesunuto obcím na likvidaci </a:t>
            </a:r>
            <a:br>
              <a:rPr lang="cs-CZ" sz="1400" dirty="0">
                <a:solidFill>
                  <a:srgbClr val="537B15"/>
                </a:solidFill>
              </a:rPr>
            </a:br>
            <a:r>
              <a:rPr lang="cs-CZ" sz="1400" dirty="0">
                <a:solidFill>
                  <a:srgbClr val="537B15"/>
                </a:solidFill>
              </a:rPr>
              <a:t>a svoz nevrácených obalů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9965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8">
            <a:extLst>
              <a:ext uri="{FF2B5EF4-FFF2-40B4-BE49-F238E27FC236}">
                <a16:creationId xmlns:a16="http://schemas.microsoft.com/office/drawing/2014/main" id="{6E59A4AE-E68C-493B-BB80-13775D8212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124614"/>
              </p:ext>
            </p:extLst>
          </p:nvPr>
        </p:nvGraphicFramePr>
        <p:xfrm>
          <a:off x="-115711" y="2530795"/>
          <a:ext cx="6913288" cy="334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48710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Pohled představitelů obcí </a:t>
            </a:r>
            <a:endParaRPr lang="cs-CZ" sz="2200" dirty="0">
              <a:solidFill>
                <a:srgbClr val="83B816"/>
              </a:solidFill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6E07048D-F62F-4A50-8D41-63E80096E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556" y="3095496"/>
            <a:ext cx="9889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cs-CZ" sz="1200" dirty="0">
                <a:solidFill>
                  <a:srgbClr val="4E770E"/>
                </a:solidFill>
                <a:latin typeface="+mn-lt"/>
                <a:cs typeface="Arial" charset="0"/>
              </a:rPr>
              <a:t>ano</a:t>
            </a:r>
            <a:r>
              <a:rPr lang="cs-CZ" sz="1000" dirty="0">
                <a:solidFill>
                  <a:srgbClr val="4E770E"/>
                </a:solidFill>
                <a:latin typeface="+mn-lt"/>
                <a:cs typeface="Arial" charset="0"/>
              </a:rPr>
              <a:t> </a:t>
            </a:r>
          </a:p>
          <a:p>
            <a:pPr lvl="0" algn="ctr">
              <a:spcBef>
                <a:spcPts val="0"/>
              </a:spcBef>
            </a:pPr>
            <a:r>
              <a:rPr lang="cs-CZ" sz="2000" dirty="0">
                <a:solidFill>
                  <a:srgbClr val="4E770E"/>
                </a:solidFill>
                <a:latin typeface="+mn-lt"/>
                <a:cs typeface="Arial" charset="0"/>
              </a:rPr>
              <a:t>63 %</a:t>
            </a:r>
          </a:p>
        </p:txBody>
      </p:sp>
      <p:sp>
        <p:nvSpPr>
          <p:cNvPr id="26" name="Zástupný symbol pro obsah 2">
            <a:extLst>
              <a:ext uri="{FF2B5EF4-FFF2-40B4-BE49-F238E27FC236}">
                <a16:creationId xmlns:a16="http://schemas.microsoft.com/office/drawing/2014/main" id="{11E470E9-A4FF-49CA-B8F8-C78368C3F10E}"/>
              </a:ext>
            </a:extLst>
          </p:cNvPr>
          <p:cNvSpPr>
            <a:spLocks noGrp="1"/>
          </p:cNvSpPr>
          <p:nvPr/>
        </p:nvSpPr>
        <p:spPr bwMode="auto">
          <a:xfrm>
            <a:off x="315069" y="4645174"/>
            <a:ext cx="345638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buFont typeface="Wingdings" panose="05000000000000000000" pitchFamily="2" charset="2"/>
              <a:buBlip>
                <a:blip r:embed="rId4"/>
              </a:buBlip>
              <a:defRPr sz="1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SzPct val="170000"/>
              <a:buBlip>
                <a:blip r:embed="rId5"/>
              </a:buBlip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001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  <a:defRPr lang="cs-CZ" altLang="cs-CZ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SzPct val="150000"/>
              <a:buNone/>
            </a:pPr>
            <a:r>
              <a:rPr lang="cs-CZ" altLang="cs-CZ" sz="1600" dirty="0">
                <a:solidFill>
                  <a:schemeClr val="tx1"/>
                </a:solidFill>
                <a:ea typeface="+mj-ea"/>
                <a:cs typeface="+mj-cs"/>
              </a:rPr>
              <a:t>Obáváte se se něčeho v souvislosti se zavedením záloh? </a:t>
            </a:r>
            <a:r>
              <a:rPr lang="cs-CZ" altLang="cs-CZ" sz="900" dirty="0">
                <a:solidFill>
                  <a:schemeClr val="tx1"/>
                </a:solidFill>
                <a:ea typeface="+mj-ea"/>
                <a:cs typeface="+mj-cs"/>
              </a:rPr>
              <a:t>(q38)</a:t>
            </a:r>
          </a:p>
        </p:txBody>
      </p:sp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F7E4F9C3-B237-4C93-9228-3B22ADF93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20322"/>
              </p:ext>
            </p:extLst>
          </p:nvPr>
        </p:nvGraphicFramePr>
        <p:xfrm>
          <a:off x="1547664" y="1998798"/>
          <a:ext cx="7560840" cy="283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C1329A3F-AD48-496E-A56B-83886F78B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60563"/>
              </p:ext>
            </p:extLst>
          </p:nvPr>
        </p:nvGraphicFramePr>
        <p:xfrm>
          <a:off x="7786721" y="2395706"/>
          <a:ext cx="513957" cy="1672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957">
                  <a:extLst>
                    <a:ext uri="{9D8B030D-6E8A-4147-A177-3AD203B41FA5}">
                      <a16:colId xmlns:a16="http://schemas.microsoft.com/office/drawing/2014/main" val="3498109786"/>
                    </a:ext>
                  </a:extLst>
                </a:gridCol>
              </a:tblGrid>
              <a:tr h="27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254805"/>
                  </a:ext>
                </a:extLst>
              </a:tr>
              <a:tr h="27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573289"/>
                  </a:ext>
                </a:extLst>
              </a:tr>
              <a:tr h="27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241283"/>
                  </a:ext>
                </a:extLst>
              </a:tr>
              <a:tr h="27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444344"/>
                  </a:ext>
                </a:extLst>
              </a:tr>
              <a:tr h="27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872469"/>
                  </a:ext>
                </a:extLst>
              </a:tr>
              <a:tr h="2787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780432"/>
                  </a:ext>
                </a:extLst>
              </a:tr>
            </a:tbl>
          </a:graphicData>
        </a:graphic>
      </p:graphicFrame>
      <p:sp>
        <p:nvSpPr>
          <p:cNvPr id="45" name="TextovéPole 44">
            <a:extLst>
              <a:ext uri="{FF2B5EF4-FFF2-40B4-BE49-F238E27FC236}">
                <a16:creationId xmlns:a16="http://schemas.microsoft.com/office/drawing/2014/main" id="{AA5D7787-06DA-474F-AFE4-31D89CAF5952}"/>
              </a:ext>
            </a:extLst>
          </p:cNvPr>
          <p:cNvSpPr txBox="1"/>
          <p:nvPr/>
        </p:nvSpPr>
        <p:spPr>
          <a:xfrm>
            <a:off x="2264540" y="3831625"/>
            <a:ext cx="1349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 %, N = 1275; celek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C7DF48A-715F-4599-BC23-5BBDC1F03FB5}"/>
              </a:ext>
            </a:extLst>
          </p:cNvPr>
          <p:cNvSpPr txBox="1"/>
          <p:nvPr/>
        </p:nvSpPr>
        <p:spPr>
          <a:xfrm>
            <a:off x="395536" y="1264439"/>
            <a:ext cx="8352927" cy="115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buSzPts val="1100"/>
            </a:pPr>
            <a:r>
              <a:rPr lang="cs-CZ" sz="1100" i="1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MŽP si je vědomo, že v případě zavedení záloh, se ovlivní financování obcí ze strany EKO-KOMU. EKO-KOM spočítal </a:t>
            </a:r>
            <a:r>
              <a:rPr lang="cs-CZ" sz="1100" i="1" dirty="0">
                <a:latin typeface="+mn-lt"/>
                <a:ea typeface="+mj-ea"/>
                <a:cs typeface="+mj-cs"/>
              </a:rPr>
              <a:t>dopady obcí </a:t>
            </a:r>
            <a:r>
              <a:rPr lang="cs-CZ" sz="1100" i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na částku </a:t>
            </a:r>
            <a:r>
              <a:rPr lang="cs-CZ" sz="1100" b="1" i="1" dirty="0">
                <a:latin typeface="+mn-lt"/>
                <a:ea typeface="+mj-ea"/>
                <a:cs typeface="+mj-cs"/>
              </a:rPr>
              <a:t>17 Kč </a:t>
            </a:r>
            <a:r>
              <a:rPr lang="cs-CZ" sz="1100" i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na občana. Proto MŽP jako jedno z opatření proti výpadkům obcí chce, aby budoucí operátor hradil obcím nadále náklady spojené se svozem a sběrem zálohovaných obalů. </a:t>
            </a:r>
            <a:r>
              <a:rPr lang="cs-CZ" sz="1100" i="1" dirty="0">
                <a:latin typeface="+mn-lt"/>
                <a:ea typeface="+mj-ea"/>
                <a:cs typeface="+mj-cs"/>
              </a:rPr>
              <a:t>Obce by takto získaly </a:t>
            </a:r>
            <a:r>
              <a:rPr lang="cs-CZ" sz="1100" b="1" i="1" dirty="0">
                <a:latin typeface="+mn-lt"/>
                <a:ea typeface="+mj-ea"/>
                <a:cs typeface="+mj-cs"/>
              </a:rPr>
              <a:t>15 % z nevybraných záloh</a:t>
            </a:r>
            <a:r>
              <a:rPr lang="cs-CZ" sz="1100" i="1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. </a:t>
            </a:r>
            <a:r>
              <a:rPr lang="cs-CZ" sz="1100" i="1" dirty="0">
                <a:latin typeface="+mn-lt"/>
                <a:ea typeface="+mj-ea"/>
                <a:cs typeface="+mj-cs"/>
              </a:rPr>
              <a:t>Což pro obec bude znamenat příjem </a:t>
            </a:r>
            <a:r>
              <a:rPr lang="cs-CZ" sz="1100" i="1" u="sng" dirty="0">
                <a:latin typeface="+mn-lt"/>
                <a:ea typeface="+mj-ea"/>
                <a:cs typeface="+mj-cs"/>
              </a:rPr>
              <a:t>v prvních letech 30 Kč na občana a v následujících bude částka klesat až na 17 Kč</a:t>
            </a:r>
            <a:r>
              <a:rPr lang="cs-CZ" sz="1100" i="1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. </a:t>
            </a:r>
            <a:r>
              <a:rPr lang="cs-CZ" sz="1100" b="1" dirty="0">
                <a:latin typeface="+mn-lt"/>
                <a:ea typeface="+mj-ea"/>
                <a:cs typeface="+mj-cs"/>
              </a:rPr>
              <a:t>Je toto opatření proti výpadkům dostatečné?</a:t>
            </a:r>
            <a:r>
              <a:rPr lang="cs-CZ" sz="1100" dirty="0">
                <a:latin typeface="+mn-lt"/>
                <a:ea typeface="+mj-ea"/>
                <a:cs typeface="+mj-cs"/>
              </a:rPr>
              <a:t> </a:t>
            </a:r>
            <a:r>
              <a:rPr lang="cs-CZ" sz="900" i="1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(q36)</a:t>
            </a:r>
          </a:p>
          <a:p>
            <a:pPr algn="just"/>
            <a:endParaRPr lang="cs-CZ" sz="11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98E326D-471B-421B-B408-F0E125F9F1A8}"/>
              </a:ext>
            </a:extLst>
          </p:cNvPr>
          <p:cNvCxnSpPr>
            <a:cxnSpLocks/>
          </p:cNvCxnSpPr>
          <p:nvPr/>
        </p:nvCxnSpPr>
        <p:spPr>
          <a:xfrm flipH="1">
            <a:off x="6191914" y="2800466"/>
            <a:ext cx="763120" cy="1164829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8378D4B-21B7-4A0E-B3CF-B1DCC1C47D0B}"/>
              </a:ext>
            </a:extLst>
          </p:cNvPr>
          <p:cNvSpPr txBox="1"/>
          <p:nvPr/>
        </p:nvSpPr>
        <p:spPr>
          <a:xfrm>
            <a:off x="5802330" y="4048237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 %</a:t>
            </a:r>
          </a:p>
        </p:txBody>
      </p:sp>
      <p:pic>
        <p:nvPicPr>
          <p:cNvPr id="36" name="Obrázek 35" descr="Obsah obrázku černá, tma&#10;&#10;Popis byl vytvořen automaticky">
            <a:extLst>
              <a:ext uri="{FF2B5EF4-FFF2-40B4-BE49-F238E27FC236}">
                <a16:creationId xmlns:a16="http://schemas.microsoft.com/office/drawing/2014/main" id="{CF63E66B-73A9-4CA5-8345-3583BD94A4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22" y="5287667"/>
            <a:ext cx="824745" cy="824745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7D3A8B87-ACF7-43C0-8D1D-422D1135C928}"/>
              </a:ext>
            </a:extLst>
          </p:cNvPr>
          <p:cNvSpPr txBox="1"/>
          <p:nvPr/>
        </p:nvSpPr>
        <p:spPr>
          <a:xfrm>
            <a:off x="756826" y="238750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0" dirty="0">
                <a:latin typeface="+mn-lt"/>
              </a:rPr>
              <a:t>celek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79D4970-1A02-4F92-8CD1-A27957A83BDB}"/>
              </a:ext>
            </a:extLst>
          </p:cNvPr>
          <p:cNvSpPr txBox="1"/>
          <p:nvPr/>
        </p:nvSpPr>
        <p:spPr>
          <a:xfrm>
            <a:off x="5223243" y="6107349"/>
            <a:ext cx="2958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 %, N = 1275; celek, možnost jedné odpovědi</a:t>
            </a:r>
          </a:p>
        </p:txBody>
      </p:sp>
      <p:graphicFrame>
        <p:nvGraphicFramePr>
          <p:cNvPr id="22" name="Object 16">
            <a:extLst>
              <a:ext uri="{FF2B5EF4-FFF2-40B4-BE49-F238E27FC236}">
                <a16:creationId xmlns:a16="http://schemas.microsoft.com/office/drawing/2014/main" id="{6178217A-2649-4C70-A4B8-7FF17D6F2A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906142"/>
              </p:ext>
            </p:extLst>
          </p:nvPr>
        </p:nvGraphicFramePr>
        <p:xfrm>
          <a:off x="-2268760" y="4645728"/>
          <a:ext cx="13321480" cy="146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Tabulka 23">
            <a:extLst>
              <a:ext uri="{FF2B5EF4-FFF2-40B4-BE49-F238E27FC236}">
                <a16:creationId xmlns:a16="http://schemas.microsoft.com/office/drawing/2014/main" id="{FAC30FD9-0CB6-49C3-B9E0-303B57259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59617"/>
              </p:ext>
            </p:extLst>
          </p:nvPr>
        </p:nvGraphicFramePr>
        <p:xfrm>
          <a:off x="302469" y="4692119"/>
          <a:ext cx="6594843" cy="1348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94843">
                  <a:extLst>
                    <a:ext uri="{9D8B030D-6E8A-4147-A177-3AD203B41FA5}">
                      <a16:colId xmlns:a16="http://schemas.microsoft.com/office/drawing/2014/main" val="3666171427"/>
                    </a:ext>
                  </a:extLst>
                </a:gridCol>
              </a:tblGrid>
              <a:tr h="2696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obáváme se, že systém bude příliš </a:t>
                      </a:r>
                      <a:r>
                        <a:rPr lang="cs-CZ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drahý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140474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obáváme se, že </a:t>
                      </a:r>
                      <a:r>
                        <a:rPr lang="cs-CZ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lidé přestanou třídit odpad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852413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obáváme se </a:t>
                      </a:r>
                      <a:r>
                        <a:rPr lang="cs-CZ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výpadků prostředků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371135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něco jiného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837865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 kern="1200" dirty="0">
                          <a:solidFill>
                            <a:srgbClr val="48710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ničeho se neobávám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410154"/>
                  </a:ext>
                </a:extLst>
              </a:tr>
            </a:tbl>
          </a:graphicData>
        </a:graphic>
      </p:graphicFrame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73C38906-9DCA-40D3-A0AB-7FEDAD5CEF9E}"/>
              </a:ext>
            </a:extLst>
          </p:cNvPr>
          <p:cNvCxnSpPr>
            <a:cxnSpLocks/>
          </p:cNvCxnSpPr>
          <p:nvPr/>
        </p:nvCxnSpPr>
        <p:spPr>
          <a:xfrm>
            <a:off x="323528" y="4475423"/>
            <a:ext cx="85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6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Graphic spid="2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F5FC414-92A8-4B19-B4DE-CE3AD08F5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2988" t="18079" r="73314" b="51319"/>
          <a:stretch/>
        </p:blipFill>
        <p:spPr>
          <a:xfrm>
            <a:off x="-9286" y="1"/>
            <a:ext cx="9153286" cy="6857999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7415" name="Picture 7" descr="titulní strana řízlá na šířk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22A99D1-9817-4951-926F-E0FB7EAD8E3F}"/>
              </a:ext>
            </a:extLst>
          </p:cNvPr>
          <p:cNvSpPr/>
          <p:nvPr/>
        </p:nvSpPr>
        <p:spPr>
          <a:xfrm>
            <a:off x="6012160" y="6165304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54043B9-AB59-4571-BF13-C2269C753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2988" t="18079" r="73314" b="51319"/>
          <a:stretch/>
        </p:blipFill>
        <p:spPr>
          <a:xfrm>
            <a:off x="-9286" y="1"/>
            <a:ext cx="9153286" cy="685799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5E143BF-4998-4B5F-8AE1-AE152509950C}"/>
              </a:ext>
            </a:extLst>
          </p:cNvPr>
          <p:cNvSpPr/>
          <p:nvPr/>
        </p:nvSpPr>
        <p:spPr>
          <a:xfrm>
            <a:off x="3563888" y="1340768"/>
            <a:ext cx="43924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i="1" dirty="0">
                <a:solidFill>
                  <a:srgbClr val="537B15"/>
                </a:solidFill>
                <a:ea typeface="+mj-ea"/>
                <a:cs typeface="+mj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045629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ROJECTA4F78B75-926D-468C-A030-680FE6383424" val="2018-46-08 12:46:16 +01:00"/>
  <p:tag name="QPROJECTDCCAFA3F-E6F2-4663-B375-98458CB492CA" val="2018-51-23 02:51:12 +01:00"/>
  <p:tag name="QPROJECT9F81B6EB-FE71-46E8-A8B5-5813CF9668E2" val="2018-52-06 09:52:38 +02:00"/>
  <p:tag name="QPROJECT80EEFB44-8053-4220-9F0F-90707B4D09CB" val="2019-21-07 03:21:35 +02:00"/>
</p:tagLst>
</file>

<file path=ppt/theme/theme1.xml><?xml version="1.0" encoding="utf-8"?>
<a:theme xmlns:a="http://schemas.openxmlformats.org/drawingml/2006/main" name="PP_print_šablona_final">
  <a:themeElements>
    <a:clrScheme name="Vlastní 36">
      <a:dk1>
        <a:srgbClr val="000000"/>
      </a:dk1>
      <a:lt1>
        <a:srgbClr val="FFFFFF"/>
      </a:lt1>
      <a:dk2>
        <a:srgbClr val="000000"/>
      </a:dk2>
      <a:lt2>
        <a:srgbClr val="939598"/>
      </a:lt2>
      <a:accent1>
        <a:srgbClr val="00B050"/>
      </a:accent1>
      <a:accent2>
        <a:srgbClr val="66FF33"/>
      </a:accent2>
      <a:accent3>
        <a:srgbClr val="FF7575"/>
      </a:accent3>
      <a:accent4>
        <a:srgbClr val="B40000"/>
      </a:accent4>
      <a:accent5>
        <a:srgbClr val="FF9900"/>
      </a:accent5>
      <a:accent6>
        <a:srgbClr val="FFFF00"/>
      </a:accent6>
      <a:hlink>
        <a:srgbClr val="0070C0"/>
      </a:hlink>
      <a:folHlink>
        <a:srgbClr val="FF0000"/>
      </a:folHlink>
    </a:clrScheme>
    <a:fontScheme name="PP_print_šablona_final">
      <a:majorFont>
        <a:latin typeface="Arial Narrow"/>
        <a:ea typeface=""/>
        <a:cs typeface=""/>
      </a:majorFont>
      <a:minorFont>
        <a:latin typeface="Arial Narrow CE"/>
        <a:ea typeface=""/>
        <a:cs typeface=""/>
      </a:minorFont>
    </a:fontScheme>
    <a:fmtScheme name="Horní stí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P_print_šablona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print_šablona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print_šablona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print_šablona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print_šablona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print_šablona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print_šablona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111939</TotalTime>
  <Words>773</Words>
  <Application>Microsoft Office PowerPoint</Application>
  <PresentationFormat>Předvádění na obrazovce (4:3)</PresentationFormat>
  <Paragraphs>116</Paragraphs>
  <Slides>8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Arial Narrow CE</vt:lpstr>
      <vt:lpstr>Calibri</vt:lpstr>
      <vt:lpstr>Courier New</vt:lpstr>
      <vt:lpstr>Wingdings</vt:lpstr>
      <vt:lpstr>PP_print_šablona_final</vt:lpstr>
      <vt:lpstr>CorelPhotoPaint.Image.7</vt:lpstr>
      <vt:lpstr>Prezentace aplikace PowerPoint</vt:lpstr>
      <vt:lpstr>Prezentace aplikace PowerPoint</vt:lpstr>
      <vt:lpstr>Podpora zavedení zálohování PET lahví  a hliníkových plechovek</vt:lpstr>
      <vt:lpstr>Názory na dílčí parametry systému způsob recyklace, místa vracení</vt:lpstr>
      <vt:lpstr>Názory na dílčí parametry systému výše vratné zálohy</vt:lpstr>
      <vt:lpstr>Názory na dílčí parametry systému </vt:lpstr>
      <vt:lpstr>Pohled představitelů obcí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Skotnica</dc:creator>
  <dc:description>C:\Filip DATA\2018\MMB strategie 2050_posttest\zpracování\Q_data_průběh_5_4.Q [PRŮBĚŽNÁ DATA_spojeno_prubeh_5_4.sav]
C:\Filip DATA\2017\VF\KPI prosinec\zpráva\FINAL\PRO TOPLINES.Q [omnibus_prosinec_vf_promaz n1021_AKTUAL_4.sav, PRŮBĚŽNÁ DATA_spojeno_prubeh_5_4_TO JE ONO ZPRACOVANI2.sav]
C:\Filip DATA\2018\ANO Brno\data\ANO project_zdroj PRŮBĚŽNÁ_ano n144_2_1.Q [0240_PRŮBĚŽNÁ_ano n144_2.sav]
C:\Filip DATA\2018\ANO Brno\data upraveno\ANO_upravena data nove prevazeno.Q [vse spojeno cisteni_ÚPRAVA PRO ANO_5_POKRAČUJ_1.sav]
C:\Filip DATA\2018\ANO Brno\data upraveno\ANO_w_aktual_1.Q [spojeno cisteni_ ANO_5_POKRAČUJ_1.sav]
C:\Users\analytik\Projekty_2019\KDU-ČSL segmentace JMK\KDU-ČSL segmentace JMK.Q [0395 - Segmentace voliče v JMK kraji_FIN.sav]
C:\Users\analytik\Projekty_2019\KDU-ČSL segmentace JMK\KDU-ČSL segmentace JMK (3).Q [0395 - Segmentace voliče v JMK kraji_FIN_2.sav]</dc:description>
  <cp:lastModifiedBy>JUDr. Renata Lašáková</cp:lastModifiedBy>
  <cp:revision>6278</cp:revision>
  <cp:lastPrinted>2024-01-31T11:08:36Z</cp:lastPrinted>
  <dcterms:created xsi:type="dcterms:W3CDTF">2015-08-14T08:48:40Z</dcterms:created>
  <dcterms:modified xsi:type="dcterms:W3CDTF">2024-01-31T11:08:44Z</dcterms:modified>
</cp:coreProperties>
</file>