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96" r:id="rId2"/>
    <p:sldMasterId id="2147483708" r:id="rId3"/>
  </p:sldMasterIdLst>
  <p:notesMasterIdLst>
    <p:notesMasterId r:id="rId12"/>
  </p:notesMasterIdLst>
  <p:handoutMasterIdLst>
    <p:handoutMasterId r:id="rId13"/>
  </p:handoutMasterIdLst>
  <p:sldIdLst>
    <p:sldId id="558" r:id="rId4"/>
    <p:sldId id="566" r:id="rId5"/>
    <p:sldId id="559" r:id="rId6"/>
    <p:sldId id="599" r:id="rId7"/>
    <p:sldId id="602" r:id="rId8"/>
    <p:sldId id="600" r:id="rId9"/>
    <p:sldId id="601" r:id="rId10"/>
    <p:sldId id="560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gr. Othová Květoslava" initials="MOK" lastIdx="0" clrIdx="0">
    <p:extLst>
      <p:ext uri="{19B8F6BF-5375-455C-9EA6-DF929625EA0E}">
        <p15:presenceInfo xmlns:p15="http://schemas.microsoft.com/office/powerpoint/2012/main" userId="S-1-5-21-661713324-678290090-1979774810-26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E0"/>
    <a:srgbClr val="87888A"/>
    <a:srgbClr val="54378A"/>
    <a:srgbClr val="B00060"/>
    <a:srgbClr val="4BB180"/>
    <a:srgbClr val="A5C400"/>
    <a:srgbClr val="FCEB46"/>
    <a:srgbClr val="EE7F00"/>
    <a:srgbClr val="005383"/>
    <a:srgbClr val="E0F2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29" autoAdjust="0"/>
  </p:normalViewPr>
  <p:slideViewPr>
    <p:cSldViewPr>
      <p:cViewPr varScale="1">
        <p:scale>
          <a:sx n="70" d="100"/>
          <a:sy n="70" d="100"/>
        </p:scale>
        <p:origin x="46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 algn="ctr">
              <a:defRPr sz="14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r>
              <a:rPr lang="cs-CZ" sz="14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Struktura finančních zdrojů DZR na zajištění běžného provozu</a:t>
            </a:r>
            <a:endParaRPr lang="en-US" sz="1400" i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4755351257267715"/>
          <c:y val="9.3977949382075389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599780800369624"/>
          <c:y val="0.25399354466419155"/>
          <c:w val="0.67831221059295299"/>
          <c:h val="0.56172729939728938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finanční zdroje</c:v>
                </c:pt>
              </c:strCache>
            </c:strRef>
          </c:tx>
          <c:explosion val="13"/>
          <c:dLbls>
            <c:dLbl>
              <c:idx val="0"/>
              <c:layout>
                <c:manualLayout>
                  <c:x val="1.1023080768803466E-2"/>
                  <c:y val="-2.2046161537606933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>
                        <a:latin typeface="Arial" pitchFamily="34" charset="0"/>
                        <a:cs typeface="Arial" pitchFamily="34" charset="0"/>
                      </a:rPr>
                      <a:t>T</a:t>
                    </a:r>
                    <a:r>
                      <a:rPr lang="en-US" dirty="0" err="1"/>
                      <a:t>ržby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klienti</a:t>
                    </a:r>
                    <a:r>
                      <a:rPr lang="en-US"/>
                      <a:t>
21,6%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0FA-4D95-B2D5-A6C40C167E3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3.5825012498611267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latin typeface="Arial" pitchFamily="34" charset="0"/>
                        <a:cs typeface="Arial" pitchFamily="34" charset="0"/>
                      </a:rPr>
                      <a:t>P</a:t>
                    </a:r>
                    <a:r>
                      <a:rPr lang="en-US"/>
                      <a:t>nP
22,2%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0FA-4D95-B2D5-A6C40C167E3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1023080768803466E-2"/>
                  <c:y val="4.4092323075213762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latin typeface="Arial" pitchFamily="34" charset="0"/>
                        <a:cs typeface="Arial" pitchFamily="34" charset="0"/>
                      </a:rPr>
                      <a:t>Z</a:t>
                    </a:r>
                    <a:r>
                      <a:rPr lang="en-US"/>
                      <a:t>P
11,9%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0FA-4D95-B2D5-A6C40C167E3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2837740251083212E-2"/>
                  <c:y val="3.5061642456393732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>
                        <a:latin typeface="Arial" pitchFamily="34" charset="0"/>
                        <a:cs typeface="Arial" pitchFamily="34" charset="0"/>
                      </a:rPr>
                      <a:t>D</a:t>
                    </a:r>
                    <a:r>
                      <a:rPr lang="en-US" dirty="0" err="1"/>
                      <a:t>otace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stát</a:t>
                    </a:r>
                    <a:r>
                      <a:rPr lang="en-US"/>
                      <a:t>
36,8%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0FA-4D95-B2D5-A6C40C167E3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2125388845683817"/>
                  <c:y val="2.2046161537606933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>
                        <a:latin typeface="Arial" pitchFamily="34" charset="0"/>
                        <a:cs typeface="Arial" pitchFamily="34" charset="0"/>
                      </a:rPr>
                      <a:t>D</a:t>
                    </a:r>
                    <a:r>
                      <a:rPr lang="en-US" dirty="0" err="1"/>
                      <a:t>otace</a:t>
                    </a:r>
                    <a:r>
                      <a:rPr lang="en-US"/>
                      <a:t> ÚSC
5,7%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0FA-4D95-B2D5-A6C40C167E3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6.7362493187640505E-17"/>
                  <c:y val="-2.7557701922008664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>
                        <a:latin typeface="Arial" pitchFamily="34" charset="0"/>
                        <a:cs typeface="Arial" pitchFamily="34" charset="0"/>
                      </a:rPr>
                      <a:t>D</a:t>
                    </a:r>
                    <a:r>
                      <a:rPr lang="en-US" dirty="0" err="1"/>
                      <a:t>ary</a:t>
                    </a:r>
                    <a:r>
                      <a:rPr lang="en-US"/>
                      <a:t>
1,8%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0FA-4D95-B2D5-A6C40C167E3C}"/>
                </c:ex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cs-CZ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List1!$A$2:$A$7</c:f>
              <c:strCache>
                <c:ptCount val="6"/>
                <c:pt idx="0">
                  <c:v>Tržby klienti</c:v>
                </c:pt>
                <c:pt idx="1">
                  <c:v>PnP</c:v>
                </c:pt>
                <c:pt idx="2">
                  <c:v>ZP</c:v>
                </c:pt>
                <c:pt idx="3">
                  <c:v>Dotace stát</c:v>
                </c:pt>
                <c:pt idx="4">
                  <c:v>Dotace ÚSC</c:v>
                </c:pt>
                <c:pt idx="5">
                  <c:v>Dary</c:v>
                </c:pt>
              </c:strCache>
            </c:strRef>
          </c:cat>
          <c:val>
            <c:numRef>
              <c:f>List1!$B$2:$B$7</c:f>
              <c:numCache>
                <c:formatCode>0.0</c:formatCode>
                <c:ptCount val="6"/>
                <c:pt idx="0">
                  <c:v>21.6</c:v>
                </c:pt>
                <c:pt idx="1">
                  <c:v>22.2</c:v>
                </c:pt>
                <c:pt idx="2">
                  <c:v>11.9</c:v>
                </c:pt>
                <c:pt idx="3">
                  <c:v>36.800000000000004</c:v>
                </c:pt>
                <c:pt idx="4">
                  <c:v>5.7</c:v>
                </c:pt>
                <c:pt idx="5">
                  <c:v>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0FA-4D95-B2D5-A6C40C167E3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gradFill flip="none" rotWithShape="1"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path path="circle">
        <a:fillToRect l="100000" b="100000"/>
      </a:path>
      <a:tileRect t="-100000" r="-100000"/>
    </a:gradFill>
  </c:spPr>
  <c:txPr>
    <a:bodyPr/>
    <a:lstStyle/>
    <a:p>
      <a:pPr algn="just">
        <a:defRPr sz="1600">
          <a:solidFill>
            <a:schemeClr val="tx1">
              <a:lumMod val="50000"/>
              <a:lumOff val="50000"/>
            </a:schemeClr>
          </a:solidFill>
        </a:defRPr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17C64-3145-4B8D-A5FC-032105B54543}" type="datetimeFigureOut">
              <a:rPr lang="cs-CZ" smtClean="0"/>
              <a:pPr/>
              <a:t>28.11.2022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/>
              <a:t>www.diakonie.cz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89871-9BA9-475F-A18E-26A25ACF40A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60239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02A37-24C0-424D-9EC5-41DF2C010896}" type="datetimeFigureOut">
              <a:rPr lang="cs-CZ" smtClean="0"/>
              <a:pPr/>
              <a:t>28.11.2022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/>
              <a:t>www.diakonie.cz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E2C11-6EC8-439A-8D44-1E65CC3EF7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77116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>
                <a:solidFill>
                  <a:prstClr val="black"/>
                </a:solidFill>
              </a:rPr>
              <a:t>www.diakonie.cz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6E2C11-6EC8-439A-8D44-1E65CC3EF7ED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636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55F5-92FD-4E66-8E91-599B7DD96A5F}" type="datetime1">
              <a:rPr lang="cs-CZ" smtClean="0"/>
              <a:pPr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www.diakonie.cz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257A-2FD8-4FFE-96ED-D11CD9153EB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39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D697-960C-46BB-B4C3-4AE73B50686C}" type="datetime1">
              <a:rPr lang="cs-CZ" smtClean="0"/>
              <a:pPr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www.diakonie.cz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670D-B8BB-4B69-9C1D-032C189894C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486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6766-EED6-4FD6-AD4B-E46D43D211CC}" type="datetime1">
              <a:rPr lang="cs-CZ" smtClean="0"/>
              <a:pPr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www.diakonie.cz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670D-B8BB-4B69-9C1D-032C189894C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46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55F5-92FD-4E66-8E91-599B7DD96A5F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28.11.2022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www.diakonie.cz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257A-2FD8-4FFE-96ED-D11CD9153E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12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D7F7-4FA9-4E24-855D-278F948CE81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28.11.2022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www.diakonie.cz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670D-B8BB-4B69-9C1D-032C189894C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38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BAA3-5751-45FF-BD91-C3F506D5D91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28.11.2022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www.diakonie.cz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670D-B8BB-4B69-9C1D-032C189894C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71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FC8CF-B3B6-4A98-9642-31B08718ACA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28.11.2022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www.diakonie.cz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670D-B8BB-4B69-9C1D-032C189894C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13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B053-C87C-471B-B37C-9C8175D045C0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28.11.2022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www.diakonie.cz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670D-B8BB-4B69-9C1D-032C189894C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197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3943-B31D-4E19-9164-23D4773F6B2B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28.11.2022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www.diakonie.cz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670D-B8BB-4B69-9C1D-032C189894C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867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3813-3AB9-461C-ABF4-CE68F07ABA6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28.11.2022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www.diakonie.cz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670D-B8BB-4B69-9C1D-032C189894C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07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AD9A-EF31-469E-BA82-FEB23BB88F1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28.11.2022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www.diakonie.cz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670D-B8BB-4B69-9C1D-032C189894C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9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D7F7-4FA9-4E24-855D-278F948CE81D}" type="datetime1">
              <a:rPr lang="cs-CZ" smtClean="0"/>
              <a:pPr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www.diakonie.cz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670D-B8BB-4B69-9C1D-032C189894C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5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2D4B-5C2E-4C54-A952-518E085C05D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28.11.2022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www.diakonie.cz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670D-B8BB-4B69-9C1D-032C189894C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56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D697-960C-46BB-B4C3-4AE73B50686C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28.11.2022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www.diakonie.cz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670D-B8BB-4B69-9C1D-032C189894C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16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6766-EED6-4FD6-AD4B-E46D43D211CC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28.11.2022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www.diakonie.cz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670D-B8BB-4B69-9C1D-032C189894C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7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55F5-92FD-4E66-8E91-599B7DD96A5F}" type="datetime1">
              <a:rPr lang="cs-CZ" smtClean="0"/>
              <a:pPr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www.diakonie.cz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257A-2FD8-4FFE-96ED-D11CD9153EB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220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D7F7-4FA9-4E24-855D-278F948CE81D}" type="datetime1">
              <a:rPr lang="cs-CZ" smtClean="0"/>
              <a:pPr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www.diakonie.cz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670D-B8BB-4B69-9C1D-032C189894C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21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BAA3-5751-45FF-BD91-C3F506D5D914}" type="datetime1">
              <a:rPr lang="cs-CZ" smtClean="0"/>
              <a:pPr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www.diakonie.cz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670D-B8BB-4B69-9C1D-032C189894C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98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FC8CF-B3B6-4A98-9642-31B08718ACAE}" type="datetime1">
              <a:rPr lang="cs-CZ" smtClean="0"/>
              <a:pPr/>
              <a:t>28.11.2022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www.diakonie.cz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670D-B8BB-4B69-9C1D-032C189894C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56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B053-C87C-471B-B37C-9C8175D045C0}" type="datetime1">
              <a:rPr lang="cs-CZ" smtClean="0"/>
              <a:pPr/>
              <a:t>28.11.2022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www.diakonie.cz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670D-B8BB-4B69-9C1D-032C189894C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21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3943-B31D-4E19-9164-23D4773F6B2B}" type="datetime1">
              <a:rPr lang="cs-CZ" smtClean="0"/>
              <a:pPr/>
              <a:t>28.11.2022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www.diakonie.cz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670D-B8BB-4B69-9C1D-032C189894C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24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3813-3AB9-461C-ABF4-CE68F07ABA61}" type="datetime1">
              <a:rPr lang="cs-CZ" smtClean="0"/>
              <a:pPr/>
              <a:t>28.11.2022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www.diakonie.cz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670D-B8BB-4B69-9C1D-032C189894C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40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BAA3-5751-45FF-BD91-C3F506D5D914}" type="datetime1">
              <a:rPr lang="cs-CZ" smtClean="0"/>
              <a:pPr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www.diakonie.cz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670D-B8BB-4B69-9C1D-032C189894C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2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AD9A-EF31-469E-BA82-FEB23BB88F12}" type="datetime1">
              <a:rPr lang="cs-CZ" smtClean="0"/>
              <a:pPr/>
              <a:t>28.11.2022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www.diakonie.cz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670D-B8BB-4B69-9C1D-032C189894C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14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2D4B-5C2E-4C54-A952-518E085C05D7}" type="datetime1">
              <a:rPr lang="cs-CZ" smtClean="0"/>
              <a:pPr/>
              <a:t>28.11.2022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www.diakonie.cz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670D-B8BB-4B69-9C1D-032C189894C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69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D697-960C-46BB-B4C3-4AE73B50686C}" type="datetime1">
              <a:rPr lang="cs-CZ" smtClean="0"/>
              <a:pPr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www.diakonie.cz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670D-B8BB-4B69-9C1D-032C189894C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90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6766-EED6-4FD6-AD4B-E46D43D211CC}" type="datetime1">
              <a:rPr lang="cs-CZ" smtClean="0"/>
              <a:pPr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www.diakonie.cz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670D-B8BB-4B69-9C1D-032C189894C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66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FC8CF-B3B6-4A98-9642-31B08718ACAE}" type="datetime1">
              <a:rPr lang="cs-CZ" smtClean="0"/>
              <a:pPr/>
              <a:t>28.11.2022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www.diakonie.cz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670D-B8BB-4B69-9C1D-032C189894C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97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B053-C87C-471B-B37C-9C8175D045C0}" type="datetime1">
              <a:rPr lang="cs-CZ" smtClean="0"/>
              <a:pPr/>
              <a:t>28.11.2022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www.diakonie.cz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670D-B8BB-4B69-9C1D-032C189894C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78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3943-B31D-4E19-9164-23D4773F6B2B}" type="datetime1">
              <a:rPr lang="cs-CZ" smtClean="0"/>
              <a:pPr/>
              <a:t>28.11.2022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www.diakonie.cz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670D-B8BB-4B69-9C1D-032C189894C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97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3813-3AB9-461C-ABF4-CE68F07ABA61}" type="datetime1">
              <a:rPr lang="cs-CZ" smtClean="0"/>
              <a:pPr/>
              <a:t>28.11.2022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www.diakonie.cz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670D-B8BB-4B69-9C1D-032C189894C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20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AD9A-EF31-469E-BA82-FEB23BB88F12}" type="datetime1">
              <a:rPr lang="cs-CZ" smtClean="0"/>
              <a:pPr/>
              <a:t>28.11.2022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www.diakonie.cz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670D-B8BB-4B69-9C1D-032C189894C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3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2D4B-5C2E-4C54-A952-518E085C05D7}" type="datetime1">
              <a:rPr lang="cs-CZ" smtClean="0"/>
              <a:pPr/>
              <a:t>28.11.2022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www.diakonie.cz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670D-B8BB-4B69-9C1D-032C189894C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86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5C5BB-DD4E-4C02-BA1B-50B69D48B1E6}" type="datetime1">
              <a:rPr lang="cs-CZ" smtClean="0"/>
              <a:pPr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www.diakonie.cz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8670D-B8BB-4B69-9C1D-032C189894C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4732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5C5BB-DD4E-4C02-BA1B-50B69D48B1E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28.11.2022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www.diakonie.cz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8670D-B8BB-4B69-9C1D-032C189894C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155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5C5BB-DD4E-4C02-BA1B-50B69D48B1E6}" type="datetime1">
              <a:rPr lang="cs-CZ" smtClean="0"/>
              <a:pPr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www.diakonie.cz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8670D-B8BB-4B69-9C1D-032C189894C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78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konievm.cz/" TargetMode="External"/><Relationship Id="rId2" Type="http://schemas.openxmlformats.org/officeDocument/2006/relationships/hyperlink" Target="mailto:othova@diakonievm.cz" TargetMode="Externa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12192000" cy="5157192"/>
          </a:xfrm>
          <a:prstGeom prst="rect">
            <a:avLst/>
          </a:prstGeom>
          <a:solidFill>
            <a:srgbClr val="009E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ADEE"/>
              </a:solidFill>
            </a:endParaRPr>
          </a:p>
        </p:txBody>
      </p:sp>
      <p:pic>
        <p:nvPicPr>
          <p:cNvPr id="1027" name="Picture 3" descr="X:\0 2 - S E R V I S\G R A F I K A\_D I A K O N I E   C O R P O R A T E\AAA_ZÁSADNÍ\Diakonie_logo_zakladn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860" y="5634784"/>
            <a:ext cx="2088232" cy="441760"/>
          </a:xfrm>
          <a:prstGeom prst="rect">
            <a:avLst/>
          </a:prstGeom>
          <a:solidFill>
            <a:schemeClr val="bg1"/>
          </a:solidFill>
          <a:extLst/>
        </p:spPr>
      </p:pic>
      <p:sp>
        <p:nvSpPr>
          <p:cNvPr id="5" name="TextovéPole 4"/>
          <p:cNvSpPr txBox="1"/>
          <p:nvPr/>
        </p:nvSpPr>
        <p:spPr>
          <a:xfrm>
            <a:off x="767408" y="332656"/>
            <a:ext cx="10513168" cy="5286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3600" dirty="0">
              <a:solidFill>
                <a:prstClr val="white"/>
              </a:solidFill>
              <a:latin typeface="HelveticaNeueLT Pro 55 Roman" panose="020B0604020202020204" pitchFamily="34" charset="-18"/>
              <a:cs typeface="Arial" panose="020B0604020202020204" pitchFamily="34" charset="0"/>
            </a:endParaRPr>
          </a:p>
          <a:p>
            <a:pPr algn="ctr"/>
            <a:endParaRPr lang="cs-CZ" sz="3600" dirty="0">
              <a:solidFill>
                <a:prstClr val="white"/>
              </a:solidFill>
              <a:latin typeface="HelveticaNeueLT Pro 55 Roman" panose="020B0604020202020204" pitchFamily="34" charset="-18"/>
              <a:cs typeface="Arial" panose="020B0604020202020204" pitchFamily="34" charset="0"/>
            </a:endParaRPr>
          </a:p>
          <a:p>
            <a:pPr algn="ctr"/>
            <a:r>
              <a:rPr lang="cs-CZ" sz="3600" dirty="0">
                <a:solidFill>
                  <a:prstClr val="white"/>
                </a:solidFill>
                <a:latin typeface="HelveticaNeueLT Pro 55 Roman" panose="020B0604020202020204" pitchFamily="34" charset="-18"/>
                <a:cs typeface="Arial" panose="020B0604020202020204" pitchFamily="34" charset="0"/>
              </a:rPr>
              <a:t>(Ne)rovný  přístup státu k jednotlivým skupinám poskytovatelů sociálních služeb</a:t>
            </a:r>
          </a:p>
          <a:p>
            <a:pPr algn="ctr">
              <a:spcBef>
                <a:spcPts val="300"/>
              </a:spcBef>
            </a:pPr>
            <a:endParaRPr lang="cs-CZ" sz="1400" dirty="0">
              <a:solidFill>
                <a:prstClr val="white"/>
              </a:solidFill>
              <a:latin typeface="HelveticaNeueLT Pro 55 Roman" panose="020B0604020202020204" pitchFamily="34" charset="-18"/>
              <a:cs typeface="Arial" panose="020B0604020202020204" pitchFamily="34" charset="0"/>
            </a:endParaRPr>
          </a:p>
          <a:p>
            <a:pPr algn="ctr">
              <a:spcBef>
                <a:spcPts val="300"/>
              </a:spcBef>
            </a:pPr>
            <a:endParaRPr lang="cs-CZ" sz="1400" dirty="0">
              <a:solidFill>
                <a:prstClr val="white"/>
              </a:solidFill>
              <a:latin typeface="HelveticaNeueLT Pro 55 Roman" panose="020B0604020202020204" pitchFamily="34" charset="-18"/>
              <a:cs typeface="Arial" panose="020B0604020202020204" pitchFamily="34" charset="0"/>
            </a:endParaRPr>
          </a:p>
          <a:p>
            <a:pPr algn="ctr">
              <a:spcBef>
                <a:spcPts val="300"/>
              </a:spcBef>
            </a:pPr>
            <a:endParaRPr lang="cs-CZ" sz="1400" dirty="0">
              <a:solidFill>
                <a:prstClr val="white"/>
              </a:solidFill>
              <a:latin typeface="HelveticaNeueLT Pro 55 Roman" panose="020B0604020202020204" pitchFamily="34" charset="-18"/>
              <a:cs typeface="Arial" panose="020B0604020202020204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cs-CZ" sz="1600" dirty="0">
                <a:solidFill>
                  <a:prstClr val="white"/>
                </a:solidFill>
                <a:latin typeface="HelveticaNeueLT Pro 55 Roman" panose="020B0604020202020204" pitchFamily="34" charset="-18"/>
                <a:cs typeface="Arial" panose="020B0604020202020204" pitchFamily="34" charset="0"/>
              </a:rPr>
              <a:t>Mgr. Květoslava Othová, ředitelka Diakonie Valašské Meziříčí</a:t>
            </a:r>
          </a:p>
          <a:p>
            <a:pPr algn="ctr">
              <a:spcBef>
                <a:spcPts val="300"/>
              </a:spcBef>
            </a:pPr>
            <a:endParaRPr lang="cs-CZ" sz="1600" dirty="0">
              <a:solidFill>
                <a:prstClr val="white"/>
              </a:solidFill>
              <a:latin typeface="HelveticaNeueLT Pro 55 Roman" panose="020B0604020202020204" pitchFamily="34" charset="-18"/>
              <a:cs typeface="Arial" panose="020B0604020202020204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cs-CZ" sz="1600" dirty="0">
                <a:solidFill>
                  <a:prstClr val="white"/>
                </a:solidFill>
                <a:latin typeface="HelveticaNeueLT Pro 55 Roman" panose="020B0604020202020204" pitchFamily="34" charset="-18"/>
                <a:cs typeface="Arial" panose="020B0604020202020204" pitchFamily="34" charset="0"/>
              </a:rPr>
              <a:t>Kulatý stůl </a:t>
            </a:r>
          </a:p>
          <a:p>
            <a:pPr algn="ctr">
              <a:spcBef>
                <a:spcPts val="300"/>
              </a:spcBef>
            </a:pPr>
            <a:r>
              <a:rPr lang="cs-CZ" sz="1600" dirty="0">
                <a:solidFill>
                  <a:prstClr val="white"/>
                </a:solidFill>
                <a:latin typeface="HelveticaNeueLT Pro 55 Roman" panose="020B0604020202020204" pitchFamily="34" charset="-18"/>
                <a:cs typeface="Arial" panose="020B0604020202020204" pitchFamily="34" charset="0"/>
              </a:rPr>
              <a:t>„Spolupráce veřejného a soukromého sektoru při zajišťování a rozšiřování pobytových služeb seniorům“</a:t>
            </a:r>
          </a:p>
          <a:p>
            <a:pPr algn="ctr">
              <a:spcBef>
                <a:spcPts val="300"/>
              </a:spcBef>
            </a:pPr>
            <a:r>
              <a:rPr lang="cs-CZ" sz="1600" dirty="0">
                <a:solidFill>
                  <a:prstClr val="white"/>
                </a:solidFill>
                <a:latin typeface="HelveticaNeueLT Pro 55 Roman" panose="020B0604020202020204" pitchFamily="34" charset="-18"/>
                <a:cs typeface="Arial" panose="020B0604020202020204" pitchFamily="34" charset="0"/>
              </a:rPr>
              <a:t>8.12.2022</a:t>
            </a:r>
          </a:p>
          <a:p>
            <a:pPr algn="ctr">
              <a:spcBef>
                <a:spcPts val="300"/>
              </a:spcBef>
            </a:pPr>
            <a:endParaRPr lang="cs-CZ" sz="1600" dirty="0">
              <a:solidFill>
                <a:prstClr val="white"/>
              </a:solidFill>
              <a:latin typeface="HelveticaNeueLT Pro 55 Roman" panose="020B0604020202020204" pitchFamily="34" charset="-18"/>
              <a:cs typeface="Arial" panose="020B0604020202020204" pitchFamily="34" charset="0"/>
            </a:endParaRPr>
          </a:p>
          <a:p>
            <a:pPr algn="ctr">
              <a:spcBef>
                <a:spcPts val="300"/>
              </a:spcBef>
            </a:pPr>
            <a:endParaRPr lang="cs-CZ" sz="1200" dirty="0">
              <a:solidFill>
                <a:prstClr val="white"/>
              </a:solidFill>
              <a:latin typeface="HelveticaNeueLT Pro 55 Roman" panose="020B0604020202020204" pitchFamily="34" charset="-18"/>
              <a:cs typeface="Arial" panose="020B0604020202020204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cs-CZ" sz="1600" dirty="0">
                <a:solidFill>
                  <a:prstClr val="white"/>
                </a:solidFill>
                <a:latin typeface="HelveticaNeueLT Pro 55 Roman" panose="020B0604020202020204" pitchFamily="34" charset="-18"/>
                <a:cs typeface="Arial" panose="020B0604020202020204" pitchFamily="34" charset="0"/>
              </a:rPr>
              <a:t>Valašské Meziříčí, 4. října 2022</a:t>
            </a:r>
          </a:p>
        </p:txBody>
      </p:sp>
    </p:spTree>
    <p:extLst>
      <p:ext uri="{BB962C8B-B14F-4D97-AF65-F5344CB8AC3E}">
        <p14:creationId xmlns:p14="http://schemas.microsoft.com/office/powerpoint/2010/main" val="348351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924"/>
            <a:ext cx="12192000" cy="146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X:\0 2 - S E R V I S\G R A F I K A\_D I A K O N I E   C O R P O R A T E\AAA_ZÁSADNÍ\Diakonie_kriz_zakladn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4400" y="314846"/>
            <a:ext cx="377850" cy="3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542964" y="503771"/>
            <a:ext cx="10976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9EE0"/>
                </a:solidFill>
                <a:latin typeface="HelveticaNeueLT Pro 55 Roman" panose="020B0604020202020204" pitchFamily="34" charset="-18"/>
                <a:cs typeface="Arial" panose="020B0604020202020204" pitchFamily="34" charset="0"/>
              </a:rPr>
              <a:t>1.0	Diakonie Valašské Meziříčí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xmlns="" id="{313B5150-CF8C-4F44-B00C-E7FBD3EEC56D}"/>
              </a:ext>
            </a:extLst>
          </p:cNvPr>
          <p:cNvSpPr/>
          <p:nvPr/>
        </p:nvSpPr>
        <p:spPr>
          <a:xfrm>
            <a:off x="5447928" y="1700808"/>
            <a:ext cx="5936114" cy="39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9000"/>
              </a:lnSpc>
              <a:spcAft>
                <a:spcPts val="600"/>
              </a:spcAft>
            </a:pPr>
            <a:r>
              <a:rPr lang="cs-CZ" kern="1400" dirty="0">
                <a:solidFill>
                  <a:srgbClr val="87888A"/>
                </a:solidFill>
                <a:latin typeface="HelveticaNeueLT Pro 55 Roman" panose="020B0604020202020204"/>
              </a:rPr>
              <a:t>Diakonie Valašské Meziříčí je jedním ze středisek rodiny Diakonie Českobratrské církve evangelické, jednoho </a:t>
            </a:r>
            <a:br>
              <a:rPr lang="cs-CZ" kern="1400" dirty="0">
                <a:solidFill>
                  <a:srgbClr val="87888A"/>
                </a:solidFill>
                <a:latin typeface="HelveticaNeueLT Pro 55 Roman" panose="020B0604020202020204"/>
              </a:rPr>
            </a:br>
            <a:r>
              <a:rPr lang="cs-CZ" kern="1400" dirty="0">
                <a:solidFill>
                  <a:srgbClr val="87888A"/>
                </a:solidFill>
                <a:latin typeface="HelveticaNeueLT Pro 55 Roman" panose="020B0604020202020204"/>
              </a:rPr>
              <a:t>z předních poskytovatelů sociálních služeb v České republice.</a:t>
            </a:r>
          </a:p>
          <a:p>
            <a:pPr algn="just">
              <a:lnSpc>
                <a:spcPct val="119000"/>
              </a:lnSpc>
              <a:spcAft>
                <a:spcPts val="600"/>
              </a:spcAft>
            </a:pPr>
            <a:endParaRPr lang="cs-CZ" sz="1200" kern="1400" dirty="0">
              <a:solidFill>
                <a:srgbClr val="87888A"/>
              </a:solidFill>
              <a:latin typeface="HelveticaNeueLT Pro 55 Roman" panose="020B0604020202020204"/>
            </a:endParaRPr>
          </a:p>
          <a:p>
            <a:pPr algn="just">
              <a:lnSpc>
                <a:spcPct val="119000"/>
              </a:lnSpc>
              <a:spcAft>
                <a:spcPts val="600"/>
              </a:spcAft>
            </a:pPr>
            <a:r>
              <a:rPr lang="cs-CZ" dirty="0">
                <a:solidFill>
                  <a:srgbClr val="87888A"/>
                </a:solidFill>
                <a:latin typeface="Arial" pitchFamily="34" charset="0"/>
                <a:cs typeface="Arial" pitchFamily="34" charset="0"/>
              </a:rPr>
              <a:t>Našim posláním je pomáhat seniorům, lidem se zdravotním znevýhodněním, nemocným a umírajícím a být nápomocni rodinám a ostatním pečujícím. </a:t>
            </a:r>
            <a:r>
              <a:rPr lang="cs-CZ" kern="1400" dirty="0">
                <a:solidFill>
                  <a:srgbClr val="87888A"/>
                </a:solidFill>
                <a:latin typeface="HelveticaNeueLT Pro 55 Roman" panose="020B0604020202020204"/>
              </a:rPr>
              <a:t>Nabízíme ucelený komplex zdravotních a sociálních služeb</a:t>
            </a:r>
            <a:r>
              <a:rPr lang="cs-CZ" sz="1200" kern="14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algn="just">
              <a:lnSpc>
                <a:spcPct val="119000"/>
              </a:lnSpc>
              <a:spcAft>
                <a:spcPts val="600"/>
              </a:spcAft>
            </a:pPr>
            <a:endParaRPr lang="cs-CZ" kern="140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9000"/>
              </a:lnSpc>
              <a:spcAft>
                <a:spcPts val="600"/>
              </a:spcAft>
            </a:pPr>
            <a:r>
              <a:rPr lang="cs-CZ" kern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Založení organizace  - 1993</a:t>
            </a:r>
            <a:endParaRPr lang="cs-CZ" kern="140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7B9175AB-04B8-4740-85DC-9BBEDE9F7D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47" y="1484784"/>
            <a:ext cx="4437112" cy="4437112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DDBC1E01-887F-4621-8B73-5FA29DF95681}"/>
              </a:ext>
            </a:extLst>
          </p:cNvPr>
          <p:cNvSpPr txBox="1"/>
          <p:nvPr/>
        </p:nvSpPr>
        <p:spPr>
          <a:xfrm>
            <a:off x="479376" y="6379234"/>
            <a:ext cx="223224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00" dirty="0">
                <a:solidFill>
                  <a:srgbClr val="009EE0"/>
                </a:solidFill>
                <a:latin typeface="HelveticaNeueLT Pro 55 Roman" panose="020B0604020202020204" pitchFamily="34" charset="-18"/>
                <a:cs typeface="Arial" panose="020B0604020202020204" pitchFamily="34" charset="0"/>
              </a:rPr>
              <a:t>www.diakonievm.cz</a:t>
            </a:r>
          </a:p>
        </p:txBody>
      </p:sp>
    </p:spTree>
    <p:extLst>
      <p:ext uri="{BB962C8B-B14F-4D97-AF65-F5344CB8AC3E}">
        <p14:creationId xmlns:p14="http://schemas.microsoft.com/office/powerpoint/2010/main" val="44497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924"/>
            <a:ext cx="12192000" cy="146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X:\0 2 - S E R V I S\G R A F I K A\_D I A K O N I E   C O R P O R A T E\AAA_ZÁSADNÍ\Diakonie_kriz_zakladn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4400" y="314846"/>
            <a:ext cx="377850" cy="3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66A776C1-E4B4-46D7-AB68-531E3A797F4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76"/>
          <a:stretch/>
        </p:blipFill>
        <p:spPr>
          <a:xfrm>
            <a:off x="983431" y="692696"/>
            <a:ext cx="10233245" cy="5668483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xmlns="" id="{33B094FC-417C-4673-917E-9DB3AECE3392}"/>
              </a:ext>
            </a:extLst>
          </p:cNvPr>
          <p:cNvSpPr txBox="1"/>
          <p:nvPr/>
        </p:nvSpPr>
        <p:spPr>
          <a:xfrm>
            <a:off x="539658" y="496821"/>
            <a:ext cx="1097667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009EE0"/>
                </a:solidFill>
                <a:latin typeface="HelveticaNeueLT Pro 55 Roman" panose="020B0604020202020204" pitchFamily="34" charset="-18"/>
                <a:cs typeface="Arial" panose="020B0604020202020204" pitchFamily="34" charset="0"/>
              </a:rPr>
              <a:t>1.1	Přehled poskytovaných služeb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xmlns="" id="{9DAAC5A2-2A30-4649-ACE3-BDC9D3EE67D7}"/>
              </a:ext>
            </a:extLst>
          </p:cNvPr>
          <p:cNvSpPr txBox="1"/>
          <p:nvPr/>
        </p:nvSpPr>
        <p:spPr>
          <a:xfrm>
            <a:off x="479376" y="6379234"/>
            <a:ext cx="223224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00" dirty="0">
                <a:solidFill>
                  <a:srgbClr val="009EE0"/>
                </a:solidFill>
                <a:latin typeface="HelveticaNeueLT Pro 55 Roman" panose="020B0604020202020204" pitchFamily="34" charset="-18"/>
                <a:cs typeface="Arial" panose="020B0604020202020204" pitchFamily="34" charset="0"/>
              </a:rPr>
              <a:t>www.diakonievm.cz</a:t>
            </a:r>
          </a:p>
        </p:txBody>
      </p:sp>
    </p:spTree>
    <p:extLst>
      <p:ext uri="{BB962C8B-B14F-4D97-AF65-F5344CB8AC3E}">
        <p14:creationId xmlns:p14="http://schemas.microsoft.com/office/powerpoint/2010/main" val="239787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008" y="6143756"/>
            <a:ext cx="12192000" cy="146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X:\0 2 - S E R V I S\G R A F I K A\_D I A K O N I E   C O R P O R A T E\AAA_ZÁSADNÍ\Diakonie_kriz_zakladn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4400" y="314846"/>
            <a:ext cx="377850" cy="3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xmlns="" id="{A210C393-AD92-418A-A7BF-76F85F757225}"/>
              </a:ext>
            </a:extLst>
          </p:cNvPr>
          <p:cNvSpPr txBox="1"/>
          <p:nvPr/>
        </p:nvSpPr>
        <p:spPr>
          <a:xfrm>
            <a:off x="479376" y="6379234"/>
            <a:ext cx="223224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00" dirty="0">
                <a:solidFill>
                  <a:srgbClr val="009EE0"/>
                </a:solidFill>
                <a:latin typeface="HelveticaNeueLT Pro 55 Roman" panose="020B0604020202020204" pitchFamily="34" charset="-18"/>
                <a:cs typeface="Arial" panose="020B0604020202020204" pitchFamily="34" charset="0"/>
              </a:rPr>
              <a:t>www.diakonievm.cz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A8A633F9-39EF-4B95-A5F4-510BAC61746B}"/>
              </a:ext>
            </a:extLst>
          </p:cNvPr>
          <p:cNvSpPr/>
          <p:nvPr/>
        </p:nvSpPr>
        <p:spPr>
          <a:xfrm>
            <a:off x="607662" y="1839348"/>
            <a:ext cx="109766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cs-CZ" sz="2400" dirty="0">
              <a:solidFill>
                <a:srgbClr val="8788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D75FE43B-1732-43A8-844D-3F75CC8B74F5}"/>
              </a:ext>
            </a:extLst>
          </p:cNvPr>
          <p:cNvSpPr txBox="1"/>
          <p:nvPr/>
        </p:nvSpPr>
        <p:spPr>
          <a:xfrm>
            <a:off x="566650" y="503771"/>
            <a:ext cx="10976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9EE0"/>
                </a:solidFill>
                <a:latin typeface="HelveticaNeueLT Pro 55 Roman" panose="020B0604020202020204" pitchFamily="34" charset="-18"/>
                <a:cs typeface="Arial" panose="020B0604020202020204" pitchFamily="34" charset="0"/>
              </a:rPr>
              <a:t>2.	Legislativní okénko pro nestátní neziskové poskytovatele sociálních služeb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263352" y="980729"/>
            <a:ext cx="11449272" cy="5400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1800" b="1" dirty="0">
                <a:solidFill>
                  <a:srgbClr val="009EE0"/>
                </a:solidFill>
                <a:latin typeface="Arial" pitchFamily="34" charset="0"/>
                <a:cs typeface="Arial" pitchFamily="34" charset="0"/>
              </a:rPr>
              <a:t>Kdo jsou nestátní neziskoví poskytovatelé sociálních služeb</a:t>
            </a:r>
          </a:p>
          <a:p>
            <a:pPr lvl="1"/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Spolky a pobočné spolky , Ústavy, Účelová zařízení církví,Obecně prospěšné společnosti</a:t>
            </a:r>
          </a:p>
          <a:p>
            <a:pPr lvl="1">
              <a:buFont typeface="Arial" pitchFamily="34" charset="0"/>
              <a:buChar char="‒"/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NNO - </a:t>
            </a:r>
            <a:r>
              <a:rPr lang="cs-CZ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nevytváří zisk </a:t>
            </a: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k přerozdělení mezi své vlastníky, správce nebo zakladatele. Zisk sice může vytvořit, ale musí ho zase vložit zpět do rozvoje organizace a plnění jejího poslání.</a:t>
            </a:r>
          </a:p>
          <a:p>
            <a:pPr>
              <a:buFont typeface="Wingdings" pitchFamily="2" charset="2"/>
              <a:buChar char="§"/>
            </a:pPr>
            <a:r>
              <a:rPr lang="cs-CZ" sz="1800" b="1" dirty="0">
                <a:solidFill>
                  <a:srgbClr val="009EE0"/>
                </a:solidFill>
                <a:latin typeface="Arial" pitchFamily="34" charset="0"/>
                <a:cs typeface="Arial" pitchFamily="34" charset="0"/>
              </a:rPr>
              <a:t>Zakotvení v zákoně č.108/2006 Sb. O sociálních službách  </a:t>
            </a:r>
            <a:r>
              <a:rPr lang="cs-CZ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§ 6  Poskytovatelé sociálních služeb</a:t>
            </a:r>
          </a:p>
          <a:p>
            <a:pPr lvl="1"/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Z tohoto pohledu mají všechny oprávněné subjekty při splnění zákonných podmínek právo - získat registraci, poskytovat SSL, získat nárok na využívání přiznaného příspěvku na péči, účastnit se plánování SSL</a:t>
            </a:r>
          </a:p>
          <a:p>
            <a:pPr lvl="1"/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Nestátní neziskový poskytovatel služeb má tedy </a:t>
            </a:r>
            <a:r>
              <a:rPr lang="cs-CZ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rovnost </a:t>
            </a: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 ostatními </a:t>
            </a:r>
            <a:r>
              <a:rPr lang="cs-CZ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 povinnostech </a:t>
            </a:r>
          </a:p>
          <a:p>
            <a:pPr>
              <a:buFont typeface="Wingdings" pitchFamily="2" charset="2"/>
              <a:buChar char="§"/>
            </a:pPr>
            <a:r>
              <a:rPr lang="cs-CZ" sz="1800" b="1" dirty="0">
                <a:solidFill>
                  <a:srgbClr val="009EE0"/>
                </a:solidFill>
                <a:latin typeface="Arial" pitchFamily="34" charset="0"/>
                <a:cs typeface="Arial" pitchFamily="34" charset="0"/>
              </a:rPr>
              <a:t>Oblast odměňování za práci se řídí </a:t>
            </a:r>
            <a:endParaRPr lang="cs-CZ" sz="1800" dirty="0">
              <a:solidFill>
                <a:srgbClr val="009EE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U nestátních neziskových organizací zákonem č. 262/2006 Sb., zákoník práce ( zákon o mzdě) definuje minimální výši zaručené mzdy – již zde vzniká </a:t>
            </a:r>
            <a:r>
              <a:rPr lang="cs-CZ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nerovnost v odměňování</a:t>
            </a:r>
          </a:p>
          <a:p>
            <a:pPr lvl="1"/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Odměňování u pracovníků v příspěvkových organizacích  se řídí zákonem 236/1995 Sb.,o platu </a:t>
            </a:r>
          </a:p>
          <a:p>
            <a:pPr lvl="0">
              <a:buFont typeface="Wingdings" pitchFamily="2" charset="2"/>
              <a:buChar char="§"/>
            </a:pPr>
            <a:r>
              <a:rPr lang="cs-CZ" sz="1800" b="1" dirty="0">
                <a:solidFill>
                  <a:srgbClr val="009EE0"/>
                </a:solidFill>
                <a:latin typeface="Arial" pitchFamily="34" charset="0"/>
                <a:cs typeface="Arial" pitchFamily="34" charset="0"/>
              </a:rPr>
              <a:t>Financování SSL dle zákona 108/2006 Sb.,</a:t>
            </a:r>
            <a:endParaRPr lang="cs-CZ" sz="1800" dirty="0">
              <a:solidFill>
                <a:srgbClr val="009EE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dle § 101a – stát poskytuje krajům účelově určenou dotaci ze SR</a:t>
            </a:r>
          </a:p>
          <a:p>
            <a:pPr lvl="1"/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dle § 105 Obec nebo kraj může poskytnout ze svého rozpočtu účelové dotace</a:t>
            </a:r>
          </a:p>
          <a:p>
            <a:pPr>
              <a:buNone/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2"/>
            <a:endParaRPr lang="cs-CZ" sz="18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18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83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924"/>
            <a:ext cx="12192000" cy="146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X:\0 2 - S E R V I S\G R A F I K A\_D I A K O N I E   C O R P O R A T E\AAA_ZÁSADNÍ\Diakonie_kriz_zakladn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4400" y="314846"/>
            <a:ext cx="377850" cy="3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ástupný symbol pro obsah 11"/>
          <p:cNvSpPr>
            <a:spLocks noGrp="1"/>
          </p:cNvSpPr>
          <p:nvPr>
            <p:ph sz="half" idx="1"/>
          </p:nvPr>
        </p:nvSpPr>
        <p:spPr>
          <a:xfrm>
            <a:off x="263352" y="620688"/>
            <a:ext cx="6624736" cy="576064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1800" b="1" dirty="0">
                <a:solidFill>
                  <a:srgbClr val="009EE0"/>
                </a:solidFill>
                <a:latin typeface="Arial" pitchFamily="34" charset="0"/>
                <a:cs typeface="Arial" pitchFamily="34" charset="0"/>
              </a:rPr>
              <a:t>Veřejné zdroje </a:t>
            </a:r>
          </a:p>
          <a:p>
            <a:pPr lvl="1" algn="just"/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Dotace MPSV prostřednictvím kraje na financování běžných výdajů – v podmínkách MPSV stanovuje </a:t>
            </a:r>
            <a:r>
              <a:rPr lang="cs-CZ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rovný přístup </a:t>
            </a: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ke všem poskytovatelům</a:t>
            </a:r>
          </a:p>
          <a:p>
            <a:pPr lvl="1" algn="just"/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Dotace obcí a ÚSC - §105 zákona č108/2006 Sb., - Obec nebo kraj </a:t>
            </a:r>
            <a:r>
              <a:rPr lang="cs-CZ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může </a:t>
            </a: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poskytnout ze svého rozpočtu účelové dotace</a:t>
            </a:r>
            <a:endParaRPr lang="cs-CZ" sz="18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cs-CZ" sz="1800" b="1" dirty="0">
                <a:solidFill>
                  <a:srgbClr val="009EE0"/>
                </a:solidFill>
                <a:latin typeface="Arial" pitchFamily="34" charset="0"/>
                <a:cs typeface="Arial" pitchFamily="34" charset="0"/>
              </a:rPr>
              <a:t>Úhrady uživatelů služeb</a:t>
            </a:r>
          </a:p>
          <a:p>
            <a:pPr lvl="1"/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Příspěvek na péči </a:t>
            </a:r>
          </a:p>
          <a:p>
            <a:pPr lvl="1"/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Vyhláška 505/2006 Sb., k zákonu o sociálních službách </a:t>
            </a:r>
            <a:r>
              <a:rPr lang="cs-CZ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 případě, že výše důchodu klientovi nestačí – zákon 108/2006 Sb., říká v §   § 71, písm. 3 - Poskytovatel sociální služby se může dohodnout na spoluúčasti na úhradě nákladů s osobou blízkou…</a:t>
            </a:r>
            <a:endParaRPr lang="cs-CZ" sz="1800" i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cs-CZ" sz="1800" b="1" dirty="0">
                <a:solidFill>
                  <a:srgbClr val="009EE0"/>
                </a:solidFill>
                <a:latin typeface="Arial" pitchFamily="34" charset="0"/>
                <a:cs typeface="Arial" pitchFamily="34" charset="0"/>
              </a:rPr>
              <a:t>Úhrady za poskytovanou zdravotní péči</a:t>
            </a:r>
          </a:p>
          <a:p>
            <a:pPr lvl="1" algn="just"/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Z veřejného zdravotní pojištění na základě smluv se ZP</a:t>
            </a:r>
          </a:p>
          <a:p>
            <a:pPr algn="just">
              <a:buFont typeface="Wingdings" pitchFamily="2" charset="2"/>
              <a:buChar char="§"/>
            </a:pPr>
            <a:r>
              <a:rPr lang="cs-CZ" sz="1800" b="1" dirty="0">
                <a:solidFill>
                  <a:srgbClr val="009EE0"/>
                </a:solidFill>
                <a:latin typeface="Arial" pitchFamily="34" charset="0"/>
                <a:cs typeface="Arial" pitchFamily="34" charset="0"/>
              </a:rPr>
              <a:t>Ostatní zdroje</a:t>
            </a:r>
          </a:p>
          <a:p>
            <a:pPr lvl="1" algn="just"/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Dárci, nadace</a:t>
            </a:r>
          </a:p>
          <a:p>
            <a:pPr algn="just"/>
            <a:endParaRPr lang="cs-CZ" sz="18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endParaRPr lang="cs-CZ" sz="18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D1F1A435-DA5B-41D1-A07E-90122E3E5D86}"/>
              </a:ext>
            </a:extLst>
          </p:cNvPr>
          <p:cNvSpPr txBox="1"/>
          <p:nvPr/>
        </p:nvSpPr>
        <p:spPr>
          <a:xfrm>
            <a:off x="479376" y="6379234"/>
            <a:ext cx="223224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00" dirty="0">
                <a:solidFill>
                  <a:srgbClr val="009EE0"/>
                </a:solidFill>
                <a:latin typeface="HelveticaNeueLT Pro 55 Roman" panose="020B0604020202020204" pitchFamily="34" charset="-18"/>
                <a:cs typeface="Arial" panose="020B0604020202020204" pitchFamily="34" charset="0"/>
              </a:rPr>
              <a:t>www.diakonievm.cz</a:t>
            </a:r>
          </a:p>
        </p:txBody>
      </p:sp>
      <p:graphicFrame>
        <p:nvGraphicFramePr>
          <p:cNvPr id="15" name="Graf 14"/>
          <p:cNvGraphicFramePr/>
          <p:nvPr/>
        </p:nvGraphicFramePr>
        <p:xfrm>
          <a:off x="7320136" y="908720"/>
          <a:ext cx="403244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Obdélník 7"/>
          <p:cNvSpPr/>
          <p:nvPr/>
        </p:nvSpPr>
        <p:spPr>
          <a:xfrm>
            <a:off x="407368" y="188640"/>
            <a:ext cx="10657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9EE0"/>
                </a:solidFill>
                <a:latin typeface="HelveticaNeueLT Pro 55 Roman" panose="020B0604020202020204" pitchFamily="34" charset="-18"/>
                <a:cs typeface="Arial" panose="020B0604020202020204" pitchFamily="34" charset="0"/>
              </a:rPr>
              <a:t>3.</a:t>
            </a:r>
            <a:r>
              <a:rPr lang="cs-CZ" b="1" dirty="0">
                <a:solidFill>
                  <a:srgbClr val="009EE0"/>
                </a:solidFill>
                <a:latin typeface="HelveticaNeueLT Pro 55 Roman" panose="020B0604020202020204" pitchFamily="34" charset="-18"/>
                <a:cs typeface="Arial" panose="020B0604020202020204" pitchFamily="34" charset="0"/>
              </a:rPr>
              <a:t>	</a:t>
            </a:r>
            <a:r>
              <a:rPr lang="cs-CZ" sz="2400" b="1" dirty="0">
                <a:solidFill>
                  <a:srgbClr val="009EE0"/>
                </a:solidFill>
                <a:latin typeface="HelveticaNeueLT Pro 55 Roman" panose="020B0604020202020204" pitchFamily="34" charset="-18"/>
                <a:cs typeface="Arial" panose="020B0604020202020204" pitchFamily="34" charset="0"/>
              </a:rPr>
              <a:t>Financování sociálních služeb z pohledu poskytovatele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104112" y="5733256"/>
            <a:ext cx="43924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i="1" dirty="0">
                <a:latin typeface="Arial" pitchFamily="34" charset="0"/>
                <a:cs typeface="Arial" pitchFamily="34" charset="0"/>
              </a:rPr>
              <a:t>Zpracováno na základě  průměrných dat Diakonie Valašské Meziříčí</a:t>
            </a:r>
          </a:p>
        </p:txBody>
      </p:sp>
    </p:spTree>
    <p:extLst>
      <p:ext uri="{BB962C8B-B14F-4D97-AF65-F5344CB8AC3E}">
        <p14:creationId xmlns:p14="http://schemas.microsoft.com/office/powerpoint/2010/main" val="3261279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008" y="6143756"/>
            <a:ext cx="12192000" cy="146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X:\0 2 - S E R V I S\G R A F I K A\_D I A K O N I E   C O R P O R A T E\AAA_ZÁSADNÍ\Diakonie_kriz_zakladn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4400" y="314846"/>
            <a:ext cx="377850" cy="3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xmlns="" id="{A210C393-AD92-418A-A7BF-76F85F757225}"/>
              </a:ext>
            </a:extLst>
          </p:cNvPr>
          <p:cNvSpPr txBox="1"/>
          <p:nvPr/>
        </p:nvSpPr>
        <p:spPr>
          <a:xfrm>
            <a:off x="479376" y="6379234"/>
            <a:ext cx="223224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00" dirty="0">
                <a:solidFill>
                  <a:srgbClr val="009EE0"/>
                </a:solidFill>
                <a:latin typeface="HelveticaNeueLT Pro 55 Roman" panose="020B0604020202020204" pitchFamily="34" charset="-18"/>
                <a:cs typeface="Arial" panose="020B0604020202020204" pitchFamily="34" charset="0"/>
              </a:rPr>
              <a:t>www.diakonievm.cz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A8A633F9-39EF-4B95-A5F4-510BAC61746B}"/>
              </a:ext>
            </a:extLst>
          </p:cNvPr>
          <p:cNvSpPr/>
          <p:nvPr/>
        </p:nvSpPr>
        <p:spPr>
          <a:xfrm>
            <a:off x="551384" y="1196752"/>
            <a:ext cx="109766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cs-CZ" sz="2400" dirty="0">
              <a:solidFill>
                <a:srgbClr val="8788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D75FE43B-1732-43A8-844D-3F75CC8B74F5}"/>
              </a:ext>
            </a:extLst>
          </p:cNvPr>
          <p:cNvSpPr txBox="1"/>
          <p:nvPr/>
        </p:nvSpPr>
        <p:spPr>
          <a:xfrm>
            <a:off x="566650" y="503771"/>
            <a:ext cx="1097667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009EE0"/>
                </a:solidFill>
                <a:latin typeface="HelveticaNeueLT Pro 55 Roman" panose="020B0604020202020204" pitchFamily="34" charset="-18"/>
                <a:cs typeface="Arial" panose="020B0604020202020204" pitchFamily="34" charset="0"/>
              </a:rPr>
              <a:t>4.	Rizika a dopady stávající systému na nestátní poskytovatele SSL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768536" y="1142203"/>
            <a:ext cx="10972800" cy="491247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cs-CZ" sz="1800" b="1" dirty="0">
                <a:solidFill>
                  <a:srgbClr val="009EE0"/>
                </a:solidFill>
                <a:latin typeface="Arial" pitchFamily="34" charset="0"/>
                <a:cs typeface="Arial" pitchFamily="34" charset="0"/>
              </a:rPr>
              <a:t>4.1 RIZIKA</a:t>
            </a:r>
          </a:p>
          <a:p>
            <a:pPr lvl="1" algn="just">
              <a:buFont typeface="Wingdings" pitchFamily="2" charset="2"/>
              <a:buChar char="§"/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Přesto, že poskytovatel má pověření kraje k poskytování služeb, není mu garantována úhrada za poskytované služby</a:t>
            </a:r>
          </a:p>
          <a:p>
            <a:pPr lvl="1" algn="just">
              <a:buFont typeface="Wingdings" pitchFamily="2" charset="2"/>
              <a:buChar char="§"/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NNO většinou nemá zřizovatele, který by mohl dofinancovat – zde dochází také k </a:t>
            </a:r>
            <a:r>
              <a:rPr lang="cs-CZ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nerovnému postavení mezi poskytovateli</a:t>
            </a:r>
          </a:p>
          <a:p>
            <a:pPr lvl="1" algn="just">
              <a:buFont typeface="Wingdings" pitchFamily="2" charset="2"/>
              <a:buChar char="§"/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Ohrožení personální stability</a:t>
            </a:r>
          </a:p>
          <a:p>
            <a:pPr lvl="1" algn="just">
              <a:buFont typeface="Wingdings" pitchFamily="2" charset="2"/>
              <a:buChar char="§"/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Dotace často nejsou dostatečné, nereflektují skutečné náklady s ohledem na specifika služby</a:t>
            </a:r>
          </a:p>
          <a:p>
            <a:pPr>
              <a:buNone/>
            </a:pPr>
            <a:r>
              <a:rPr lang="cs-CZ" sz="1800" b="1" dirty="0">
                <a:solidFill>
                  <a:srgbClr val="009EE0"/>
                </a:solidFill>
                <a:latin typeface="Arial" pitchFamily="34" charset="0"/>
                <a:cs typeface="Arial" pitchFamily="34" charset="0"/>
              </a:rPr>
              <a:t>4.2 DOPADY</a:t>
            </a:r>
            <a:endParaRPr lang="cs-CZ" sz="1800" dirty="0">
              <a:solidFill>
                <a:srgbClr val="009EE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Trvalá nejistota nestátních poskytovatelů sociálních služeb daná nestabilitou financování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Rozdílné odměňování zaměstnanců díky dvojí legislativě – vyvolává personální problémy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Management organizace je celoročně zaměstnán zajišťováním finančních zdrojů na provoz 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Vysoká administrativní zátěž spojená s žádostmi a vyúčtováním dotací, umocněná různorodými podmínkami a požadavky donátorů na stejné služby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Problematické strategické plánování a rozvoj organizace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Problematické vytváření vlastních zdrojů na obnovu majetku a investice</a:t>
            </a:r>
          </a:p>
        </p:txBody>
      </p:sp>
    </p:spTree>
    <p:extLst>
      <p:ext uri="{BB962C8B-B14F-4D97-AF65-F5344CB8AC3E}">
        <p14:creationId xmlns:p14="http://schemas.microsoft.com/office/powerpoint/2010/main" val="254783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008" y="6143756"/>
            <a:ext cx="12192000" cy="146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X:\0 2 - S E R V I S\G R A F I K A\_D I A K O N I E   C O R P O R A T E\AAA_ZÁSADNÍ\Diakonie_kriz_zakladn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4400" y="314846"/>
            <a:ext cx="377850" cy="3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xmlns="" id="{A210C393-AD92-418A-A7BF-76F85F757225}"/>
              </a:ext>
            </a:extLst>
          </p:cNvPr>
          <p:cNvSpPr txBox="1"/>
          <p:nvPr/>
        </p:nvSpPr>
        <p:spPr>
          <a:xfrm>
            <a:off x="479376" y="6379234"/>
            <a:ext cx="223224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00" dirty="0">
                <a:solidFill>
                  <a:srgbClr val="009EE0"/>
                </a:solidFill>
                <a:latin typeface="HelveticaNeueLT Pro 55 Roman" panose="020B0604020202020204" pitchFamily="34" charset="-18"/>
                <a:cs typeface="Arial" panose="020B0604020202020204" pitchFamily="34" charset="0"/>
              </a:rPr>
              <a:t>www.diakonievm.cz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A8A633F9-39EF-4B95-A5F4-510BAC61746B}"/>
              </a:ext>
            </a:extLst>
          </p:cNvPr>
          <p:cNvSpPr/>
          <p:nvPr/>
        </p:nvSpPr>
        <p:spPr>
          <a:xfrm>
            <a:off x="607662" y="1839348"/>
            <a:ext cx="109766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cs-CZ" sz="2400" dirty="0">
              <a:solidFill>
                <a:srgbClr val="8788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D75FE43B-1732-43A8-844D-3F75CC8B74F5}"/>
              </a:ext>
            </a:extLst>
          </p:cNvPr>
          <p:cNvSpPr txBox="1"/>
          <p:nvPr/>
        </p:nvSpPr>
        <p:spPr>
          <a:xfrm>
            <a:off x="566650" y="503771"/>
            <a:ext cx="1097667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rgbClr val="009EE0"/>
                </a:solidFill>
                <a:latin typeface="HelveticaNeueLT Pro 55 Roman" panose="020B0604020202020204" pitchFamily="34" charset="-18"/>
                <a:cs typeface="Arial" panose="020B0604020202020204" pitchFamily="34" charset="0"/>
              </a:rPr>
              <a:t>5.	Podněty k řešení stávajícího systému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551384" y="1052736"/>
            <a:ext cx="10972800" cy="5472608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cs-CZ" sz="2000" b="1" dirty="0">
                <a:solidFill>
                  <a:srgbClr val="009EE0"/>
                </a:solidFill>
                <a:latin typeface="Arial" pitchFamily="34" charset="0"/>
                <a:cs typeface="Arial" pitchFamily="34" charset="0"/>
              </a:rPr>
              <a:t>Základní otázka : </a:t>
            </a:r>
          </a:p>
          <a:p>
            <a:pPr lvl="0">
              <a:buFontTx/>
              <a:buChar char="-"/>
            </a:pPr>
            <a:r>
              <a:rPr lang="cs-CZ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Jak zajistit maximální kvalitu, finanční udržitelnost a dlouhodobě dostupnou síť sociálních služeb pro ohrožené skupiny obyvatel?</a:t>
            </a:r>
          </a:p>
          <a:p>
            <a:pPr lvl="0">
              <a:buNone/>
            </a:pPr>
            <a:endParaRPr lang="cs-CZ" sz="2000" i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b="1" dirty="0">
                <a:solidFill>
                  <a:srgbClr val="009EE0"/>
                </a:solidFill>
                <a:latin typeface="Arial" pitchFamily="34" charset="0"/>
                <a:cs typeface="Arial" pitchFamily="34" charset="0"/>
              </a:rPr>
              <a:t>Možnosti :</a:t>
            </a:r>
          </a:p>
          <a:p>
            <a:pPr lvl="0">
              <a:buFont typeface="Wingdings" pitchFamily="2" charset="2"/>
              <a:buChar char="§"/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Nastavení včasného a víceletého financování sociálních služeb</a:t>
            </a:r>
          </a:p>
          <a:p>
            <a:pPr lvl="0">
              <a:buFont typeface="Wingdings" pitchFamily="2" charset="2"/>
              <a:buChar char="§"/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Nastavení nákladových a personálních normativů</a:t>
            </a:r>
          </a:p>
          <a:p>
            <a:pPr lvl="0">
              <a:buFont typeface="Wingdings" pitchFamily="2" charset="2"/>
              <a:buChar char="§"/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Potřebné legislativní změny v otázkách spolufinancování obcemi, aby pojem „může financovat“ nahradil pojem „podílí se“</a:t>
            </a:r>
          </a:p>
          <a:p>
            <a:pPr lvl="0">
              <a:buFont typeface="Wingdings" pitchFamily="2" charset="2"/>
              <a:buChar char="§"/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Valorizace úhrad daných Vyhláškou 505/2006 Sb.,</a:t>
            </a:r>
          </a:p>
          <a:p>
            <a:pPr lvl="0">
              <a:buFont typeface="Wingdings" pitchFamily="2" charset="2"/>
              <a:buChar char="§"/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U uživatelů s nízkými důchody možnost úhrad z jiných zdrojů</a:t>
            </a:r>
          </a:p>
          <a:p>
            <a:pPr lvl="0">
              <a:buFont typeface="Wingdings" pitchFamily="2" charset="2"/>
              <a:buChar char="§"/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Garantovaná úhrada za poskytované služby bez ohledu na zřizovatele (např. obdoba úhrad jako ve zdravotnictví a školství) – poskytujeme služby potřebným občanům bez rozdílu jako veřejnou službu – nárok na spravedlivou platbu za poskytnuté služby</a:t>
            </a:r>
          </a:p>
          <a:p>
            <a:pPr>
              <a:buNone/>
            </a:pPr>
            <a:endParaRPr lang="cs-CZ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83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E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783632" y="1772816"/>
            <a:ext cx="662473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prstClr val="white"/>
                </a:solidFill>
                <a:latin typeface="HelveticaNeueLT Pro 55 Roman" panose="020B0604020202020204" pitchFamily="34" charset="-18"/>
                <a:cs typeface="Arial" panose="020B0604020202020204" pitchFamily="34" charset="0"/>
              </a:rPr>
              <a:t>Děkuji za pozornost</a:t>
            </a:r>
          </a:p>
          <a:p>
            <a:pPr algn="ctr"/>
            <a:endParaRPr lang="cs-CZ" sz="4000" b="1" dirty="0">
              <a:solidFill>
                <a:schemeClr val="bg1"/>
              </a:solidFill>
              <a:latin typeface="HelveticaNeueLT Pro 55 Roman" panose="020B0604020202020204" pitchFamily="34" charset="-18"/>
              <a:cs typeface="Arial" panose="020B0604020202020204" pitchFamily="34" charset="0"/>
            </a:endParaRPr>
          </a:p>
          <a:p>
            <a:pPr algn="ctr"/>
            <a:r>
              <a:rPr lang="cs-CZ" dirty="0">
                <a:solidFill>
                  <a:schemeClr val="bg1"/>
                </a:solidFill>
                <a:latin typeface="HelveticaNeueLT Pro 55 Roman" panose="020B0604020202020204" pitchFamily="34" charset="-18"/>
                <a:cs typeface="Arial" panose="020B0604020202020204" pitchFamily="34" charset="0"/>
                <a:hlinkClick r:id="rId2"/>
              </a:rPr>
              <a:t>othova@diakonievm.cz</a:t>
            </a:r>
            <a:endParaRPr lang="cs-CZ" dirty="0">
              <a:solidFill>
                <a:schemeClr val="bg1"/>
              </a:solidFill>
              <a:latin typeface="HelveticaNeueLT Pro 55 Roman" panose="020B0604020202020204" pitchFamily="34" charset="-18"/>
              <a:cs typeface="Arial" panose="020B0604020202020204" pitchFamily="34" charset="0"/>
            </a:endParaRPr>
          </a:p>
          <a:p>
            <a:pPr algn="ctr"/>
            <a:endParaRPr lang="cs-CZ" b="1" dirty="0">
              <a:solidFill>
                <a:schemeClr val="bg1"/>
              </a:solidFill>
              <a:latin typeface="HelveticaNeueLT Pro 55 Roman" panose="020B0604020202020204" pitchFamily="34" charset="-18"/>
              <a:cs typeface="Arial" panose="020B0604020202020204" pitchFamily="34" charset="0"/>
            </a:endParaRPr>
          </a:p>
          <a:p>
            <a:pPr algn="ctr"/>
            <a:r>
              <a:rPr lang="cs-CZ" u="sng" dirty="0">
                <a:solidFill>
                  <a:schemeClr val="bg1"/>
                </a:solidFill>
                <a:latin typeface="HelveticaNeueLT Pro 55 Roman" panose="020B0604020202020204" pitchFamily="34" charset="-18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www.diakonievm.cz</a:t>
            </a:r>
            <a:r>
              <a:rPr lang="cs-CZ" u="sng" dirty="0">
                <a:solidFill>
                  <a:schemeClr val="bg1"/>
                </a:solidFill>
                <a:latin typeface="HelveticaNeueLT Pro 55 Roman" panose="020B0604020202020204" pitchFamily="34" charset="-18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" name="Picture 2" descr="C:\Users\Uzivatel\Documents\logo Diakonie\znak modr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908" y="4581128"/>
            <a:ext cx="1513882" cy="1532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109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2014_DIA_PPT_s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0636.pptx" id="{DB516541-7FCF-48A5-94D0-8A892AB504C1}" vid="{F8D06322-655E-4A31-B5F7-FC4D339D7E44}"/>
    </a:ext>
  </a:extLst>
</a:theme>
</file>

<file path=ppt/theme/theme2.xml><?xml version="1.0" encoding="utf-8"?>
<a:theme xmlns:a="http://schemas.openxmlformats.org/drawingml/2006/main" name="3_2014_DIA_PPT_s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0636.pptx" id="{DB516541-7FCF-48A5-94D0-8A892AB504C1}" vid="{AEDA70A7-3298-41DC-84BE-3247F9988065}"/>
    </a:ext>
  </a:extLst>
</a:theme>
</file>

<file path=ppt/theme/theme3.xml><?xml version="1.0" encoding="utf-8"?>
<a:theme xmlns:a="http://schemas.openxmlformats.org/drawingml/2006/main" name="1_2014_DIA_PPT_s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0636.pptx" id="{DB516541-7FCF-48A5-94D0-8A892AB504C1}" vid="{D409F3A4-564A-4043-84B2-062BE60F066F}"/>
    </a:ext>
  </a:extLst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001390</Template>
  <TotalTime>2178</TotalTime>
  <Words>299</Words>
  <Application>Microsoft Office PowerPoint</Application>
  <PresentationFormat>Širokoúhlá obrazovka</PresentationFormat>
  <Paragraphs>91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HelveticaNeueLT Pro 55 Roman</vt:lpstr>
      <vt:lpstr>Wingdings</vt:lpstr>
      <vt:lpstr>2014_DIA_PPT_sablona</vt:lpstr>
      <vt:lpstr>3_2014_DIA_PPT_sablona</vt:lpstr>
      <vt:lpstr>1_2014_DIA_PPT_sablona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 Venturová</dc:creator>
  <cp:lastModifiedBy>Štěpán Linhart</cp:lastModifiedBy>
  <cp:revision>331</cp:revision>
  <dcterms:created xsi:type="dcterms:W3CDTF">2020-06-01T08:07:57Z</dcterms:created>
  <dcterms:modified xsi:type="dcterms:W3CDTF">2022-11-28T18:01:19Z</dcterms:modified>
</cp:coreProperties>
</file>