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6" r:id="rId2"/>
    <p:sldId id="372" r:id="rId3"/>
    <p:sldId id="377" r:id="rId4"/>
    <p:sldId id="378" r:id="rId5"/>
    <p:sldId id="379" r:id="rId6"/>
    <p:sldId id="380" r:id="rId7"/>
    <p:sldId id="383" r:id="rId8"/>
    <p:sldId id="382" r:id="rId9"/>
    <p:sldId id="323" r:id="rId10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295"/>
    <a:srgbClr val="FB5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72" autoAdjust="0"/>
    <p:restoredTop sz="74556" autoAdjust="0"/>
  </p:normalViewPr>
  <p:slideViewPr>
    <p:cSldViewPr>
      <p:cViewPr>
        <p:scale>
          <a:sx n="100" d="100"/>
          <a:sy n="100" d="100"/>
        </p:scale>
        <p:origin x="294" y="14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016A86D-4418-4EC3-A039-ED96868A99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DC0C36-415E-43ED-8773-4AE84609D28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950A45F-6359-4644-AEF6-F68CB614B53D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027C79CD-2963-41AE-9A4A-BE4F574C2F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B940BD1C-AD3F-404B-A9F4-5D9536D84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BD5D63-9C53-4D61-A02A-E3FF06769B9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BD7AC26-F1A2-4A85-9C26-105B65145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01E9E8-508C-4ADA-A8B1-5D7A7FA8256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rázek snímku 1">
            <a:extLst>
              <a:ext uri="{FF2B5EF4-FFF2-40B4-BE49-F238E27FC236}">
                <a16:creationId xmlns:a16="http://schemas.microsoft.com/office/drawing/2014/main" id="{E1E6ABAA-E863-430E-AD52-DA55AE204F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Zástupný symbol pro poznámky 2">
            <a:extLst>
              <a:ext uri="{FF2B5EF4-FFF2-40B4-BE49-F238E27FC236}">
                <a16:creationId xmlns:a16="http://schemas.microsoft.com/office/drawing/2014/main" id="{B9912BD9-0457-452C-9D3F-BFEE2FEB1A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100" name="Zástupný symbol pro číslo snímku 3">
            <a:extLst>
              <a:ext uri="{FF2B5EF4-FFF2-40B4-BE49-F238E27FC236}">
                <a16:creationId xmlns:a16="http://schemas.microsoft.com/office/drawing/2014/main" id="{A459712F-FBE3-46FC-9C56-2477EA8512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727" indent="-28566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657" indent="-2285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720" indent="-2285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783" indent="-2285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3846" indent="-228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0908" indent="-228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7971" indent="-228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5034" indent="-228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3365C6C-B827-4255-ADE4-DADF22B2CF70}" type="slidenum">
              <a:rPr lang="cs-CZ" altLang="cs-CZ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26A0ABA3-3C75-4B41-B6E4-9D2452611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925C716E-9D02-48A2-A7C9-4A3994067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9F8FCE34-3A09-4BA8-9DA4-402D8BB9CC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27" indent="-2856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657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720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783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AC4A9-3A70-43C5-A8F7-484197ACEC9D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26A0ABA3-3C75-4B41-B6E4-9D2452611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925C716E-9D02-48A2-A7C9-4A3994067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9F8FCE34-3A09-4BA8-9DA4-402D8BB9CC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27" indent="-2856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657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720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783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AC4A9-3A70-43C5-A8F7-484197ACEC9D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9633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26A0ABA3-3C75-4B41-B6E4-9D2452611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925C716E-9D02-48A2-A7C9-4A3994067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9F8FCE34-3A09-4BA8-9DA4-402D8BB9CC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27" indent="-2856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657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720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783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AC4A9-3A70-43C5-A8F7-484197ACEC9D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9693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26A0ABA3-3C75-4B41-B6E4-9D2452611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925C716E-9D02-48A2-A7C9-4A3994067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9F8FCE34-3A09-4BA8-9DA4-402D8BB9CC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27" indent="-2856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657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720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783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AC4A9-3A70-43C5-A8F7-484197ACEC9D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1588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26A0ABA3-3C75-4B41-B6E4-9D2452611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925C716E-9D02-48A2-A7C9-4A3994067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9F8FCE34-3A09-4BA8-9DA4-402D8BB9CC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27" indent="-2856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657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720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783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AC4A9-3A70-43C5-A8F7-484197ACEC9D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757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26A0ABA3-3C75-4B41-B6E4-9D2452611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925C716E-9D02-48A2-A7C9-4A3994067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9F8FCE34-3A09-4BA8-9DA4-402D8BB9CC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27" indent="-2856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657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720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783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AC4A9-3A70-43C5-A8F7-484197ACEC9D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1796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26A0ABA3-3C75-4B41-B6E4-9D24526117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925C716E-9D02-48A2-A7C9-4A3994067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9F8FCE34-3A09-4BA8-9DA4-402D8BB9CC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727" indent="-28566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2657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9720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6783" indent="-2285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846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908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971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5034" indent="-22853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AC4A9-3A70-43C5-A8F7-484197ACEC9D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5831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>
            <a:extLst>
              <a:ext uri="{FF2B5EF4-FFF2-40B4-BE49-F238E27FC236}">
                <a16:creationId xmlns:a16="http://schemas.microsoft.com/office/drawing/2014/main" id="{DCBAE4B5-2901-46F6-BBDF-1B373DDAD0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Zástupný symbol pro poznámky 2">
            <a:extLst>
              <a:ext uri="{FF2B5EF4-FFF2-40B4-BE49-F238E27FC236}">
                <a16:creationId xmlns:a16="http://schemas.microsoft.com/office/drawing/2014/main" id="{A8F13D94-B288-477F-8BA4-8F0CC96426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9156" name="Zástupný symbol pro číslo snímku 3">
            <a:extLst>
              <a:ext uri="{FF2B5EF4-FFF2-40B4-BE49-F238E27FC236}">
                <a16:creationId xmlns:a16="http://schemas.microsoft.com/office/drawing/2014/main" id="{B55944F2-DB23-492B-93DD-993026A376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727" indent="-285664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2657" indent="-2285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99720" indent="-2285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6783" indent="-228531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3846" indent="-228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0908" indent="-228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7971" indent="-228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5034" indent="-22853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97721DA-0FB2-4EF5-BE38-228B30884F18}" type="slidenum">
              <a:rPr lang="cs-CZ" altLang="cs-CZ"/>
              <a:pPr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BA671A-DB5F-47B7-8968-FB95AA37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C8D23-0C60-4B8C-B6BA-97045E8CC14F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4F9FD8-A466-4BA6-8A1E-6ED8BCCE0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364803-12A6-45EE-B2E5-2D8B02580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575F61-54AA-45B4-9D69-FC4AA97A92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458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80C844-5D0D-442B-893C-AF200AB0B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7BDCA-33A2-4438-A5A6-3F118AE441F7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3E09D-C895-426C-81FD-065F8894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7A59E7-308E-4D6F-94C7-944006C1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F1AFA-FD73-4F87-92F6-C1DC87748A1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013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2C6B07-2862-4E37-8CC1-4E8BCC865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A5221-BAF6-44D8-AB0A-4C3562273D2F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6EFCDB-C6F9-4DBF-BBBC-5CB723D3D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1D6179-7D06-47F6-930D-9993ECC2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642EA-E1EA-4DB9-9E70-905F868913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4759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CB3629-1E7E-4282-A19D-F46F22D9F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19140-175C-4026-B0BC-5AB9C2CC6A1E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680B48-1FEC-4D0A-AC84-8004E1E54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CD8FE7-085A-4577-B569-2D6CEE22B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6FD24-E810-4540-828A-7ED7FAC18B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088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7BF9E9-4EC3-4000-BB92-468278E9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CF8D0-E22E-4ADC-9ED5-FA05828BD5FE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066C59-5E19-4D7D-9F6A-9008E2C58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1045D9-2584-40FD-BC88-330C8C95E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D6729-FC36-4EF2-A749-E01EE00058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90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A697D123-3392-44C2-BB9F-F97DAB98D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BE937-B663-46C4-815E-2DBF9BD88C94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CA0A4B0F-32CB-4BDD-B010-9F947AA5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242AC1A2-B386-4077-BBB0-CDE8CD5A7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D962D-D131-4C5E-88EE-FE36D11B8B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014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2F23D984-9D8A-4DDA-B51A-0A4EA96C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9E1F8-226B-4549-AB57-6357B1FBDF4E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9F98C793-A408-4A1A-A557-0A97E5AEA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E7587609-6C71-472D-BCD6-8EDB463C1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B9862-31EA-4E47-B370-089A99B2E2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354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EEA9987B-5742-49EB-B288-FC8AC2D20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593D-A1C9-4EF4-A094-5D905556F281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BA4EEBE4-D1D2-4C41-8226-353553DA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D5900F2F-ECE8-489E-9345-3019D5EE0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004AA-5420-4E53-A72B-0C7ADBF28F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380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FED1F83E-1557-44CF-90C0-E0E01018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872DF-28D0-4F09-99B8-11523ABA6E10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4471A044-33B5-49AD-9028-D06EE5154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1FFC2808-FE72-4A6C-8F13-F42A9BD3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D104D-B287-4A0B-8C5F-BD61402935B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81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5537EDBC-6E80-468F-A857-C264E17E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CE4B2-B512-445E-9A6D-0091E89236C2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B0E7ED98-C301-4423-8725-CEC0FD30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D515335-157F-4DDA-91FC-800C5C5AF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5B5C5-72E5-405D-9570-211676A5B36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26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E3CA6909-AF74-4406-A3A9-DA5EC358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1744-C80C-41C4-8B2B-8FDA16625158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9BACA15-1542-4CD7-9040-321A5FFC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64C24EA8-3509-411D-A64E-CAAEC5C02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ADC7B-B1CA-4A39-B917-CD80A414520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505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095FC001-56BA-4D8B-A2E1-756F370ED2F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3E0F856A-C5B1-4233-AAB6-B199C48665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B37258-17D3-4451-84A6-C004D253A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281BAC-FDBE-4596-BDCA-03E56C1FDC61}" type="datetimeFigureOut">
              <a:rPr lang="cs-CZ"/>
              <a:pPr>
                <a:defRPr/>
              </a:pPr>
              <a:t>19.06.2023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10E39C-27E8-4F3D-B552-8347960228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0924BD-368D-47AC-A6B7-517931F55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70DEF51-9313-4F90-A8BD-4B210F9AD41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konupka@msp.justice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>
            <a:extLst>
              <a:ext uri="{FF2B5EF4-FFF2-40B4-BE49-F238E27FC236}">
                <a16:creationId xmlns:a16="http://schemas.microsoft.com/office/drawing/2014/main" id="{8FD7977A-C868-46DA-A8B5-65D5B82B8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263" y="442069"/>
            <a:ext cx="7772400" cy="2951163"/>
          </a:xfrm>
        </p:spPr>
        <p:txBody>
          <a:bodyPr/>
          <a:lstStyle/>
          <a:p>
            <a:pPr eaLnBrk="1" hangingPunct="1">
              <a:spcBef>
                <a:spcPts val="3000"/>
              </a:spcBef>
              <a:spcAft>
                <a:spcPts val="2400"/>
              </a:spcAft>
            </a:pPr>
            <a:br>
              <a:rPr lang="cs-CZ" altLang="cs-CZ" sz="2800" dirty="0">
                <a:solidFill>
                  <a:srgbClr val="FB555B"/>
                </a:solidFill>
                <a:latin typeface="Roboto Slab" pitchFamily="2" charset="0"/>
                <a:cs typeface="Roboto Slab" pitchFamily="2" charset="0"/>
              </a:rPr>
            </a:br>
            <a:br>
              <a:rPr lang="cs-CZ" altLang="cs-CZ" sz="2800" dirty="0">
                <a:solidFill>
                  <a:srgbClr val="FB555B"/>
                </a:solidFill>
                <a:latin typeface="Roboto Slab" pitchFamily="2" charset="0"/>
                <a:cs typeface="Roboto Slab" pitchFamily="2" charset="0"/>
              </a:rPr>
            </a:br>
            <a:r>
              <a:rPr lang="cs-CZ" altLang="cs-CZ" sz="2800" dirty="0">
                <a:solidFill>
                  <a:srgbClr val="FB555B"/>
                </a:solidFill>
                <a:latin typeface="Roboto Slab" pitchFamily="2" charset="0"/>
                <a:cs typeface="Roboto Slab" pitchFamily="2" charset="0"/>
              </a:rPr>
              <a:t>Náhradní mateřství v judikatuře ESLP</a:t>
            </a:r>
            <a:br>
              <a:rPr lang="cs-CZ" altLang="cs-CZ" sz="28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</a:br>
            <a:br>
              <a:rPr lang="cs-CZ" altLang="cs-CZ" sz="28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</a:br>
            <a:endParaRPr lang="cs-CZ" altLang="cs-CZ" sz="2000" dirty="0">
              <a:solidFill>
                <a:srgbClr val="4D7295"/>
              </a:solidFill>
              <a:latin typeface="Roboto Slab" pitchFamily="2" charset="0"/>
              <a:cs typeface="Roboto Slab" pitchFamily="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AB4784-162A-4868-8D1B-4755BA020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9592" y="4437112"/>
            <a:ext cx="4752528" cy="1655713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2400" dirty="0">
                <a:solidFill>
                  <a:srgbClr val="4D7295"/>
                </a:solidFill>
                <a:latin typeface="Calibri Light" panose="020F0302020204030204" pitchFamily="34" charset="0"/>
              </a:rPr>
              <a:t>Petr Konůpka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1800" dirty="0">
                <a:solidFill>
                  <a:schemeClr val="tx1"/>
                </a:solidFill>
                <a:latin typeface="Calibri Light" panose="020F0302020204030204" pitchFamily="34" charset="0"/>
              </a:rPr>
              <a:t>zmocněnec vlády </a:t>
            </a:r>
            <a:br>
              <a:rPr lang="cs-CZ" sz="1800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r>
              <a:rPr lang="cs-CZ" sz="1800" dirty="0">
                <a:solidFill>
                  <a:schemeClr val="tx1"/>
                </a:solidFill>
                <a:latin typeface="Calibri Light" panose="020F0302020204030204" pitchFamily="34" charset="0"/>
              </a:rPr>
              <a:t>pro zastupování ČR před ESLP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cs-CZ" sz="15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1500" dirty="0">
                <a:solidFill>
                  <a:schemeClr val="tx1"/>
                </a:solidFill>
                <a:latin typeface="Calibri Light" panose="020F0302020204030204" pitchFamily="34" charset="0"/>
              </a:rPr>
              <a:t>Ústavně-právní výbor PS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cs-CZ" sz="1500" dirty="0">
                <a:solidFill>
                  <a:schemeClr val="tx1"/>
                </a:solidFill>
                <a:latin typeface="Calibri Light" panose="020F0302020204030204" pitchFamily="34" charset="0"/>
              </a:rPr>
              <a:t>22. června 2023</a:t>
            </a:r>
          </a:p>
        </p:txBody>
      </p:sp>
      <p:pic>
        <p:nvPicPr>
          <p:cNvPr id="3076" name="Obrázek 3">
            <a:extLst>
              <a:ext uri="{FF2B5EF4-FFF2-40B4-BE49-F238E27FC236}">
                <a16:creationId xmlns:a16="http://schemas.microsoft.com/office/drawing/2014/main" id="{B0D5DB32-E221-4598-8B30-1A428246D8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5300663"/>
            <a:ext cx="18811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4CA5092-1D80-4414-BB55-4AD5AB38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30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Úvodem</a:t>
            </a:r>
          </a:p>
        </p:txBody>
      </p:sp>
      <p:pic>
        <p:nvPicPr>
          <p:cNvPr id="37891" name="Obrázek 4">
            <a:extLst>
              <a:ext uri="{FF2B5EF4-FFF2-40B4-BE49-F238E27FC236}">
                <a16:creationId xmlns:a16="http://schemas.microsoft.com/office/drawing/2014/main" id="{39901213-2BEB-415F-BB78-03033FE41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4895"/>
            <a:ext cx="11953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Zástupný symbol pro obsah 4">
            <a:extLst>
              <a:ext uri="{FF2B5EF4-FFF2-40B4-BE49-F238E27FC236}">
                <a16:creationId xmlns:a16="http://schemas.microsoft.com/office/drawing/2014/main" id="{468F3B80-0F23-4B64-A9C7-46E62FE8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53" y="1196752"/>
            <a:ext cx="8468195" cy="5563569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cs-CZ" altLang="cs-CZ" sz="20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judikatura ESLP</a:t>
            </a: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300"/>
              </a:spcAft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vykládá Evropskou úmluvu o lidských právech – součást ústavního pořádku</a:t>
            </a:r>
          </a:p>
          <a:p>
            <a:pPr lvl="3">
              <a:spcAft>
                <a:spcPts val="600"/>
              </a:spcAft>
            </a:pP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východiska a mantinely zákonné úpravy</a:t>
            </a:r>
          </a:p>
          <a:p>
            <a:pPr lvl="2">
              <a:spcAft>
                <a:spcPts val="300"/>
              </a:spcAft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pro ČR jsou významné i rozsudky proti jiným státům</a:t>
            </a:r>
          </a:p>
          <a:p>
            <a:pPr lvl="3">
              <a:spcAft>
                <a:spcPts val="1800"/>
              </a:spcAft>
            </a:pP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obecné zásady výkladu Úmluvy v daném kontextu</a:t>
            </a:r>
          </a:p>
          <a:p>
            <a:pPr lvl="1">
              <a:spcAft>
                <a:spcPts val="800"/>
              </a:spcAft>
            </a:pPr>
            <a:r>
              <a:rPr lang="cs-CZ" altLang="cs-CZ" sz="20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klíčové obecné zásady vyplývající z judikatury ESLP pro náhradní mateřství</a:t>
            </a: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300"/>
              </a:spcAft>
            </a:pPr>
            <a:r>
              <a:rPr lang="cs-CZ" altLang="cs-CZ" sz="18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široký prostor pro uvážení</a:t>
            </a: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, jak náhradní mateřství upravit</a:t>
            </a:r>
          </a:p>
          <a:p>
            <a:pPr lvl="3">
              <a:spcAft>
                <a:spcPts val="800"/>
              </a:spcAft>
            </a:pP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citlivé etické otázky; absence shody; Úmluva nezaručuje právo stát se rodičem</a:t>
            </a:r>
          </a:p>
          <a:p>
            <a:pPr lvl="2">
              <a:spcAft>
                <a:spcPts val="800"/>
              </a:spcAft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i v této oblasti je </a:t>
            </a:r>
            <a:r>
              <a:rPr lang="cs-CZ" altLang="cs-CZ" sz="18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nejlepší zájem dítěte </a:t>
            </a: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prvotním hlediskem</a:t>
            </a:r>
          </a:p>
          <a:p>
            <a:pPr lvl="2">
              <a:spcAft>
                <a:spcPts val="200"/>
              </a:spcAft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5 klíčových judikátů (právní uznání rodičovství)</a:t>
            </a:r>
          </a:p>
          <a:p>
            <a:pPr lvl="3">
              <a:spcAft>
                <a:spcPts val="100"/>
              </a:spcAft>
            </a:pPr>
            <a:r>
              <a:rPr lang="cs-CZ" altLang="cs-CZ" sz="15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Paradiso</a:t>
            </a: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cs-CZ" altLang="cs-CZ" sz="15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Campanelli</a:t>
            </a: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 proti Itálii (2017) </a:t>
            </a:r>
          </a:p>
          <a:p>
            <a:pPr lvl="3">
              <a:spcAft>
                <a:spcPts val="100"/>
              </a:spcAft>
            </a:pPr>
            <a:r>
              <a:rPr lang="cs-CZ" altLang="cs-CZ" sz="15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Mennesson</a:t>
            </a: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 proti Francii (2014)</a:t>
            </a:r>
          </a:p>
          <a:p>
            <a:pPr lvl="3">
              <a:spcAft>
                <a:spcPts val="100"/>
              </a:spcAft>
            </a:pP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Posudek podle Protokolu č. 16 na žádost francouzského Nejvyššího soudu (2019)</a:t>
            </a:r>
          </a:p>
          <a:p>
            <a:pPr lvl="3">
              <a:spcAft>
                <a:spcPts val="100"/>
              </a:spcAft>
            </a:pP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D. B. a ostatní proti Švýcarsku (2022) </a:t>
            </a:r>
          </a:p>
          <a:p>
            <a:pPr lvl="3">
              <a:spcAft>
                <a:spcPts val="100"/>
              </a:spcAft>
            </a:pP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H. proti Spojenému království (2022)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4CA5092-1D80-4414-BB55-4AD5AB38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943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2800" dirty="0" err="1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Paradiso</a:t>
            </a:r>
            <a:r>
              <a:rPr lang="cs-CZ" altLang="cs-CZ" sz="28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 a </a:t>
            </a:r>
            <a:r>
              <a:rPr lang="cs-CZ" altLang="cs-CZ" sz="2800" dirty="0" err="1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Campanelli</a:t>
            </a:r>
            <a:r>
              <a:rPr lang="cs-CZ" altLang="cs-CZ" sz="28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 proti Itálii (2017)</a:t>
            </a:r>
          </a:p>
        </p:txBody>
      </p:sp>
      <p:pic>
        <p:nvPicPr>
          <p:cNvPr id="37891" name="Obrázek 4">
            <a:extLst>
              <a:ext uri="{FF2B5EF4-FFF2-40B4-BE49-F238E27FC236}">
                <a16:creationId xmlns:a16="http://schemas.microsoft.com/office/drawing/2014/main" id="{39901213-2BEB-415F-BB78-03033FE41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5929313"/>
            <a:ext cx="11953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Zástupný symbol pro obsah 4">
            <a:extLst>
              <a:ext uri="{FF2B5EF4-FFF2-40B4-BE49-F238E27FC236}">
                <a16:creationId xmlns:a16="http://schemas.microsoft.com/office/drawing/2014/main" id="{468F3B80-0F23-4B64-A9C7-46E62FE8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314908"/>
            <a:ext cx="8229600" cy="5409728"/>
          </a:xfrm>
        </p:spPr>
        <p:txBody>
          <a:bodyPr/>
          <a:lstStyle/>
          <a:p>
            <a:pPr lvl="1">
              <a:spcAft>
                <a:spcPts val="2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skutkový stav</a:t>
            </a:r>
            <a:endParaRPr lang="cs-CZ" altLang="cs-CZ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neplodný italský manželský pár (8 neúspěšných pokusů o umělé oplodnění)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náhradní mateřství v Rusku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gamety anonymní dárkyně; klinika omylem nepoužila sperma pana </a:t>
            </a:r>
            <a:r>
              <a:rPr lang="cs-CZ" altLang="cs-CZ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Campanelli</a:t>
            </a:r>
            <a:endParaRPr lang="cs-CZ" altLang="cs-CZ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 ruském rodném listě oba zapsáni jako rodiče dítěte</a:t>
            </a:r>
          </a:p>
          <a:p>
            <a:pPr lvl="2">
              <a:spcAft>
                <a:spcPts val="12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 Itálii rodný list neuznán, dítě (8 měsíců ) bylo manželům odebráno a dáno k adopci</a:t>
            </a:r>
          </a:p>
          <a:p>
            <a:pPr lvl="1">
              <a:spcAft>
                <a:spcPts val="3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právní posouzení ESLP</a:t>
            </a:r>
          </a:p>
          <a:p>
            <a:pPr lvl="2">
              <a:spcAft>
                <a:spcPts val="300"/>
              </a:spcAft>
              <a:defRPr/>
            </a:pP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složitá volba mezi umožněním pokračování vztahu manželů s dítětem, tj. zlegalizováním protiprávního stavu způsobeného stěžovateli, </a:t>
            </a:r>
            <a:r>
              <a:rPr kumimoji="0" lang="cs-CZ" altLang="cs-CZ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x</a:t>
            </a: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dodržením předpisů o náhradním mateřství a o mezinárodních adopcích chránících důležité veřejné zájmy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4D7295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široký prostor pro uvážení </a:t>
            </a: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– jde o citlivé etické otázky, kde nepanuje shoda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cs-CZ" altLang="cs-C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posuzováno jen prizmatem práv zamýšlených rodičů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žádné biologické spojení s dítětem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italské soudy se důkladně zabývaly nejlepším zájmem dítěte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cs-CZ" altLang="cs-CZ" sz="1600" dirty="0">
                <a:solidFill>
                  <a:srgbClr val="FB555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→ neporušení článku 8 Úmluvy</a:t>
            </a:r>
          </a:p>
          <a:p>
            <a:pPr lvl="1">
              <a:spcAft>
                <a:spcPts val="600"/>
              </a:spcAft>
            </a:pP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0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4CA5092-1D80-4414-BB55-4AD5AB38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431" y="188640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2800" dirty="0" err="1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Mennesson</a:t>
            </a:r>
            <a:r>
              <a:rPr lang="cs-CZ" altLang="cs-CZ" sz="28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 proti Francii (2014)</a:t>
            </a:r>
          </a:p>
        </p:txBody>
      </p:sp>
      <p:sp>
        <p:nvSpPr>
          <p:cNvPr id="37892" name="Zástupný symbol pro obsah 4">
            <a:extLst>
              <a:ext uri="{FF2B5EF4-FFF2-40B4-BE49-F238E27FC236}">
                <a16:creationId xmlns:a16="http://schemas.microsoft.com/office/drawing/2014/main" id="{468F3B80-0F23-4B64-A9C7-46E62FE8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68" y="1259632"/>
            <a:ext cx="8017964" cy="5409728"/>
          </a:xfrm>
        </p:spPr>
        <p:txBody>
          <a:bodyPr/>
          <a:lstStyle/>
          <a:p>
            <a:pPr lvl="1">
              <a:spcAft>
                <a:spcPts val="2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skutkový stav</a:t>
            </a:r>
            <a:endParaRPr lang="cs-CZ" altLang="cs-CZ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neplodný francouzský manželský pár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náhradní mateřství v Kalifornii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pan </a:t>
            </a:r>
            <a:r>
              <a:rPr lang="cs-CZ" altLang="cs-CZ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Mennesson</a:t>
            </a: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je biologickým otcem dvojčat; gamety anonymní dárkyně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 americkém rodném listě zapsáni jako rodiče</a:t>
            </a:r>
          </a:p>
          <a:p>
            <a:pPr lvl="2">
              <a:spcAft>
                <a:spcPts val="12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ve Francii rodný list neuznán pro rozpor s veřejným pořádkem</a:t>
            </a:r>
          </a:p>
          <a:p>
            <a:pPr lvl="1">
              <a:spcAft>
                <a:spcPts val="3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právní posouzení ESLP</a:t>
            </a:r>
          </a:p>
          <a:p>
            <a:pPr lvl="2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práva manželů </a:t>
            </a:r>
            <a:r>
              <a:rPr lang="cs-CZ" altLang="cs-CZ" sz="1600" dirty="0" err="1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Mennessonových</a:t>
            </a:r>
            <a:endParaRPr lang="cs-CZ" altLang="cs-CZ" sz="1600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3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jejich rodinný život nebyl významněji narušen; veřejný zájem na zákazu náhradního mateřství převáží </a:t>
            </a:r>
            <a:r>
              <a:rPr lang="cs-CZ" altLang="cs-CZ" sz="1600" dirty="0">
                <a:solidFill>
                  <a:srgbClr val="FB555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→ neporušení článku 8 Úmluvy</a:t>
            </a:r>
          </a:p>
          <a:p>
            <a:pPr lvl="2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práva dětí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právní uznání vztahu s rodiči tvoří základní aspekt identity člověka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dopady např. na nabytí občanství či dědění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zájem na odrazení surogátní turistiky je legitimní, ale dítě zákaz neporušilo a </a:t>
            </a:r>
            <a:r>
              <a:rPr lang="cs-CZ" altLang="cs-CZ" sz="16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neuznání rodičovství biologického otce je v rozporu s jeho nejlepším zájmem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lang="cs-CZ" altLang="cs-CZ" sz="1600" dirty="0">
                <a:solidFill>
                  <a:srgbClr val="FB555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→ porušení článku 8 Úmluvy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lang="cs-CZ" altLang="cs-CZ" sz="1700" dirty="0">
              <a:solidFill>
                <a:srgbClr val="FB555B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Aft>
                <a:spcPts val="600"/>
              </a:spcAft>
            </a:pP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42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4CA5092-1D80-4414-BB55-4AD5AB38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650" y="332656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27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Posudek podle Protokolu č. 16 na žádost francouzského Nejvyššího soudu (2019)</a:t>
            </a:r>
          </a:p>
        </p:txBody>
      </p:sp>
      <p:pic>
        <p:nvPicPr>
          <p:cNvPr id="37891" name="Obrázek 4">
            <a:extLst>
              <a:ext uri="{FF2B5EF4-FFF2-40B4-BE49-F238E27FC236}">
                <a16:creationId xmlns:a16="http://schemas.microsoft.com/office/drawing/2014/main" id="{39901213-2BEB-415F-BB78-03033FE41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74048"/>
            <a:ext cx="11953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Zástupný symbol pro obsah 4">
            <a:extLst>
              <a:ext uri="{FF2B5EF4-FFF2-40B4-BE49-F238E27FC236}">
                <a16:creationId xmlns:a16="http://schemas.microsoft.com/office/drawing/2014/main" id="{468F3B80-0F23-4B64-A9C7-46E62FE8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650" y="1628800"/>
            <a:ext cx="8381822" cy="5040560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skutkový stav</a:t>
            </a:r>
            <a:endParaRPr lang="cs-CZ" altLang="cs-CZ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6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pokračování případu </a:t>
            </a:r>
            <a:r>
              <a:rPr lang="cs-CZ" altLang="cs-CZ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Mennesson</a:t>
            </a:r>
            <a:endParaRPr lang="cs-CZ" altLang="cs-CZ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6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otec (biologický rodič) byl v návaznosti na rozsudek ESLP uznán jako právní rodič dětí, matka (bez biologického spojení) nikoli</a:t>
            </a:r>
          </a:p>
          <a:p>
            <a:pPr lvl="2">
              <a:spcAft>
                <a:spcPts val="12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NS přerušil řízení a požádal ESLP o posudek</a:t>
            </a:r>
          </a:p>
          <a:p>
            <a:pPr lvl="1">
              <a:spcAft>
                <a:spcPts val="6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právní posouzení ESLP</a:t>
            </a:r>
          </a:p>
          <a:p>
            <a:pPr lvl="2">
              <a:spcAft>
                <a:spcPts val="6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právo na respektování soukromého života dětí vyžaduje, aby vnitrostátní právo umožňovalo právní uznání rodičovského vztahu dítěte a zamýšlené matky</a:t>
            </a:r>
          </a:p>
          <a:p>
            <a:pPr lvl="3">
              <a:spcAft>
                <a:spcPts val="600"/>
              </a:spcAft>
              <a:defRPr/>
            </a:pPr>
            <a:r>
              <a:rPr lang="cs-CZ" altLang="cs-CZ" sz="16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nejlepší zájem dítěte převáží</a:t>
            </a:r>
            <a:b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altLang="cs-CZ" sz="1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(identita; právo pobytu na území; občanství; dědění; ochrana po rozvodu rodičů či smrti otce; právní určení osob odpovědných za výchovu; možnost vyrůstat ve stabilním prostředí)</a:t>
            </a:r>
          </a:p>
          <a:p>
            <a:pPr lvl="2">
              <a:spcAft>
                <a:spcPts val="6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právní uznání nemusí mít formu zápisu zahraničního rodného listu, </a:t>
            </a:r>
            <a:r>
              <a:rPr lang="cs-CZ" altLang="cs-CZ" sz="16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možné jsou </a:t>
            </a:r>
            <a:br>
              <a:rPr lang="cs-CZ" altLang="cs-CZ" sz="16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altLang="cs-CZ" sz="16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jiné prostředky</a:t>
            </a: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např. osvojení</a:t>
            </a:r>
          </a:p>
          <a:p>
            <a:pPr lvl="3">
              <a:spcAft>
                <a:spcPts val="6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musí být v dispozici v okamžiku, kdy se vztah zamýšlené matky </a:t>
            </a:r>
            <a:b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 dítěte stane praktickou realitou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lang="cs-CZ" altLang="cs-CZ" sz="1700" dirty="0">
              <a:solidFill>
                <a:srgbClr val="FB555B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Aft>
                <a:spcPts val="600"/>
              </a:spcAft>
            </a:pP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86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4CA5092-1D80-4414-BB55-4AD5AB38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431" y="188640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30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D. B. a ostatní proti Švýcarsku (2022)</a:t>
            </a:r>
          </a:p>
        </p:txBody>
      </p:sp>
      <p:pic>
        <p:nvPicPr>
          <p:cNvPr id="37891" name="Obrázek 4">
            <a:extLst>
              <a:ext uri="{FF2B5EF4-FFF2-40B4-BE49-F238E27FC236}">
                <a16:creationId xmlns:a16="http://schemas.microsoft.com/office/drawing/2014/main" id="{39901213-2BEB-415F-BB78-03033FE41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074048"/>
            <a:ext cx="11953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Zástupný symbol pro obsah 4">
            <a:extLst>
              <a:ext uri="{FF2B5EF4-FFF2-40B4-BE49-F238E27FC236}">
                <a16:creationId xmlns:a16="http://schemas.microsoft.com/office/drawing/2014/main" id="{468F3B80-0F23-4B64-A9C7-46E62FE8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261" y="1259632"/>
            <a:ext cx="8684219" cy="5409728"/>
          </a:xfrm>
        </p:spPr>
        <p:txBody>
          <a:bodyPr/>
          <a:lstStyle/>
          <a:p>
            <a:pPr lvl="1">
              <a:spcAft>
                <a:spcPts val="2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skutkový stav</a:t>
            </a:r>
            <a:endParaRPr lang="cs-CZ" altLang="cs-CZ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registrovaný pár osob stejného pohlaví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náhradní mateřství v Kalifornii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druhý stěžovatel je biologickým otcem dítěte; gamety anonymní dárkyně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 americkém rodném listě oba zapsáni jako rodiče</a:t>
            </a:r>
          </a:p>
          <a:p>
            <a:pPr lvl="2">
              <a:spcAft>
                <a:spcPts val="12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ve Švýcarsku uznán za otce pouze biologický otec</a:t>
            </a:r>
          </a:p>
          <a:p>
            <a:pPr lvl="1">
              <a:spcAft>
                <a:spcPts val="3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právní posouzení ESLP</a:t>
            </a:r>
          </a:p>
          <a:p>
            <a:pPr lvl="2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uplatní se </a:t>
            </a:r>
            <a:r>
              <a:rPr lang="cs-CZ" altLang="cs-CZ" sz="16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stejné zásady jako u párů osob opačného pohlaví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5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nejlepší zájem dítěte </a:t>
            </a:r>
            <a:r>
              <a:rPr lang="cs-CZ" altLang="cs-CZ" sz="15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vyžadující mj. právní určení osob odpovědných za výchovu, jakož i možnost vyrůstat ve stabilním prostředí </a:t>
            </a:r>
            <a:r>
              <a:rPr lang="cs-CZ" altLang="cs-CZ" sz="15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nemůže záviset na sexuální orientaci rodičů</a:t>
            </a:r>
          </a:p>
          <a:p>
            <a:pPr lvl="2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práva rodičů </a:t>
            </a:r>
            <a:r>
              <a:rPr lang="cs-CZ" altLang="cs-CZ" sz="1600" dirty="0">
                <a:solidFill>
                  <a:srgbClr val="FB555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→ neporušení článku 8 Úmluvy</a:t>
            </a:r>
          </a:p>
          <a:p>
            <a:pPr lvl="2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práva dítěte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 dobu 7,5 roku se nemohl domoci uznání rodičovství </a:t>
            </a:r>
            <a:b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(poté zákon umožnil osvojení dítěte registrovaného partnera)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děti nemohou nést negativní důsledky za jednání rodičů</a:t>
            </a:r>
          </a:p>
          <a:p>
            <a:pPr marL="1371600" lvl="3" indent="0">
              <a:spcAft>
                <a:spcPts val="600"/>
              </a:spcAft>
              <a:buNone/>
              <a:defRPr/>
            </a:pPr>
            <a:r>
              <a:rPr lang="cs-CZ" altLang="cs-CZ" sz="1600" dirty="0">
                <a:solidFill>
                  <a:srgbClr val="FB555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→ porušení článku 8 Úmluvy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lang="cs-CZ" altLang="cs-CZ" sz="1700" dirty="0">
              <a:solidFill>
                <a:srgbClr val="FB555B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Aft>
                <a:spcPts val="600"/>
              </a:spcAft>
            </a:pP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16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4CA5092-1D80-4414-BB55-4AD5AB38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431" y="188640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30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H. proti Spojenému království (2022)</a:t>
            </a:r>
          </a:p>
        </p:txBody>
      </p:sp>
      <p:sp>
        <p:nvSpPr>
          <p:cNvPr id="37892" name="Zástupný symbol pro obsah 4">
            <a:extLst>
              <a:ext uri="{FF2B5EF4-FFF2-40B4-BE49-F238E27FC236}">
                <a16:creationId xmlns:a16="http://schemas.microsoft.com/office/drawing/2014/main" id="{468F3B80-0F23-4B64-A9C7-46E62FE8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481519" cy="5409728"/>
          </a:xfrm>
        </p:spPr>
        <p:txBody>
          <a:bodyPr/>
          <a:lstStyle/>
          <a:p>
            <a:pPr lvl="1">
              <a:spcAft>
                <a:spcPts val="2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skutkový stav</a:t>
            </a:r>
            <a:endParaRPr lang="cs-CZ" altLang="cs-CZ" sz="1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pár osob stejného pohlaví – dohoda o náhradním mateřství s ženou a jejím manželem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sperma obou partnerů a gamety anonymní dárkyně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dle britského práva jsou rodiči náhradní matka a její manžel</a:t>
            </a:r>
          </a:p>
          <a:p>
            <a:pPr lvl="2">
              <a:spcAft>
                <a:spcPts val="300"/>
              </a:spcAft>
            </a:pPr>
            <a:r>
              <a:rPr lang="cs-CZ" altLang="cs-CZ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britské soudy přiznaly rodičovskou odpovědnost všem čtyřem; do péče dceru svěřily zamýšleným rodičům; měla jejich jména; měli právo činit všechna rodičovská rozhodnutí</a:t>
            </a:r>
          </a:p>
          <a:p>
            <a:pPr lvl="1">
              <a:spcAft>
                <a:spcPts val="300"/>
              </a:spcAft>
            </a:pPr>
            <a:r>
              <a:rPr lang="cs-CZ" altLang="cs-CZ" sz="19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právní posouzení ESLP</a:t>
            </a:r>
          </a:p>
          <a:p>
            <a:pPr lvl="2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námitka: biologický otec nebyl po narození zapsán jako její otec</a:t>
            </a:r>
          </a:p>
          <a:p>
            <a:pPr lvl="2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široký prostor pro uvážení 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5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spadá do něj rozhodnutí, že dárci gamet nejsou automaticky uznáni jako právní rodiče i rozhodnutí, že dohody o náhradním mateřství, ač legální, nejsou vymahatelné 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5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nutno vyvážit zájmy více osob, které mohou vznášet rodičovské zájmy</a:t>
            </a:r>
          </a:p>
          <a:p>
            <a:pPr lvl="2">
              <a:spcAft>
                <a:spcPts val="300"/>
              </a:spcAft>
              <a:defRPr/>
            </a:pPr>
            <a:r>
              <a:rPr lang="cs-CZ" altLang="cs-CZ" sz="16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 uznání rodičovství se uplatní </a:t>
            </a:r>
            <a:r>
              <a:rPr lang="cs-CZ" altLang="cs-CZ" sz="16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stejné zásady jako v případě uznání zahraničního náhradního mateřství</a:t>
            </a:r>
          </a:p>
          <a:p>
            <a:pPr lvl="3">
              <a:spcAft>
                <a:spcPts val="300"/>
              </a:spcAft>
              <a:defRPr/>
            </a:pPr>
            <a:r>
              <a:rPr lang="cs-CZ" altLang="cs-CZ" sz="1500" dirty="0">
                <a:latin typeface="Calibri Light" panose="020F0302020204030204" pitchFamily="34" charset="0"/>
                <a:cs typeface="Calibri Light" panose="020F0302020204030204" pitchFamily="34" charset="0"/>
              </a:rPr>
              <a:t>není zde právo na okamžité uznání, ale až v okamžiku, kdy se vztah stane praktickou realitou – právo na přístup k proceduře, kde se posoudí nejlepší zájem dítěte</a:t>
            </a:r>
          </a:p>
          <a:p>
            <a:pPr marL="914400" lvl="2" indent="0">
              <a:spcAft>
                <a:spcPts val="300"/>
              </a:spcAft>
              <a:buNone/>
              <a:defRPr/>
            </a:pPr>
            <a:r>
              <a:rPr lang="cs-CZ" altLang="cs-CZ" sz="1600" dirty="0">
                <a:solidFill>
                  <a:srgbClr val="FB555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→ neporušení článku 8 Úmluvy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endParaRPr lang="cs-CZ" altLang="cs-CZ" sz="1700" dirty="0">
              <a:solidFill>
                <a:srgbClr val="FB555B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>
              <a:spcAft>
                <a:spcPts val="600"/>
              </a:spcAft>
            </a:pPr>
            <a:endParaRPr lang="cs-CZ" altLang="cs-CZ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244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D4CA5092-1D80-4414-BB55-4AD5AB38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3652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altLang="cs-CZ" sz="3000" dirty="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Závěrem</a:t>
            </a:r>
          </a:p>
        </p:txBody>
      </p:sp>
      <p:pic>
        <p:nvPicPr>
          <p:cNvPr id="37891" name="Obrázek 4">
            <a:extLst>
              <a:ext uri="{FF2B5EF4-FFF2-40B4-BE49-F238E27FC236}">
                <a16:creationId xmlns:a16="http://schemas.microsoft.com/office/drawing/2014/main" id="{39901213-2BEB-415F-BB78-03033FE41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4895"/>
            <a:ext cx="119538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Zástupný symbol pro obsah 4">
            <a:extLst>
              <a:ext uri="{FF2B5EF4-FFF2-40B4-BE49-F238E27FC236}">
                <a16:creationId xmlns:a16="http://schemas.microsoft.com/office/drawing/2014/main" id="{468F3B80-0F23-4B64-A9C7-46E62FE86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3523"/>
            <a:ext cx="7964139" cy="5149813"/>
          </a:xfrm>
        </p:spPr>
        <p:txBody>
          <a:bodyPr/>
          <a:lstStyle/>
          <a:p>
            <a:pPr lvl="1">
              <a:spcAft>
                <a:spcPts val="600"/>
              </a:spcAft>
            </a:pP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státy mají </a:t>
            </a:r>
            <a:r>
              <a:rPr lang="cs-CZ" altLang="cs-CZ" sz="20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široký prostor pro uvážení</a:t>
            </a:r>
            <a:r>
              <a:rPr lang="cs-CZ" altLang="cs-CZ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, jak náhradní mateřství upravit</a:t>
            </a:r>
          </a:p>
          <a:p>
            <a:pPr lvl="2">
              <a:spcAft>
                <a:spcPts val="1200"/>
              </a:spcAft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ovšem, pokud se rozhodnou ho upravit, musí tak učinit nediskriminačním způsobem</a:t>
            </a:r>
          </a:p>
          <a:p>
            <a:pPr lvl="1">
              <a:spcAft>
                <a:spcPts val="600"/>
              </a:spcAft>
            </a:pPr>
            <a:r>
              <a:rPr lang="cs-CZ" altLang="cs-CZ" sz="20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nejlepší zájem dítěte musí být předním hlediskem</a:t>
            </a:r>
          </a:p>
          <a:p>
            <a:pPr lvl="2">
              <a:spcAft>
                <a:spcPts val="1200"/>
              </a:spcAft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dítě nemůže nést negativní následky jednání rodičů</a:t>
            </a:r>
          </a:p>
          <a:p>
            <a:pPr lvl="2">
              <a:spcAft>
                <a:spcPts val="1200"/>
              </a:spcAft>
            </a:pPr>
            <a:r>
              <a:rPr lang="cs-CZ" altLang="cs-CZ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stát musí umožnit </a:t>
            </a:r>
            <a:r>
              <a:rPr lang="cs-CZ" altLang="cs-CZ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uznání rodičovského vztahu dítěte a zamýšlených rodičů, je-li to v nejlepším zájmu dítěte</a:t>
            </a:r>
          </a:p>
          <a:p>
            <a:pPr lvl="2">
              <a:spcAft>
                <a:spcPts val="2400"/>
              </a:spcAft>
            </a:pPr>
            <a:r>
              <a:rPr lang="cs-CZ" altLang="cs-CZ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stát nemusí zvolit formu zápisu do matriky, ale může i jinými prostředky, např. osvojením (či jinými způsoby poskytujícími dítěti srovnatelnou ochranu); v okamžiku, kdy se vztah rodič-dítě stane praktickou realitou</a:t>
            </a:r>
          </a:p>
          <a:p>
            <a:pPr lvl="1">
              <a:spcAft>
                <a:spcPts val="600"/>
              </a:spcAft>
            </a:pPr>
            <a:r>
              <a:rPr lang="cs-CZ" altLang="cs-CZ" sz="20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stejné zásady jsou platné </a:t>
            </a:r>
            <a:r>
              <a:rPr lang="cs-CZ" altLang="cs-CZ" sz="2000" dirty="0">
                <a:solidFill>
                  <a:srgbClr val="4D729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pro páry osob stejného pohlaví</a:t>
            </a:r>
          </a:p>
          <a:p>
            <a:pPr lvl="2">
              <a:spcAft>
                <a:spcPts val="1800"/>
              </a:spcAft>
            </a:pPr>
            <a:r>
              <a:rPr lang="cs-CZ" altLang="cs-CZ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nejlepší zájem dítěte nemůže záviset na sexuální orientaci rodičů</a:t>
            </a:r>
            <a:endParaRPr lang="cs-CZ" altLang="cs-CZ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2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D169C156-1601-4DCD-BAA1-CAA263BAAD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063" y="2322983"/>
            <a:ext cx="7772400" cy="79216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cs-CZ" altLang="cs-CZ" sz="3600">
                <a:solidFill>
                  <a:srgbClr val="4D7295"/>
                </a:solidFill>
                <a:latin typeface="Roboto Slab" pitchFamily="2" charset="0"/>
                <a:cs typeface="Roboto Slab" pitchFamily="2" charset="0"/>
              </a:rPr>
              <a:t>Děkuji za pozornost.</a:t>
            </a:r>
            <a:endParaRPr lang="cs-CZ" altLang="cs-CZ">
              <a:solidFill>
                <a:srgbClr val="4D7295"/>
              </a:solidFill>
              <a:latin typeface="Roboto Slab" pitchFamily="2" charset="0"/>
              <a:cs typeface="Roboto Slab" pitchFamily="2" charset="0"/>
            </a:endParaRPr>
          </a:p>
        </p:txBody>
      </p:sp>
      <p:sp>
        <p:nvSpPr>
          <p:cNvPr id="48131" name="Podnadpis 2">
            <a:extLst>
              <a:ext uri="{FF2B5EF4-FFF2-40B4-BE49-F238E27FC236}">
                <a16:creationId xmlns:a16="http://schemas.microsoft.com/office/drawing/2014/main" id="{B347A0E8-CC1B-48EE-AB90-A22C62C7F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063" y="4509121"/>
            <a:ext cx="4699049" cy="1726580"/>
          </a:xfrm>
        </p:spPr>
        <p:txBody>
          <a:bodyPr/>
          <a:lstStyle/>
          <a:p>
            <a:pPr algn="l" eaLnBrk="1" hangingPunct="1"/>
            <a:r>
              <a:rPr lang="cs-CZ" altLang="cs-CZ" sz="1200" b="1" dirty="0">
                <a:solidFill>
                  <a:schemeClr val="tx1"/>
                </a:solidFill>
                <a:latin typeface="Calibri Light" panose="020F0302020204030204" pitchFamily="34" charset="0"/>
              </a:rPr>
              <a:t>Petr Konůpka</a:t>
            </a:r>
          </a:p>
          <a:p>
            <a:pPr algn="l" eaLnBrk="1" hangingPunct="1"/>
            <a:r>
              <a:rPr lang="cs-CZ" altLang="cs-CZ" sz="1200" dirty="0">
                <a:solidFill>
                  <a:schemeClr val="tx1"/>
                </a:solidFill>
                <a:latin typeface="Calibri Light" panose="020F0302020204030204" pitchFamily="34" charset="0"/>
              </a:rPr>
              <a:t>zmocněnec vlády pro zastupování ČR před ESLP</a:t>
            </a:r>
          </a:p>
          <a:p>
            <a:pPr algn="l" eaLnBrk="1" hangingPunct="1"/>
            <a:r>
              <a:rPr lang="cs-CZ" altLang="cs-CZ" sz="1200" dirty="0">
                <a:solidFill>
                  <a:schemeClr val="tx1"/>
                </a:solidFill>
                <a:latin typeface="Calibri Light" panose="020F0302020204030204" pitchFamily="34" charset="0"/>
              </a:rPr>
              <a:t>Ministerstvo spravedlnosti</a:t>
            </a:r>
          </a:p>
          <a:p>
            <a:pPr algn="l" eaLnBrk="1" hangingPunct="1"/>
            <a:endParaRPr lang="cs-CZ" altLang="cs-CZ" sz="12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algn="l" eaLnBrk="1" hangingPunct="1"/>
            <a:r>
              <a:rPr lang="cs-CZ" altLang="cs-CZ" sz="1200" dirty="0">
                <a:solidFill>
                  <a:schemeClr val="tx1"/>
                </a:solidFill>
                <a:latin typeface="Calibri Light" panose="020F0302020204030204" pitchFamily="34" charset="0"/>
              </a:rPr>
              <a:t>e-mail: </a:t>
            </a:r>
            <a:r>
              <a:rPr lang="cs-CZ" altLang="cs-CZ" sz="1200" dirty="0">
                <a:solidFill>
                  <a:schemeClr val="tx1"/>
                </a:solidFill>
                <a:latin typeface="Calibri Light" panose="020F0302020204030204" pitchFamily="34" charset="0"/>
                <a:hlinkClick r:id="rId3"/>
              </a:rPr>
              <a:t>pkonupka@msp.justice.cz</a:t>
            </a:r>
            <a:r>
              <a:rPr lang="cs-CZ" altLang="cs-CZ" sz="1200" dirty="0">
                <a:solidFill>
                  <a:schemeClr val="tx1"/>
                </a:solidFill>
                <a:latin typeface="Calibri Light" panose="020F0302020204030204" pitchFamily="34" charset="0"/>
              </a:rPr>
              <a:t> </a:t>
            </a:r>
          </a:p>
          <a:p>
            <a:pPr algn="l" eaLnBrk="1" hangingPunct="1"/>
            <a:r>
              <a:rPr lang="cs-CZ" altLang="cs-CZ" sz="1200" dirty="0">
                <a:solidFill>
                  <a:schemeClr val="tx1"/>
                </a:solidFill>
                <a:latin typeface="Calibri Light" panose="020F0302020204030204" pitchFamily="34" charset="0"/>
              </a:rPr>
              <a:t>tel.: 221 997 440</a:t>
            </a:r>
          </a:p>
        </p:txBody>
      </p:sp>
      <p:pic>
        <p:nvPicPr>
          <p:cNvPr id="48132" name="Obrázek 3">
            <a:extLst>
              <a:ext uri="{FF2B5EF4-FFF2-40B4-BE49-F238E27FC236}">
                <a16:creationId xmlns:a16="http://schemas.microsoft.com/office/drawing/2014/main" id="{988A3164-54D8-4BA0-BE6A-0EEA411DAB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41888"/>
            <a:ext cx="2517775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10957</TotalTime>
  <Words>1011</Words>
  <Application>Microsoft Office PowerPoint</Application>
  <PresentationFormat>Předvádění na obrazovce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Roboto Slab</vt:lpstr>
      <vt:lpstr>Motiv systému Office</vt:lpstr>
      <vt:lpstr>  Náhradní mateřství v judikatuře ESLP  </vt:lpstr>
      <vt:lpstr>Úvodem</vt:lpstr>
      <vt:lpstr>Paradiso a Campanelli proti Itálii (2017)</vt:lpstr>
      <vt:lpstr>Mennesson proti Francii (2014)</vt:lpstr>
      <vt:lpstr>Posudek podle Protokolu č. 16 na žádost francouzského Nejvyššího soudu (2019)</vt:lpstr>
      <vt:lpstr>D. B. a ostatní proti Švýcarsku (2022)</vt:lpstr>
      <vt:lpstr>H. proti Spojenému království (2022)</vt:lpstr>
      <vt:lpstr>Závěrem</vt:lpstr>
      <vt:lpstr>Děkuji za pozornost.</vt:lpstr>
    </vt:vector>
  </TitlesOfParts>
  <Company>MSP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KVZ šablona</dc:title>
  <dc:creator>-mh-</dc:creator>
  <cp:lastModifiedBy>Konůpka Petr Mgr.</cp:lastModifiedBy>
  <cp:revision>336</cp:revision>
  <cp:lastPrinted>2023-06-21T16:01:30Z</cp:lastPrinted>
  <dcterms:created xsi:type="dcterms:W3CDTF">2017-05-16T08:18:47Z</dcterms:created>
  <dcterms:modified xsi:type="dcterms:W3CDTF">2023-06-22T08:03:41Z</dcterms:modified>
</cp:coreProperties>
</file>