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733" r:id="rId3"/>
  </p:sldMasterIdLst>
  <p:notesMasterIdLst>
    <p:notesMasterId r:id="rId23"/>
  </p:notesMasterIdLst>
  <p:handoutMasterIdLst>
    <p:handoutMasterId r:id="rId24"/>
  </p:handoutMasterIdLst>
  <p:sldIdLst>
    <p:sldId id="734" r:id="rId4"/>
    <p:sldId id="805" r:id="rId5"/>
    <p:sldId id="846" r:id="rId6"/>
    <p:sldId id="847" r:id="rId7"/>
    <p:sldId id="861" r:id="rId8"/>
    <p:sldId id="863" r:id="rId9"/>
    <p:sldId id="862" r:id="rId10"/>
    <p:sldId id="864" r:id="rId11"/>
    <p:sldId id="865" r:id="rId12"/>
    <p:sldId id="866" r:id="rId13"/>
    <p:sldId id="867" r:id="rId14"/>
    <p:sldId id="868" r:id="rId15"/>
    <p:sldId id="869" r:id="rId16"/>
    <p:sldId id="871" r:id="rId17"/>
    <p:sldId id="872" r:id="rId18"/>
    <p:sldId id="873" r:id="rId19"/>
    <p:sldId id="874" r:id="rId20"/>
    <p:sldId id="875" r:id="rId21"/>
    <p:sldId id="870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živatel systému Windows" initials="UsW" lastIdx="1" clrIdx="0">
    <p:extLst>
      <p:ext uri="{19B8F6BF-5375-455C-9EA6-DF929625EA0E}">
        <p15:presenceInfo xmlns:p15="http://schemas.microsoft.com/office/powerpoint/2012/main" userId="Uživatel systému Windows" providerId="None"/>
      </p:ext>
    </p:extLst>
  </p:cmAuthor>
  <p:cmAuthor id="2" name="Klára Benešová" initials="KB" lastIdx="1" clrIdx="1">
    <p:extLst>
      <p:ext uri="{19B8F6BF-5375-455C-9EA6-DF929625EA0E}">
        <p15:presenceInfo xmlns:p15="http://schemas.microsoft.com/office/powerpoint/2012/main" userId="Klára Beneš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7E3"/>
    <a:srgbClr val="BED8E8"/>
    <a:srgbClr val="D9D9D9"/>
    <a:srgbClr val="6BAFD6"/>
    <a:srgbClr val="E7B13D"/>
    <a:srgbClr val="FF0000"/>
    <a:srgbClr val="FF8585"/>
    <a:srgbClr val="296AA2"/>
    <a:srgbClr val="9E0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5000" autoAdjust="0"/>
  </p:normalViewPr>
  <p:slideViewPr>
    <p:cSldViewPr snapToGrid="0">
      <p:cViewPr varScale="1">
        <p:scale>
          <a:sx n="71" d="100"/>
          <a:sy n="71" d="100"/>
        </p:scale>
        <p:origin x="27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72"/>
      </p:cViewPr>
      <p:guideLst>
        <p:guide orient="horz" pos="2880"/>
        <p:guide pos="2160"/>
      </p:guideLst>
    </p:cSldViewPr>
  </p:notesViewPr>
  <p:gridSpacing cx="144001" cy="144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A38B69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List1!$B$2:$B$11</c:f>
              <c:numCache>
                <c:formatCode>General</c:formatCode>
                <c:ptCount val="10"/>
                <c:pt idx="0" formatCode="#,##0">
                  <c:v>25246</c:v>
                </c:pt>
                <c:pt idx="1">
                  <c:v>29186</c:v>
                </c:pt>
                <c:pt idx="2">
                  <c:v>31253</c:v>
                </c:pt>
                <c:pt idx="3">
                  <c:v>33547</c:v>
                </c:pt>
                <c:pt idx="4">
                  <c:v>36472</c:v>
                </c:pt>
                <c:pt idx="5">
                  <c:v>40686</c:v>
                </c:pt>
                <c:pt idx="6">
                  <c:v>46226</c:v>
                </c:pt>
                <c:pt idx="7">
                  <c:v>52640</c:v>
                </c:pt>
                <c:pt idx="8">
                  <c:v>57905</c:v>
                </c:pt>
                <c:pt idx="9" formatCode="#,##0">
                  <c:v>64190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2B-4448-84D1-C2EED5940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23"/>
        <c:axId val="595169328"/>
        <c:axId val="595171288"/>
      </c:barChart>
      <c:catAx>
        <c:axId val="59516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71288"/>
        <c:crosses val="autoZero"/>
        <c:auto val="1"/>
        <c:lblAlgn val="ctr"/>
        <c:lblOffset val="100"/>
        <c:noMultiLvlLbl val="0"/>
      </c:catAx>
      <c:valAx>
        <c:axId val="59517128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69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367B9A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List1!$B$2:$B$11</c:f>
              <c:numCache>
                <c:formatCode>#,##0</c:formatCode>
                <c:ptCount val="10"/>
                <c:pt idx="0">
                  <c:v>7630186</c:v>
                </c:pt>
                <c:pt idx="1">
                  <c:v>8451085</c:v>
                </c:pt>
                <c:pt idx="2">
                  <c:v>8707233</c:v>
                </c:pt>
                <c:pt idx="3">
                  <c:v>9345772</c:v>
                </c:pt>
                <c:pt idx="4">
                  <c:v>10380672</c:v>
                </c:pt>
                <c:pt idx="5">
                  <c:v>11717662</c:v>
                </c:pt>
                <c:pt idx="6">
                  <c:v>13047266.76</c:v>
                </c:pt>
                <c:pt idx="7">
                  <c:v>14884307</c:v>
                </c:pt>
                <c:pt idx="8">
                  <c:v>15722003</c:v>
                </c:pt>
                <c:pt idx="9">
                  <c:v>17147313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4E-483F-96BB-A894E2D955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23"/>
        <c:axId val="595166192"/>
        <c:axId val="595171680"/>
      </c:barChart>
      <c:catAx>
        <c:axId val="59516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71680"/>
        <c:crosses val="autoZero"/>
        <c:auto val="1"/>
        <c:lblAlgn val="ctr"/>
        <c:lblOffset val="100"/>
        <c:noMultiLvlLbl val="0"/>
      </c:catAx>
      <c:valAx>
        <c:axId val="595171680"/>
        <c:scaling>
          <c:orientation val="minMax"/>
          <c:max val="1800000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6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367B9A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List1!$B$2:$B$11</c:f>
              <c:numCache>
                <c:formatCode>General</c:formatCode>
                <c:ptCount val="10"/>
                <c:pt idx="6" formatCode="#,##0">
                  <c:v>7881.2145</c:v>
                </c:pt>
                <c:pt idx="7" formatCode="#,##0">
                  <c:v>374324.19535999984</c:v>
                </c:pt>
                <c:pt idx="8" formatCode="#,##0">
                  <c:v>674272.41814636369</c:v>
                </c:pt>
                <c:pt idx="9" formatCode="#,##0">
                  <c:v>756754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4E-483F-96BB-A894E2D955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23"/>
        <c:axId val="595166192"/>
        <c:axId val="595171680"/>
      </c:barChart>
      <c:catAx>
        <c:axId val="59516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71680"/>
        <c:crosses val="autoZero"/>
        <c:auto val="1"/>
        <c:lblAlgn val="ctr"/>
        <c:lblOffset val="100"/>
        <c:noMultiLvlLbl val="0"/>
      </c:catAx>
      <c:valAx>
        <c:axId val="595171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6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A38B69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List1!$B$2:$B$11</c:f>
              <c:numCache>
                <c:formatCode>General</c:formatCode>
                <c:ptCount val="10"/>
                <c:pt idx="6" formatCode="###0">
                  <c:v>13</c:v>
                </c:pt>
                <c:pt idx="7" formatCode="###0">
                  <c:v>337</c:v>
                </c:pt>
                <c:pt idx="8" formatCode="###0">
                  <c:v>798</c:v>
                </c:pt>
                <c:pt idx="9" formatCode="###0">
                  <c:v>1143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2B-4448-84D1-C2EED5940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23"/>
        <c:axId val="595169328"/>
        <c:axId val="595171288"/>
      </c:barChart>
      <c:catAx>
        <c:axId val="59516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71288"/>
        <c:crosses val="autoZero"/>
        <c:auto val="1"/>
        <c:lblAlgn val="ctr"/>
        <c:lblOffset val="100"/>
        <c:noMultiLvlLbl val="0"/>
      </c:catAx>
      <c:valAx>
        <c:axId val="595171288"/>
        <c:scaling>
          <c:orientation val="minMax"/>
          <c:max val="20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69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594455481795143"/>
          <c:y val="9.3555488136645784E-2"/>
          <c:w val="0.71833423794756868"/>
          <c:h val="0.87699176587216809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93F5"/>
            </a:solidFill>
            <a:ln w="25363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7AD-438D-960C-11935C30A8D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7AD-438D-960C-11935C30A8D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7AD-438D-960C-11935C30A8DE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7AD-438D-960C-11935C30A8DE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7AD-438D-960C-11935C30A8DE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7AD-438D-960C-11935C30A8DE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7AD-438D-960C-11935C30A8DE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7AD-438D-960C-11935C30A8DE}"/>
              </c:ext>
            </c:extLst>
          </c:dPt>
          <c:dPt>
            <c:idx val="2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7AD-438D-960C-11935C30A8DE}"/>
              </c:ext>
            </c:extLst>
          </c:dPt>
          <c:dPt>
            <c:idx val="2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7AD-438D-960C-11935C30A8DE}"/>
              </c:ext>
            </c:extLst>
          </c:dPt>
          <c:dPt>
            <c:idx val="2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7AD-438D-960C-11935C30A8DE}"/>
              </c:ext>
            </c:extLst>
          </c:dPt>
          <c:dPt>
            <c:idx val="3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47AD-438D-960C-11935C30A8DE}"/>
              </c:ext>
            </c:extLst>
          </c:dPt>
          <c:dPt>
            <c:idx val="3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47AD-438D-960C-11935C30A8DE}"/>
              </c:ext>
            </c:extLst>
          </c:dPt>
          <c:dPt>
            <c:idx val="3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47AD-438D-960C-11935C30A8DE}"/>
              </c:ext>
            </c:extLst>
          </c:dPt>
          <c:dPt>
            <c:idx val="3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47AD-438D-960C-11935C30A8DE}"/>
              </c:ext>
            </c:extLst>
          </c:dPt>
          <c:dPt>
            <c:idx val="4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47AD-438D-960C-11935C30A8DE}"/>
              </c:ext>
            </c:extLst>
          </c:dPt>
          <c:dPt>
            <c:idx val="4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47AD-438D-960C-11935C30A8DE}"/>
              </c:ext>
            </c:extLst>
          </c:dPt>
          <c:dLbls>
            <c:numFmt formatCode="#,##0" sourceLinked="0"/>
            <c:spPr>
              <a:noFill/>
              <a:ln w="2536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Sheet1!$A$2:$A$77</c:f>
              <c:strCache>
                <c:ptCount val="74"/>
                <c:pt idx="1">
                  <c:v>Osteoporóza</c:v>
                </c:pt>
                <c:pt idx="5">
                  <c:v>Endokrinologie</c:v>
                </c:pt>
                <c:pt idx="9">
                  <c:v>Imunitní systém</c:v>
                </c:pt>
                <c:pt idx="13">
                  <c:v>Cysticka</c:v>
                </c:pt>
                <c:pt idx="17">
                  <c:v>Astma+CHOPN</c:v>
                </c:pt>
                <c:pt idx="21">
                  <c:v>IPF</c:v>
                </c:pt>
                <c:pt idx="25">
                  <c:v>Dýchací soustava</c:v>
                </c:pt>
                <c:pt idx="29">
                  <c:v>Oběhový systém</c:v>
                </c:pt>
                <c:pt idx="33">
                  <c:v>Dermatologie</c:v>
                </c:pt>
                <c:pt idx="37">
                  <c:v>Metabolické vady</c:v>
                </c:pt>
                <c:pt idx="41">
                  <c:v>Oftalmologie</c:v>
                </c:pt>
                <c:pt idx="45">
                  <c:v>Hepatitida</c:v>
                </c:pt>
                <c:pt idx="49">
                  <c:v>Infekce</c:v>
                </c:pt>
                <c:pt idx="53">
                  <c:v>Trávicí soustava</c:v>
                </c:pt>
                <c:pt idx="57">
                  <c:v>Revmatologie</c:v>
                </c:pt>
                <c:pt idx="61">
                  <c:v>Hemato(onko)logie</c:v>
                </c:pt>
                <c:pt idx="65">
                  <c:v>RS</c:v>
                </c:pt>
                <c:pt idx="69">
                  <c:v>Neurologie</c:v>
                </c:pt>
                <c:pt idx="73">
                  <c:v>Solidní ZN</c:v>
                </c:pt>
              </c:strCache>
            </c:strRef>
          </c:cat>
          <c:val>
            <c:numRef>
              <c:f>Sheet1!$B$2:$B$77</c:f>
              <c:numCache>
                <c:formatCode>#,##0</c:formatCode>
                <c:ptCount val="76"/>
                <c:pt idx="1">
                  <c:v>31103.607655636362</c:v>
                </c:pt>
                <c:pt idx="5">
                  <c:v>35199.016147090908</c:v>
                </c:pt>
                <c:pt idx="9">
                  <c:v>73024.702787999995</c:v>
                </c:pt>
                <c:pt idx="13">
                  <c:v>57866.477596363678</c:v>
                </c:pt>
                <c:pt idx="17">
                  <c:v>134256.46339963644</c:v>
                </c:pt>
                <c:pt idx="21">
                  <c:v>188955.95581200006</c:v>
                </c:pt>
                <c:pt idx="25">
                  <c:v>381078.89680800005</c:v>
                </c:pt>
                <c:pt idx="29">
                  <c:v>448271.85693763621</c:v>
                </c:pt>
                <c:pt idx="33">
                  <c:v>544290.21049090917</c:v>
                </c:pt>
                <c:pt idx="37">
                  <c:v>619823.4589592726</c:v>
                </c:pt>
                <c:pt idx="41">
                  <c:v>628164.77551963634</c:v>
                </c:pt>
                <c:pt idx="45">
                  <c:v>756754</c:v>
                </c:pt>
                <c:pt idx="49">
                  <c:v>1414186.9868121818</c:v>
                </c:pt>
                <c:pt idx="53">
                  <c:v>1469617.4654667273</c:v>
                </c:pt>
                <c:pt idx="57">
                  <c:v>1608414.6161852726</c:v>
                </c:pt>
                <c:pt idx="61">
                  <c:v>2422582.4696269091</c:v>
                </c:pt>
                <c:pt idx="65">
                  <c:v>3091246.5166384596</c:v>
                </c:pt>
                <c:pt idx="69">
                  <c:v>3207957.2333138175</c:v>
                </c:pt>
                <c:pt idx="73">
                  <c:v>4263597.5995330904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47AD-438D-960C-11935C30A8D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/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Sheet1!$A$2:$A$77</c:f>
              <c:strCache>
                <c:ptCount val="74"/>
                <c:pt idx="1">
                  <c:v>Osteoporóza</c:v>
                </c:pt>
                <c:pt idx="5">
                  <c:v>Endokrinologie</c:v>
                </c:pt>
                <c:pt idx="9">
                  <c:v>Imunitní systém</c:v>
                </c:pt>
                <c:pt idx="13">
                  <c:v>Cysticka</c:v>
                </c:pt>
                <c:pt idx="17">
                  <c:v>Astma+CHOPN</c:v>
                </c:pt>
                <c:pt idx="21">
                  <c:v>IPF</c:v>
                </c:pt>
                <c:pt idx="25">
                  <c:v>Dýchací soustava</c:v>
                </c:pt>
                <c:pt idx="29">
                  <c:v>Oběhový systém</c:v>
                </c:pt>
                <c:pt idx="33">
                  <c:v>Dermatologie</c:v>
                </c:pt>
                <c:pt idx="37">
                  <c:v>Metabolické vady</c:v>
                </c:pt>
                <c:pt idx="41">
                  <c:v>Oftalmologie</c:v>
                </c:pt>
                <c:pt idx="45">
                  <c:v>Hepatitida</c:v>
                </c:pt>
                <c:pt idx="49">
                  <c:v>Infekce</c:v>
                </c:pt>
                <c:pt idx="53">
                  <c:v>Trávicí soustava</c:v>
                </c:pt>
                <c:pt idx="57">
                  <c:v>Revmatologie</c:v>
                </c:pt>
                <c:pt idx="61">
                  <c:v>Hemato(onko)logie</c:v>
                </c:pt>
                <c:pt idx="65">
                  <c:v>RS</c:v>
                </c:pt>
                <c:pt idx="69">
                  <c:v>Neurologie</c:v>
                </c:pt>
                <c:pt idx="73">
                  <c:v>Solidní ZN</c:v>
                </c:pt>
              </c:strCache>
            </c:strRef>
          </c:cat>
          <c:val>
            <c:numRef>
              <c:f>Sheet1!$C$2:$C$77</c:f>
              <c:numCache>
                <c:formatCode>General</c:formatCode>
                <c:ptCount val="76"/>
                <c:pt idx="2" formatCode="#,##0">
                  <c:v>27341</c:v>
                </c:pt>
                <c:pt idx="6" formatCode="#,##0">
                  <c:v>26006</c:v>
                </c:pt>
                <c:pt idx="10" formatCode="#,##0">
                  <c:v>62560</c:v>
                </c:pt>
                <c:pt idx="18" formatCode="#,##0">
                  <c:v>115015.03704762102</c:v>
                </c:pt>
                <c:pt idx="22" formatCode="#,##0">
                  <c:v>149770.96295237896</c:v>
                </c:pt>
                <c:pt idx="26" formatCode="#,##0">
                  <c:v>264786</c:v>
                </c:pt>
                <c:pt idx="30" formatCode="#,##0">
                  <c:v>422153</c:v>
                </c:pt>
                <c:pt idx="34" formatCode="#,##0">
                  <c:v>506337</c:v>
                </c:pt>
                <c:pt idx="38" formatCode="#,##0">
                  <c:v>605698</c:v>
                </c:pt>
                <c:pt idx="42" formatCode="#,##0">
                  <c:v>553507</c:v>
                </c:pt>
                <c:pt idx="46" formatCode="#,##0">
                  <c:v>674272.41814636369</c:v>
                </c:pt>
                <c:pt idx="50" formatCode="#,##0">
                  <c:v>1341956</c:v>
                </c:pt>
                <c:pt idx="54" formatCode="#,##0">
                  <c:v>1321858</c:v>
                </c:pt>
                <c:pt idx="58" formatCode="#,##0">
                  <c:v>1550230</c:v>
                </c:pt>
                <c:pt idx="62" formatCode="#,##0">
                  <c:v>2106460</c:v>
                </c:pt>
                <c:pt idx="66" formatCode="#,##0">
                  <c:v>2903970.99577857</c:v>
                </c:pt>
                <c:pt idx="70" formatCode="#,##0">
                  <c:v>3004482</c:v>
                </c:pt>
                <c:pt idx="74" formatCode="#,##0">
                  <c:v>3844711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7AD-438D-960C-11935C30A8DE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/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Sheet1!$A$2:$A$77</c:f>
              <c:strCache>
                <c:ptCount val="74"/>
                <c:pt idx="1">
                  <c:v>Osteoporóza</c:v>
                </c:pt>
                <c:pt idx="5">
                  <c:v>Endokrinologie</c:v>
                </c:pt>
                <c:pt idx="9">
                  <c:v>Imunitní systém</c:v>
                </c:pt>
                <c:pt idx="13">
                  <c:v>Cysticka</c:v>
                </c:pt>
                <c:pt idx="17">
                  <c:v>Astma+CHOPN</c:v>
                </c:pt>
                <c:pt idx="21">
                  <c:v>IPF</c:v>
                </c:pt>
                <c:pt idx="25">
                  <c:v>Dýchací soustava</c:v>
                </c:pt>
                <c:pt idx="29">
                  <c:v>Oběhový systém</c:v>
                </c:pt>
                <c:pt idx="33">
                  <c:v>Dermatologie</c:v>
                </c:pt>
                <c:pt idx="37">
                  <c:v>Metabolické vady</c:v>
                </c:pt>
                <c:pt idx="41">
                  <c:v>Oftalmologie</c:v>
                </c:pt>
                <c:pt idx="45">
                  <c:v>Hepatitida</c:v>
                </c:pt>
                <c:pt idx="49">
                  <c:v>Infekce</c:v>
                </c:pt>
                <c:pt idx="53">
                  <c:v>Trávicí soustava</c:v>
                </c:pt>
                <c:pt idx="57">
                  <c:v>Revmatologie</c:v>
                </c:pt>
                <c:pt idx="61">
                  <c:v>Hemato(onko)logie</c:v>
                </c:pt>
                <c:pt idx="65">
                  <c:v>RS</c:v>
                </c:pt>
                <c:pt idx="69">
                  <c:v>Neurologie</c:v>
                </c:pt>
                <c:pt idx="73">
                  <c:v>Solidní ZN</c:v>
                </c:pt>
              </c:strCache>
            </c:strRef>
          </c:cat>
          <c:val>
            <c:numRef>
              <c:f>Sheet1!$D$2:$D$77</c:f>
              <c:numCache>
                <c:formatCode>General</c:formatCode>
                <c:ptCount val="76"/>
                <c:pt idx="3" formatCode="#,##0">
                  <c:v>27090</c:v>
                </c:pt>
                <c:pt idx="7" formatCode="#,##0">
                  <c:v>24401</c:v>
                </c:pt>
                <c:pt idx="11" formatCode="#,##0">
                  <c:v>72201</c:v>
                </c:pt>
                <c:pt idx="19" formatCode="#,##0">
                  <c:v>103849.57313504299</c:v>
                </c:pt>
                <c:pt idx="23" formatCode="#,##0">
                  <c:v>148481.42686495706</c:v>
                </c:pt>
                <c:pt idx="27" formatCode="#,##0">
                  <c:v>252331</c:v>
                </c:pt>
                <c:pt idx="31" formatCode="#,##0">
                  <c:v>358825</c:v>
                </c:pt>
                <c:pt idx="35" formatCode="#,##0">
                  <c:v>442284</c:v>
                </c:pt>
                <c:pt idx="39" formatCode="#,##0">
                  <c:v>606174</c:v>
                </c:pt>
                <c:pt idx="43" formatCode="#,##0">
                  <c:v>431767</c:v>
                </c:pt>
                <c:pt idx="47" formatCode="#,##0">
                  <c:v>374324.19535999984</c:v>
                </c:pt>
                <c:pt idx="51" formatCode="#,##0">
                  <c:v>910959</c:v>
                </c:pt>
                <c:pt idx="55" formatCode="#,##0">
                  <c:v>1166430</c:v>
                </c:pt>
                <c:pt idx="59" formatCode="#,##0">
                  <c:v>1444015</c:v>
                </c:pt>
                <c:pt idx="63" formatCode="#,##0">
                  <c:v>2274739</c:v>
                </c:pt>
                <c:pt idx="67" formatCode="#,##0">
                  <c:v>2714051.5240916163</c:v>
                </c:pt>
                <c:pt idx="71" formatCode="#,##0">
                  <c:v>2824819</c:v>
                </c:pt>
                <c:pt idx="75" formatCode="#,##0">
                  <c:v>4048272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47AD-438D-960C-11935C30A8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95"/>
        <c:axId val="522846640"/>
        <c:axId val="522843112"/>
      </c:barChart>
      <c:catAx>
        <c:axId val="5228466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0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522843112"/>
        <c:crosses val="autoZero"/>
        <c:auto val="1"/>
        <c:lblAlgn val="ctr"/>
        <c:lblOffset val="100"/>
        <c:noMultiLvlLbl val="0"/>
      </c:catAx>
      <c:valAx>
        <c:axId val="522843112"/>
        <c:scaling>
          <c:orientation val="minMax"/>
          <c:min val="0"/>
        </c:scaling>
        <c:delete val="0"/>
        <c:axPos val="t"/>
        <c:numFmt formatCode="#,##0" sourceLinked="0"/>
        <c:majorTickMark val="out"/>
        <c:minorTickMark val="out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522846640"/>
        <c:crosses val="max"/>
        <c:crossBetween val="between"/>
      </c:valAx>
      <c:spPr>
        <a:noFill/>
        <a:ln w="2536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cs-CZ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94773-82F1-4BC9-B24E-8DBBCD5ABB8A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DC540-E3D6-482F-AB74-01051757B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371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80A7-C12C-4720-BC26-6A2B901DB1EA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F5C0A-D15A-40B7-9AD0-1092460FC3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487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F5C0A-D15A-40B7-9AD0-1092460FC3E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203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F5C0A-D15A-40B7-9AD0-1092460FC3E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88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 userDrawn="1"/>
        </p:nvSpPr>
        <p:spPr>
          <a:xfrm>
            <a:off x="-2" y="-30228"/>
            <a:ext cx="9144000" cy="6858000"/>
          </a:xfrm>
          <a:prstGeom prst="rect">
            <a:avLst/>
          </a:prstGeom>
          <a:gradFill flip="none" rotWithShape="1">
            <a:gsLst>
              <a:gs pos="49000">
                <a:schemeClr val="bg1"/>
              </a:gs>
              <a:gs pos="0">
                <a:schemeClr val="accent5">
                  <a:lumMod val="52000"/>
                  <a:lumOff val="48000"/>
                  <a:alpha val="67000"/>
                </a:schemeClr>
              </a:gs>
              <a:gs pos="100000">
                <a:schemeClr val="accent4">
                  <a:alpha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274073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87350" y="3673798"/>
            <a:ext cx="7772400" cy="89153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599" y="4739938"/>
            <a:ext cx="6400800" cy="694928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4" name="Obdélník 23"/>
          <p:cNvSpPr/>
          <p:nvPr userDrawn="1"/>
        </p:nvSpPr>
        <p:spPr>
          <a:xfrm>
            <a:off x="10077" y="5922000"/>
            <a:ext cx="9143998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-2" y="0"/>
            <a:ext cx="9144000" cy="6899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 userDrawn="1"/>
        </p:nvSpPr>
        <p:spPr>
          <a:xfrm>
            <a:off x="0" y="5879929"/>
            <a:ext cx="9144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/>
              </a:solidFill>
            </a:endParaRPr>
          </a:p>
        </p:txBody>
      </p:sp>
      <p:sp>
        <p:nvSpPr>
          <p:cNvPr id="20" name="Obdélník 19"/>
          <p:cNvSpPr/>
          <p:nvPr userDrawn="1"/>
        </p:nvSpPr>
        <p:spPr>
          <a:xfrm>
            <a:off x="10077" y="5922000"/>
            <a:ext cx="9143998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 userDrawn="1"/>
        </p:nvSpPr>
        <p:spPr>
          <a:xfrm>
            <a:off x="0" y="5879929"/>
            <a:ext cx="9144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/>
              </a:solidFill>
            </a:endParaRPr>
          </a:p>
        </p:txBody>
      </p:sp>
      <p:sp>
        <p:nvSpPr>
          <p:cNvPr id="23" name="TextovéPole 22"/>
          <p:cNvSpPr txBox="1"/>
          <p:nvPr userDrawn="1"/>
        </p:nvSpPr>
        <p:spPr>
          <a:xfrm>
            <a:off x="3560113" y="6230735"/>
            <a:ext cx="331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solidFill>
                  <a:schemeClr val="accent2"/>
                </a:solidFill>
              </a:rPr>
              <a:t>Ústav zdravotnických informací a statistiky České republiky</a:t>
            </a:r>
          </a:p>
          <a:p>
            <a:r>
              <a:rPr lang="cs-CZ" sz="900" i="1" dirty="0">
                <a:solidFill>
                  <a:schemeClr val="accent2"/>
                </a:solidFill>
              </a:rPr>
              <a:t>Institute </a:t>
            </a:r>
            <a:r>
              <a:rPr lang="cs-CZ" sz="900" i="1" dirty="0" err="1">
                <a:solidFill>
                  <a:schemeClr val="accent2"/>
                </a:solidFill>
              </a:rPr>
              <a:t>of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Health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Information</a:t>
            </a:r>
            <a:r>
              <a:rPr lang="cs-CZ" sz="900" i="1" dirty="0">
                <a:solidFill>
                  <a:schemeClr val="accent2"/>
                </a:solidFill>
              </a:rPr>
              <a:t> and </a:t>
            </a:r>
            <a:r>
              <a:rPr lang="cs-CZ" sz="900" i="1" dirty="0" err="1">
                <a:solidFill>
                  <a:schemeClr val="accent2"/>
                </a:solidFill>
              </a:rPr>
              <a:t>Statistics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of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the</a:t>
            </a:r>
            <a:r>
              <a:rPr lang="cs-CZ" sz="900" i="1" dirty="0">
                <a:solidFill>
                  <a:schemeClr val="accent2"/>
                </a:solidFill>
              </a:rPr>
              <a:t> Czech Republic</a:t>
            </a:r>
          </a:p>
        </p:txBody>
      </p:sp>
      <p:pic>
        <p:nvPicPr>
          <p:cNvPr id="28" name="Obrázek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513" y="6158211"/>
            <a:ext cx="643350" cy="432000"/>
          </a:xfrm>
          <a:prstGeom prst="rect">
            <a:avLst/>
          </a:prstGeom>
        </p:spPr>
      </p:pic>
      <p:sp>
        <p:nvSpPr>
          <p:cNvPr id="105" name="Obdélník 104"/>
          <p:cNvSpPr/>
          <p:nvPr userDrawn="1"/>
        </p:nvSpPr>
        <p:spPr>
          <a:xfrm>
            <a:off x="-2" y="689910"/>
            <a:ext cx="9144000" cy="1080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ectangle 4"/>
          <p:cNvSpPr/>
          <p:nvPr userDrawn="1"/>
        </p:nvSpPr>
        <p:spPr>
          <a:xfrm>
            <a:off x="-2" y="-8238"/>
            <a:ext cx="9144000" cy="689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7" name="TextovéPole 16"/>
          <p:cNvSpPr txBox="1"/>
          <p:nvPr userDrawn="1"/>
        </p:nvSpPr>
        <p:spPr>
          <a:xfrm>
            <a:off x="54587" y="135686"/>
            <a:ext cx="8837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dirty="0">
                <a:solidFill>
                  <a:srgbClr val="002060"/>
                </a:solidFill>
              </a:rPr>
              <a:t>Národní zdravotnický informační systém (NZIS)</a:t>
            </a:r>
          </a:p>
        </p:txBody>
      </p:sp>
    </p:spTree>
    <p:extLst>
      <p:ext uri="{BB962C8B-B14F-4D97-AF65-F5344CB8AC3E}">
        <p14:creationId xmlns:p14="http://schemas.microsoft.com/office/powerpoint/2010/main" val="1681252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pos="548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27300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7728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26. 11. 2019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97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188640"/>
            <a:ext cx="8208912" cy="648072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26. 11. 2019</a:t>
            </a:fld>
            <a:endParaRPr lang="cs-CZ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676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26. 11. 2019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103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aly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116632"/>
            <a:ext cx="8208912" cy="432048"/>
          </a:xfrm>
          <a:prstGeom prst="rect">
            <a:avLst/>
          </a:prstGeom>
        </p:spPr>
        <p:txBody>
          <a:bodyPr anchor="t"/>
          <a:lstStyle>
            <a:lvl1pPr algn="l">
              <a:defRPr sz="24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877826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24537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26. 11. 2019</a:t>
            </a:fld>
            <a:endParaRPr lang="cs-CZ" dirty="0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174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188640"/>
            <a:ext cx="8208912" cy="648072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26. 11. 2019</a:t>
            </a:fld>
            <a:endParaRPr lang="cs-CZ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418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26. 11. 2019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878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aly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116632"/>
            <a:ext cx="8208912" cy="432048"/>
          </a:xfrm>
          <a:prstGeom prst="rect">
            <a:avLst/>
          </a:prstGeom>
        </p:spPr>
        <p:txBody>
          <a:bodyPr anchor="t"/>
          <a:lstStyle>
            <a:lvl1pPr algn="l">
              <a:defRPr sz="24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766700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-2" y="-30228"/>
            <a:ext cx="9144000" cy="6858000"/>
          </a:xfrm>
          <a:prstGeom prst="rect">
            <a:avLst/>
          </a:prstGeom>
          <a:gradFill flip="none" rotWithShape="1">
            <a:gsLst>
              <a:gs pos="49000">
                <a:schemeClr val="bg1"/>
              </a:gs>
              <a:gs pos="0">
                <a:schemeClr val="accent5">
                  <a:lumMod val="52000"/>
                  <a:lumOff val="48000"/>
                  <a:alpha val="67000"/>
                </a:schemeClr>
              </a:gs>
              <a:gs pos="100000">
                <a:schemeClr val="accent4">
                  <a:alpha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274073"/>
              </a:solidFill>
            </a:endParaRPr>
          </a:p>
        </p:txBody>
      </p:sp>
      <p:sp>
        <p:nvSpPr>
          <p:cNvPr id="5" name="Obdélník 4"/>
          <p:cNvSpPr/>
          <p:nvPr userDrawn="1"/>
        </p:nvSpPr>
        <p:spPr>
          <a:xfrm>
            <a:off x="1588" y="5921375"/>
            <a:ext cx="9144000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0"/>
            <a:ext cx="9144000" cy="6905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5880100"/>
            <a:ext cx="9144000" cy="460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accent2"/>
              </a:solidFill>
            </a:endParaRPr>
          </a:p>
        </p:txBody>
      </p:sp>
      <p:grpSp>
        <p:nvGrpSpPr>
          <p:cNvPr id="8" name="Skupina 23"/>
          <p:cNvGrpSpPr>
            <a:grpSpLocks/>
          </p:cNvGrpSpPr>
          <p:nvPr userDrawn="1"/>
        </p:nvGrpSpPr>
        <p:grpSpPr bwMode="auto">
          <a:xfrm>
            <a:off x="7142163" y="6192838"/>
            <a:ext cx="1554162" cy="368300"/>
            <a:chOff x="7195518" y="6393157"/>
            <a:chExt cx="1552946" cy="368215"/>
          </a:xfrm>
        </p:grpSpPr>
        <p:pic>
          <p:nvPicPr>
            <p:cNvPr id="9" name="Picture 2" descr="ÚZIS &amp;Ccaron;R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5518" y="6393157"/>
              <a:ext cx="499720" cy="368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IBA MU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5597" y="6393157"/>
              <a:ext cx="832867" cy="368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Skupina 26"/>
          <p:cNvGrpSpPr>
            <a:grpSpLocks/>
          </p:cNvGrpSpPr>
          <p:nvPr userDrawn="1"/>
        </p:nvGrpSpPr>
        <p:grpSpPr bwMode="auto">
          <a:xfrm>
            <a:off x="439738" y="6199188"/>
            <a:ext cx="2265362" cy="420687"/>
            <a:chOff x="-1238301" y="3808742"/>
            <a:chExt cx="2266057" cy="421394"/>
          </a:xfrm>
        </p:grpSpPr>
        <p:pic>
          <p:nvPicPr>
            <p:cNvPr id="12" name="Obrázek 2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077"/>
            <a:stretch>
              <a:fillRect/>
            </a:stretch>
          </p:blipFill>
          <p:spPr bwMode="auto">
            <a:xfrm>
              <a:off x="-1238301" y="3808742"/>
              <a:ext cx="612000" cy="410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ovéPole 28"/>
            <p:cNvSpPr txBox="1">
              <a:spLocks noChangeArrowheads="1"/>
            </p:cNvSpPr>
            <p:nvPr userDrawn="1"/>
          </p:nvSpPr>
          <p:spPr bwMode="auto">
            <a:xfrm>
              <a:off x="-685682" y="3815103"/>
              <a:ext cx="1713438" cy="415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cs-CZ" altLang="cs-CZ" sz="700">
                  <a:solidFill>
                    <a:srgbClr val="181818"/>
                  </a:solidFill>
                </a:rPr>
                <a:t>Evropská unie</a:t>
              </a:r>
            </a:p>
            <a:p>
              <a:pPr>
                <a:defRPr/>
              </a:pPr>
              <a:r>
                <a:rPr lang="cs-CZ" altLang="cs-CZ" sz="700">
                  <a:solidFill>
                    <a:srgbClr val="181818"/>
                  </a:solidFill>
                </a:rPr>
                <a:t>Evropský sociální fond</a:t>
              </a:r>
            </a:p>
            <a:p>
              <a:pPr>
                <a:defRPr/>
              </a:pPr>
              <a:r>
                <a:rPr lang="cs-CZ" altLang="cs-CZ" sz="700">
                  <a:solidFill>
                    <a:srgbClr val="181818"/>
                  </a:solidFill>
                </a:rPr>
                <a:t>Operační program Zaměstnanost</a:t>
              </a: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742444"/>
            <a:ext cx="7772400" cy="89153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775708"/>
            <a:ext cx="6400800" cy="694928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8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24537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30943-C43A-4F3D-B9FF-EB866087C42F}" type="datetimeFigureOut">
              <a:rPr lang="cs-CZ"/>
              <a:pPr>
                <a:defRPr/>
              </a:pPr>
              <a:t>26. 11. 2019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F1789-3D5E-4074-9475-D98068DB31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78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9450"/>
            <a:ext cx="8229600" cy="4965816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212709" y="170706"/>
            <a:ext cx="8863833" cy="454720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26. 11. 2019</a:t>
            </a:fld>
            <a:endParaRPr lang="cs-CZ" dirty="0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9316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27300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7728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38F76-34C8-4AFD-B2D1-29BCB08F2530}" type="datetimeFigureOut">
              <a:rPr lang="cs-CZ"/>
              <a:pPr>
                <a:defRPr/>
              </a:pPr>
              <a:t>26. 11. 2019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03F19-FDD0-4B1C-B487-9EDA08E0D85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388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648072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E919D-B6D0-47D5-9ACD-099B65724C45}" type="datetimeFigureOut">
              <a:rPr lang="cs-CZ"/>
              <a:pPr>
                <a:defRPr/>
              </a:pPr>
              <a:t>26. 11. 2019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2D528-CA4E-4651-8249-66BD59D226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443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AEBFC-5269-4F20-8D44-307BD1CB8016}" type="datetimeFigureOut">
              <a:rPr lang="cs-CZ"/>
              <a:pPr>
                <a:defRPr/>
              </a:pPr>
              <a:t>26. 11. 2019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11C3E-EDD9-4CD5-9759-D6FBD5CC45F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8174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aly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8912" cy="432048"/>
          </a:xfrm>
          <a:prstGeom prst="rect">
            <a:avLst/>
          </a:prstGeom>
        </p:spPr>
        <p:txBody>
          <a:bodyPr anchor="t"/>
          <a:lstStyle>
            <a:lvl1pPr algn="l">
              <a:defRPr sz="2400" b="1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04288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24537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3C30B-D55D-4FC5-B3C8-4E033B997356}" type="datetimeFigureOut">
              <a:rPr lang="cs-CZ"/>
              <a:pPr>
                <a:defRPr/>
              </a:pPr>
              <a:t>26. 11. 2019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BA078-1337-4485-97C2-3FA86B4060F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750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648072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965-48CD-4E01-B045-EB08507F51E6}" type="datetimeFigureOut">
              <a:rPr lang="cs-CZ"/>
              <a:pPr>
                <a:defRPr/>
              </a:pPr>
              <a:t>26. 11. 2019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536BB-4106-49FD-8FD9-22FF3B3825A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9957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9A6E9-239E-43E6-A1E3-FDD4EC010EA5}" type="datetimeFigureOut">
              <a:rPr lang="cs-CZ"/>
              <a:pPr>
                <a:defRPr/>
              </a:pPr>
              <a:t>26. 11. 2019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2CFBC-6700-46C6-BD37-9CF5478C1D2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26997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aly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8912" cy="432048"/>
          </a:xfrm>
          <a:prstGeom prst="rect">
            <a:avLst/>
          </a:prstGeom>
        </p:spPr>
        <p:txBody>
          <a:bodyPr anchor="t"/>
          <a:lstStyle>
            <a:lvl1pPr algn="l">
              <a:defRPr sz="2400" b="1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51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9450"/>
            <a:ext cx="8229600" cy="4965816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212709" y="170706"/>
            <a:ext cx="8863833" cy="454720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26. 11. 2019</a:t>
            </a:fld>
            <a:endParaRPr lang="cs-CZ" dirty="0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Obdélník 1"/>
          <p:cNvSpPr/>
          <p:nvPr userDrawn="1"/>
        </p:nvSpPr>
        <p:spPr>
          <a:xfrm>
            <a:off x="6482993" y="6349428"/>
            <a:ext cx="2661007" cy="4982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48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27300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7728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26. 11. 2019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66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188640"/>
            <a:ext cx="8208912" cy="648072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26. 11. 2019</a:t>
            </a:fld>
            <a:endParaRPr lang="cs-CZ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2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26. 11. 2019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57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aly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116632"/>
            <a:ext cx="8208912" cy="432048"/>
          </a:xfrm>
          <a:prstGeom prst="rect">
            <a:avLst/>
          </a:prstGeom>
        </p:spPr>
        <p:txBody>
          <a:bodyPr anchor="t"/>
          <a:lstStyle>
            <a:lvl1pPr algn="l">
              <a:defRPr sz="24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2662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 userDrawn="1"/>
        </p:nvSpPr>
        <p:spPr>
          <a:xfrm>
            <a:off x="-2" y="-30228"/>
            <a:ext cx="9144000" cy="6858000"/>
          </a:xfrm>
          <a:prstGeom prst="rect">
            <a:avLst/>
          </a:prstGeom>
          <a:gradFill flip="none" rotWithShape="1">
            <a:gsLst>
              <a:gs pos="49000">
                <a:schemeClr val="bg1"/>
              </a:gs>
              <a:gs pos="0">
                <a:schemeClr val="accent5">
                  <a:lumMod val="52000"/>
                  <a:lumOff val="48000"/>
                  <a:alpha val="67000"/>
                </a:schemeClr>
              </a:gs>
              <a:gs pos="100000">
                <a:schemeClr val="accent4">
                  <a:alpha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274073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3742444"/>
            <a:ext cx="7772400" cy="89153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775708"/>
            <a:ext cx="6400800" cy="694928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4" name="Obdélník 23"/>
          <p:cNvSpPr/>
          <p:nvPr userDrawn="1"/>
        </p:nvSpPr>
        <p:spPr>
          <a:xfrm>
            <a:off x="1610" y="5922000"/>
            <a:ext cx="9143998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-2" y="0"/>
            <a:ext cx="9144000" cy="6899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 userDrawn="1"/>
        </p:nvSpPr>
        <p:spPr>
          <a:xfrm>
            <a:off x="0" y="5879929"/>
            <a:ext cx="9144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/>
              </a:solidFill>
            </a:endParaRPr>
          </a:p>
        </p:txBody>
      </p:sp>
      <p:grpSp>
        <p:nvGrpSpPr>
          <p:cNvPr id="17" name="Skupina 16"/>
          <p:cNvGrpSpPr/>
          <p:nvPr userDrawn="1"/>
        </p:nvGrpSpPr>
        <p:grpSpPr>
          <a:xfrm>
            <a:off x="7142619" y="6193132"/>
            <a:ext cx="1552946" cy="368215"/>
            <a:chOff x="7195518" y="6393157"/>
            <a:chExt cx="1552946" cy="368215"/>
          </a:xfrm>
        </p:grpSpPr>
        <p:pic>
          <p:nvPicPr>
            <p:cNvPr id="18" name="Picture 2" descr="ÚZIS &amp;Ccaron;R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5518" y="6393157"/>
              <a:ext cx="499720" cy="368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" descr="IBA MU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5597" y="6393157"/>
              <a:ext cx="832867" cy="368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Skupina 19"/>
          <p:cNvGrpSpPr/>
          <p:nvPr userDrawn="1"/>
        </p:nvGrpSpPr>
        <p:grpSpPr>
          <a:xfrm>
            <a:off x="439357" y="6199124"/>
            <a:ext cx="2266057" cy="421394"/>
            <a:chOff x="-1238301" y="3808742"/>
            <a:chExt cx="2266057" cy="421394"/>
          </a:xfrm>
        </p:grpSpPr>
        <p:pic>
          <p:nvPicPr>
            <p:cNvPr id="21" name="Obrázek 20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077"/>
            <a:stretch/>
          </p:blipFill>
          <p:spPr>
            <a:xfrm>
              <a:off x="-1238301" y="3808742"/>
              <a:ext cx="612000" cy="410232"/>
            </a:xfrm>
            <a:prstGeom prst="rect">
              <a:avLst/>
            </a:prstGeom>
          </p:spPr>
        </p:pic>
        <p:sp>
          <p:nvSpPr>
            <p:cNvPr id="22" name="TextovéPole 21"/>
            <p:cNvSpPr txBox="1"/>
            <p:nvPr userDrawn="1"/>
          </p:nvSpPr>
          <p:spPr>
            <a:xfrm>
              <a:off x="-685691" y="3814638"/>
              <a:ext cx="171344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700" i="0" dirty="0">
                  <a:solidFill>
                    <a:schemeClr val="bg2">
                      <a:lumMod val="10000"/>
                    </a:schemeClr>
                  </a:solidFill>
                </a:rPr>
                <a:t>Evropská</a:t>
              </a:r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 unie</a:t>
              </a:r>
            </a:p>
            <a:p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Evropský sociální fond</a:t>
              </a:r>
            </a:p>
            <a:p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Operační program Zaměstnanost</a:t>
              </a:r>
              <a:endParaRPr lang="cs-CZ" sz="700" i="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6541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78">
          <p15:clr>
            <a:srgbClr val="FBAE40"/>
          </p15:clr>
        </p15:guide>
        <p15:guide id="2" pos="548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24537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26. 11. 2019</a:t>
            </a:fld>
            <a:endParaRPr lang="cs-CZ" dirty="0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61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7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26. 11. 2019</a:t>
            </a:fld>
            <a:endParaRPr lang="cs-CZ" dirty="0"/>
          </a:p>
        </p:txBody>
      </p:sp>
      <p:sp>
        <p:nvSpPr>
          <p:cNvPr id="1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3" name="Obdélník 22"/>
          <p:cNvSpPr/>
          <p:nvPr userDrawn="1"/>
        </p:nvSpPr>
        <p:spPr>
          <a:xfrm>
            <a:off x="0" y="6272893"/>
            <a:ext cx="9144000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/>
              </a:solidFill>
            </a:endParaRPr>
          </a:p>
        </p:txBody>
      </p:sp>
      <p:pic>
        <p:nvPicPr>
          <p:cNvPr id="32" name="Obrázek 3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675" y="6384535"/>
            <a:ext cx="53612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96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34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26. 11. 2019</a:t>
            </a:fld>
            <a:endParaRPr lang="cs-CZ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Obdélník 13"/>
          <p:cNvSpPr/>
          <p:nvPr userDrawn="1"/>
        </p:nvSpPr>
        <p:spPr>
          <a:xfrm>
            <a:off x="0" y="6272893"/>
            <a:ext cx="9144000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/>
              </a:solidFill>
            </a:endParaRPr>
          </a:p>
        </p:txBody>
      </p:sp>
      <p:grpSp>
        <p:nvGrpSpPr>
          <p:cNvPr id="13" name="Skupina 12"/>
          <p:cNvGrpSpPr/>
          <p:nvPr userDrawn="1"/>
        </p:nvGrpSpPr>
        <p:grpSpPr>
          <a:xfrm>
            <a:off x="7142619" y="6393157"/>
            <a:ext cx="1552946" cy="368215"/>
            <a:chOff x="7195518" y="6393157"/>
            <a:chExt cx="1552946" cy="368215"/>
          </a:xfrm>
        </p:grpSpPr>
        <p:pic>
          <p:nvPicPr>
            <p:cNvPr id="17" name="Picture 2" descr="ÚZIS &amp;Ccaron;R"/>
            <p:cNvPicPr>
              <a:picLocks noChangeAspect="1" noChangeArrowheads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5518" y="6393157"/>
              <a:ext cx="499720" cy="368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4" descr="IBA MU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5597" y="6393157"/>
              <a:ext cx="832867" cy="368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Skupina 18"/>
          <p:cNvGrpSpPr/>
          <p:nvPr userDrawn="1"/>
        </p:nvGrpSpPr>
        <p:grpSpPr>
          <a:xfrm>
            <a:off x="439357" y="6370574"/>
            <a:ext cx="2266057" cy="421394"/>
            <a:chOff x="-1238301" y="3808742"/>
            <a:chExt cx="2266057" cy="421394"/>
          </a:xfrm>
        </p:grpSpPr>
        <p:pic>
          <p:nvPicPr>
            <p:cNvPr id="20" name="Obrázek 19"/>
            <p:cNvPicPr>
              <a:picLocks noChangeAspect="1"/>
            </p:cNvPicPr>
            <p:nvPr userDrawn="1"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077"/>
            <a:stretch/>
          </p:blipFill>
          <p:spPr>
            <a:xfrm>
              <a:off x="-1238301" y="3808742"/>
              <a:ext cx="612000" cy="410232"/>
            </a:xfrm>
            <a:prstGeom prst="rect">
              <a:avLst/>
            </a:prstGeom>
          </p:spPr>
        </p:pic>
        <p:sp>
          <p:nvSpPr>
            <p:cNvPr id="21" name="TextovéPole 20"/>
            <p:cNvSpPr txBox="1"/>
            <p:nvPr userDrawn="1"/>
          </p:nvSpPr>
          <p:spPr>
            <a:xfrm>
              <a:off x="-685691" y="3814638"/>
              <a:ext cx="171344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700" i="0" dirty="0">
                  <a:solidFill>
                    <a:schemeClr val="bg2">
                      <a:lumMod val="10000"/>
                    </a:schemeClr>
                  </a:solidFill>
                </a:rPr>
                <a:t>Evropská</a:t>
              </a:r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 unie</a:t>
              </a:r>
            </a:p>
            <a:p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Evropský sociální fond</a:t>
              </a:r>
            </a:p>
            <a:p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Operační program Zaměstnanost</a:t>
              </a:r>
              <a:endParaRPr lang="cs-CZ" sz="700" i="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794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16">
          <p15:clr>
            <a:srgbClr val="F26B43"/>
          </p15:clr>
        </p15:guide>
        <p15:guide id="2" pos="272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765175"/>
            <a:ext cx="82296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1950" y="6070600"/>
            <a:ext cx="900113" cy="203200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pPr>
              <a:defRPr/>
            </a:pPr>
            <a:fld id="{BD33B8A3-4515-424E-85B2-224A37F34904}" type="datetimeFigureOut">
              <a:rPr lang="cs-CZ"/>
              <a:pPr>
                <a:defRPr/>
              </a:pPr>
              <a:t>26. 11. 2019</a:t>
            </a:fld>
            <a:endParaRPr lang="cs-CZ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713" y="6069013"/>
            <a:ext cx="6302375" cy="192087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5738" y="6065838"/>
            <a:ext cx="900112" cy="211137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pPr>
              <a:defRPr/>
            </a:pPr>
            <a:fld id="{B4077F61-6DAF-4B67-A13E-6B4F8D510E3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4" name="Obdélník 13"/>
          <p:cNvSpPr/>
          <p:nvPr userDrawn="1"/>
        </p:nvSpPr>
        <p:spPr>
          <a:xfrm>
            <a:off x="0" y="6272213"/>
            <a:ext cx="9144000" cy="19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accent2"/>
              </a:solidFill>
            </a:endParaRPr>
          </a:p>
        </p:txBody>
      </p:sp>
      <p:grpSp>
        <p:nvGrpSpPr>
          <p:cNvPr id="9223" name="Skupina 12"/>
          <p:cNvGrpSpPr>
            <a:grpSpLocks/>
          </p:cNvGrpSpPr>
          <p:nvPr userDrawn="1"/>
        </p:nvGrpSpPr>
        <p:grpSpPr bwMode="auto">
          <a:xfrm>
            <a:off x="7142163" y="6392863"/>
            <a:ext cx="1554162" cy="368300"/>
            <a:chOff x="7195518" y="6393157"/>
            <a:chExt cx="1552946" cy="368215"/>
          </a:xfrm>
        </p:grpSpPr>
        <p:pic>
          <p:nvPicPr>
            <p:cNvPr id="9227" name="Picture 2" descr="ÚZIS &amp;Ccaron;R"/>
            <p:cNvPicPr>
              <a:picLocks noChangeAspect="1" noChangeArrowheads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5518" y="6393157"/>
              <a:ext cx="499720" cy="368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4" descr="IBA MU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5597" y="6393157"/>
              <a:ext cx="832867" cy="368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4" name="Skupina 18"/>
          <p:cNvGrpSpPr>
            <a:grpSpLocks/>
          </p:cNvGrpSpPr>
          <p:nvPr userDrawn="1"/>
        </p:nvGrpSpPr>
        <p:grpSpPr bwMode="auto">
          <a:xfrm>
            <a:off x="439738" y="6370638"/>
            <a:ext cx="2265362" cy="420687"/>
            <a:chOff x="-1238301" y="3808742"/>
            <a:chExt cx="2266057" cy="421394"/>
          </a:xfrm>
        </p:grpSpPr>
        <p:pic>
          <p:nvPicPr>
            <p:cNvPr id="9225" name="Obrázek 19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077"/>
            <a:stretch>
              <a:fillRect/>
            </a:stretch>
          </p:blipFill>
          <p:spPr bwMode="auto">
            <a:xfrm>
              <a:off x="-1238301" y="3808742"/>
              <a:ext cx="612000" cy="410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6" name="TextovéPole 20"/>
            <p:cNvSpPr txBox="1">
              <a:spLocks noChangeArrowheads="1"/>
            </p:cNvSpPr>
            <p:nvPr userDrawn="1"/>
          </p:nvSpPr>
          <p:spPr bwMode="auto">
            <a:xfrm>
              <a:off x="-685682" y="3815103"/>
              <a:ext cx="1713438" cy="415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cs-CZ" altLang="cs-CZ" sz="700">
                  <a:solidFill>
                    <a:srgbClr val="181818"/>
                  </a:solidFill>
                </a:rPr>
                <a:t>Evropská unie</a:t>
              </a:r>
            </a:p>
            <a:p>
              <a:pPr>
                <a:defRPr/>
              </a:pPr>
              <a:r>
                <a:rPr lang="cs-CZ" altLang="cs-CZ" sz="700">
                  <a:solidFill>
                    <a:srgbClr val="181818"/>
                  </a:solidFill>
                </a:rPr>
                <a:t>Evropský sociální fond</a:t>
              </a:r>
            </a:p>
            <a:p>
              <a:pPr>
                <a:defRPr/>
              </a:pPr>
              <a:r>
                <a:rPr lang="cs-CZ" altLang="cs-CZ" sz="700">
                  <a:solidFill>
                    <a:srgbClr val="181818"/>
                  </a:solidFill>
                </a:rPr>
                <a:t>Operační program Zaměstnanost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848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63" y="1537427"/>
            <a:ext cx="8814345" cy="891530"/>
          </a:xfrm>
        </p:spPr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Centrová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</a:rPr>
              <a:t>léčba c</a:t>
            </a:r>
            <a:r>
              <a:rPr lang="en-US" dirty="0" err="1">
                <a:solidFill>
                  <a:srgbClr val="C00000"/>
                </a:solidFill>
              </a:rPr>
              <a:t>hronick</a:t>
            </a:r>
            <a:r>
              <a:rPr lang="cs-CZ" dirty="0">
                <a:solidFill>
                  <a:srgbClr val="C00000"/>
                </a:solidFill>
              </a:rPr>
              <a:t>é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hepatitid</a:t>
            </a:r>
            <a:r>
              <a:rPr lang="cs-CZ" dirty="0">
                <a:solidFill>
                  <a:srgbClr val="C00000"/>
                </a:solidFill>
              </a:rPr>
              <a:t>y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</a:rPr>
              <a:t/>
            </a:r>
            <a:br>
              <a:rPr lang="cs-CZ" dirty="0">
                <a:solidFill>
                  <a:srgbClr val="C00000"/>
                </a:solidFill>
              </a:rPr>
            </a:br>
            <a:r>
              <a:rPr lang="cs-CZ" dirty="0">
                <a:solidFill>
                  <a:srgbClr val="C00000"/>
                </a:solidFill>
              </a:rPr>
              <a:t/>
            </a:r>
            <a:br>
              <a:rPr lang="cs-CZ" dirty="0">
                <a:solidFill>
                  <a:srgbClr val="C00000"/>
                </a:solidFill>
              </a:rPr>
            </a:br>
            <a:r>
              <a:rPr lang="cs-CZ" dirty="0"/>
              <a:t>v datech Národního zdravotnického informačního systému </a:t>
            </a:r>
          </a:p>
        </p:txBody>
      </p:sp>
    </p:spTree>
    <p:extLst>
      <p:ext uri="{BB962C8B-B14F-4D97-AF65-F5344CB8AC3E}">
        <p14:creationId xmlns:p14="http://schemas.microsoft.com/office/powerpoint/2010/main" val="3675254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232295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>
                <a:solidFill>
                  <a:srgbClr val="0070C0"/>
                </a:solidFill>
                <a:cs typeface="Arial" pitchFamily="34" charset="0"/>
              </a:rPr>
              <a:t>ATC J05AP Léčivé přípravky: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Všechny registrované LP mají stanovenou úhradu, na českém trhu není žádný další LP kromě níže uvedených (lze předpokládat, že je tomu tak i v ostatních zemích EU), </a:t>
            </a:r>
            <a:r>
              <a:rPr lang="cs-CZ" altLang="cs-CZ" sz="1800" dirty="0">
                <a:solidFill>
                  <a:srgbClr val="C00000"/>
                </a:solidFill>
                <a:cs typeface="Arial" pitchFamily="34" charset="0"/>
              </a:rPr>
              <a:t>nejsou informace o nových LP v procesu registrace.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Na americkém trhu registrován LP </a:t>
            </a:r>
            <a:r>
              <a:rPr lang="cs-CZ" altLang="cs-CZ" sz="1800" dirty="0" err="1">
                <a:solidFill>
                  <a:schemeClr val="tx1"/>
                </a:solidFill>
                <a:cs typeface="Arial" pitchFamily="34" charset="0"/>
              </a:rPr>
              <a:t>Technivie</a:t>
            </a: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 (J05AP53), stejná ATC jako LP </a:t>
            </a:r>
            <a:r>
              <a:rPr lang="cs-CZ" altLang="cs-CZ" sz="1800" dirty="0" err="1">
                <a:solidFill>
                  <a:schemeClr val="tx1"/>
                </a:solidFill>
                <a:cs typeface="Arial" pitchFamily="34" charset="0"/>
              </a:rPr>
              <a:t>Viekirax</a:t>
            </a:r>
            <a:endParaRPr lang="cs-CZ" altLang="cs-CZ" sz="18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endParaRPr lang="cs-CZ" altLang="cs-CZ" sz="1800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spcAft>
                <a:spcPts val="1200"/>
              </a:spcAft>
              <a:buSzPct val="150000"/>
            </a:pPr>
            <a:endParaRPr lang="pl-PL" altLang="cs-CZ" sz="1800" dirty="0">
              <a:solidFill>
                <a:srgbClr val="0070C0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endParaRPr lang="pl-PL" altLang="cs-CZ" sz="1600" b="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0070C0"/>
                </a:solidFill>
              </a:rPr>
              <a:t>Chronická virová hepatitida C – MKM-10  B12.2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4538" y="6484883"/>
            <a:ext cx="1555531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747" y="3535100"/>
            <a:ext cx="7463631" cy="234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42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>
                <a:solidFill>
                  <a:srgbClr val="0070C0"/>
                </a:solidFill>
                <a:cs typeface="Arial" pitchFamily="34" charset="0"/>
              </a:rPr>
              <a:t>ATC J05AP Léčivé přípravky: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V letech 2014 – 2018 byly distribuovány všechny LP v níže uvedených finančních objemech v celkovém finančním objemu 2,180 mld</a:t>
            </a:r>
            <a:r>
              <a:rPr lang="cs-CZ" altLang="cs-CZ" sz="1800" dirty="0" smtClean="0">
                <a:solidFill>
                  <a:schemeClr val="tx1"/>
                </a:solidFill>
                <a:cs typeface="Arial" pitchFamily="34" charset="0"/>
              </a:rPr>
              <a:t>. Kč </a:t>
            </a: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podle hlášení DIS-13, uvedené ceny jsou ceny původce bez obchodní přirážky a DPH, také není známa případná výše bonusů pro odebírající zdravotnická zařízení</a:t>
            </a:r>
          </a:p>
          <a:p>
            <a:pPr algn="just">
              <a:spcAft>
                <a:spcPts val="1200"/>
              </a:spcAft>
              <a:buSzPct val="150000"/>
            </a:pPr>
            <a:endParaRPr lang="cs-CZ" altLang="cs-CZ" sz="18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        </a:t>
            </a:r>
          </a:p>
          <a:p>
            <a:pPr algn="just">
              <a:spcAft>
                <a:spcPts val="1200"/>
              </a:spcAft>
              <a:buSzPct val="150000"/>
            </a:pPr>
            <a:endParaRPr lang="pl-PL" altLang="cs-CZ" sz="1800" dirty="0">
              <a:solidFill>
                <a:srgbClr val="0070C0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endParaRPr lang="pl-PL" altLang="cs-CZ" sz="1600" b="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0070C0"/>
                </a:solidFill>
              </a:rPr>
              <a:t>Chronická virová hepatitida C – MKM-10  B12.2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4538" y="6484883"/>
            <a:ext cx="1555531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873" y="2740469"/>
            <a:ext cx="3148893" cy="188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796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738910"/>
            <a:ext cx="8229600" cy="50663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SzPct val="150000"/>
              <a:buNone/>
            </a:pPr>
            <a:endParaRPr lang="cs-CZ" altLang="cs-CZ" sz="1800" dirty="0">
              <a:solidFill>
                <a:srgbClr val="0070C0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endParaRPr lang="cs-CZ" altLang="cs-CZ" sz="18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        </a:t>
            </a:r>
          </a:p>
          <a:p>
            <a:pPr algn="just">
              <a:spcAft>
                <a:spcPts val="1200"/>
              </a:spcAft>
              <a:buSzPct val="150000"/>
            </a:pPr>
            <a:endParaRPr lang="pl-PL" altLang="cs-CZ" sz="1800" dirty="0">
              <a:solidFill>
                <a:srgbClr val="0070C0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endParaRPr lang="pl-PL" altLang="cs-CZ" sz="1600" b="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0070C0"/>
                </a:solidFill>
              </a:rPr>
              <a:t>Chronická virová hepatitida C – MKM-10  B12.2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4538" y="6484883"/>
            <a:ext cx="1555531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72" y="812800"/>
            <a:ext cx="8774545" cy="536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3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>
                <a:solidFill>
                  <a:srgbClr val="0070C0"/>
                </a:solidFill>
                <a:cs typeface="Arial" pitchFamily="34" charset="0"/>
              </a:rPr>
              <a:t>ATC J05AP Léčivé přípravky:</a:t>
            </a:r>
          </a:p>
          <a:p>
            <a:pPr algn="just">
              <a:spcAft>
                <a:spcPts val="1200"/>
              </a:spcAft>
              <a:buSzPct val="150000"/>
            </a:pPr>
            <a:endParaRPr lang="cs-CZ" altLang="cs-CZ" sz="18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        </a:t>
            </a:r>
          </a:p>
          <a:p>
            <a:pPr algn="just">
              <a:spcAft>
                <a:spcPts val="1200"/>
              </a:spcAft>
              <a:buSzPct val="150000"/>
            </a:pPr>
            <a:endParaRPr lang="pl-PL" altLang="cs-CZ" sz="1800" dirty="0">
              <a:solidFill>
                <a:srgbClr val="0070C0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endParaRPr lang="pl-PL" altLang="cs-CZ" sz="1600" b="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err="1">
                <a:solidFill>
                  <a:srgbClr val="0070C0"/>
                </a:solidFill>
              </a:rPr>
              <a:t>Horizon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>
                <a:solidFill>
                  <a:srgbClr val="0070C0"/>
                </a:solidFill>
              </a:rPr>
              <a:t>scanning</a:t>
            </a:r>
            <a:r>
              <a:rPr lang="cs-CZ" sz="2400" dirty="0">
                <a:solidFill>
                  <a:srgbClr val="0070C0"/>
                </a:solidFill>
              </a:rPr>
              <a:t> 2019 – 2020 Chronická virová hepatitida C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4538" y="6484883"/>
            <a:ext cx="1555531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9C7D713-CE27-4D19-80B0-269EB5B37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876" y="1588338"/>
            <a:ext cx="7022969" cy="279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022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>
                <a:solidFill>
                  <a:srgbClr val="0070C0"/>
                </a:solidFill>
                <a:cs typeface="Arial" pitchFamily="34" charset="0"/>
              </a:rPr>
              <a:t>ATC J05AP Léčivé přípravky: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Vstupem nových LP </a:t>
            </a:r>
            <a:r>
              <a:rPr lang="cs-CZ" altLang="cs-CZ" sz="1800" dirty="0" err="1">
                <a:solidFill>
                  <a:schemeClr val="tx1"/>
                </a:solidFill>
                <a:cs typeface="Arial" pitchFamily="34" charset="0"/>
              </a:rPr>
              <a:t>Maviret</a:t>
            </a: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 a </a:t>
            </a:r>
            <a:r>
              <a:rPr lang="cs-CZ" altLang="cs-CZ" sz="1800" dirty="0" err="1">
                <a:solidFill>
                  <a:schemeClr val="tx1"/>
                </a:solidFill>
                <a:cs typeface="Arial" pitchFamily="34" charset="0"/>
              </a:rPr>
              <a:t>Epclusa</a:t>
            </a: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, určených pro léčbu všech genotypů 1 až 6 HCV bez cirhózy nebo s kompenzovanou cirhózou, stejně tak k léčbě u pacientů, kde selhala předcházející léčba, znamená  zásadní změnu ve skladbě používaných LP mezi rokem 2018 a 2019, viz. přiložená tabulka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LP </a:t>
            </a:r>
            <a:r>
              <a:rPr lang="cs-CZ" altLang="cs-CZ" sz="1800" dirty="0" err="1">
                <a:solidFill>
                  <a:schemeClr val="tx1"/>
                </a:solidFill>
                <a:cs typeface="Arial" pitchFamily="34" charset="0"/>
              </a:rPr>
              <a:t>Maviret</a:t>
            </a: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 má deklarovanou úsporu v ROZ o stanovení  max. ceny a </a:t>
            </a:r>
            <a:r>
              <a:rPr lang="cs-CZ" altLang="cs-CZ" sz="1800" dirty="0" err="1">
                <a:solidFill>
                  <a:schemeClr val="tx1"/>
                </a:solidFill>
                <a:cs typeface="Arial" pitchFamily="34" charset="0"/>
              </a:rPr>
              <a:t>VaPÚ</a:t>
            </a: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 ve výši 34.2 </a:t>
            </a:r>
            <a:r>
              <a:rPr lang="cs-CZ" altLang="cs-CZ" sz="1800" dirty="0" err="1">
                <a:solidFill>
                  <a:schemeClr val="tx1"/>
                </a:solidFill>
                <a:cs typeface="Arial" pitchFamily="34" charset="0"/>
              </a:rPr>
              <a:t>mil.Kč</a:t>
            </a: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 v 1. roce a 35,4 </a:t>
            </a:r>
            <a:r>
              <a:rPr lang="cs-CZ" altLang="cs-CZ" sz="1800" dirty="0" err="1">
                <a:solidFill>
                  <a:schemeClr val="tx1"/>
                </a:solidFill>
                <a:cs typeface="Arial" pitchFamily="34" charset="0"/>
              </a:rPr>
              <a:t>mil.Kč</a:t>
            </a: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 v 2.roce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Podle DIS-13 je LP </a:t>
            </a:r>
            <a:r>
              <a:rPr lang="cs-CZ" altLang="cs-CZ" sz="1800" dirty="0" err="1">
                <a:solidFill>
                  <a:schemeClr val="tx1"/>
                </a:solidFill>
                <a:cs typeface="Arial" pitchFamily="34" charset="0"/>
              </a:rPr>
              <a:t>Maviret</a:t>
            </a: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 distribuován s MC výrobce 241 067,- Kč proti SÚKL stanovené MC 339 492,- Kč a plnou úhradou, čímž se dostal nákladově na roveň ostatním LP ze skupiny J05AP „S“ (pravděpodobně s významně lepším léčebným efektem)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LP </a:t>
            </a:r>
            <a:r>
              <a:rPr lang="cs-CZ" altLang="cs-CZ" sz="1800" dirty="0" err="1">
                <a:solidFill>
                  <a:schemeClr val="tx1"/>
                </a:solidFill>
                <a:cs typeface="Arial" pitchFamily="34" charset="0"/>
              </a:rPr>
              <a:t>Maviret</a:t>
            </a: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 podle IQVIA zaujímá přední místo v TOP 5 produktech s nejvyšším procentuálním meziročním růstem</a:t>
            </a:r>
          </a:p>
          <a:p>
            <a:pPr algn="just">
              <a:spcAft>
                <a:spcPts val="1200"/>
              </a:spcAft>
              <a:buSzPct val="150000"/>
            </a:pPr>
            <a:endParaRPr lang="cs-CZ" altLang="cs-CZ" sz="18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        </a:t>
            </a:r>
          </a:p>
          <a:p>
            <a:pPr algn="just">
              <a:spcAft>
                <a:spcPts val="1200"/>
              </a:spcAft>
              <a:buSzPct val="150000"/>
            </a:pPr>
            <a:endParaRPr lang="pl-PL" altLang="cs-CZ" sz="1800" dirty="0">
              <a:solidFill>
                <a:srgbClr val="0070C0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endParaRPr lang="pl-PL" altLang="cs-CZ" sz="1600" b="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0070C0"/>
                </a:solidFill>
              </a:rPr>
              <a:t>Chronická virová hepatitida C – MKM-10  B12.2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4538" y="6484883"/>
            <a:ext cx="1555531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62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Porovnání prodejů LP J05AP „S“ mezi rokem 2018 a leden – červenec 2019 v počtu balení, celkovém finančním objemu a ceně za balení (bez obchodní přirážky a DPH)</a:t>
            </a: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endParaRPr lang="cs-CZ" altLang="cs-CZ" sz="1800" dirty="0">
              <a:solidFill>
                <a:srgbClr val="0070C0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endParaRPr lang="cs-CZ" altLang="cs-CZ" sz="1800" dirty="0">
              <a:solidFill>
                <a:srgbClr val="0070C0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endParaRPr lang="cs-CZ" altLang="cs-CZ" sz="18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        </a:t>
            </a:r>
          </a:p>
          <a:p>
            <a:pPr algn="just">
              <a:spcAft>
                <a:spcPts val="1200"/>
              </a:spcAft>
              <a:buSzPct val="150000"/>
            </a:pPr>
            <a:endParaRPr lang="pl-PL" altLang="cs-CZ" sz="1800" dirty="0">
              <a:solidFill>
                <a:srgbClr val="0070C0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endParaRPr lang="pl-PL" altLang="cs-CZ" sz="1600" b="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0070C0"/>
                </a:solidFill>
              </a:rPr>
              <a:t>Chronická virová hepatitida C – MKM-10  B12.2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4538" y="6484883"/>
            <a:ext cx="1555531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F0EDBDC-C50C-4EE7-B0FD-7442D4E527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571" y="1748016"/>
            <a:ext cx="7286919" cy="4057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053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>
                <a:solidFill>
                  <a:srgbClr val="0070C0"/>
                </a:solidFill>
                <a:cs typeface="Arial" pitchFamily="34" charset="0"/>
              </a:rPr>
              <a:t>ATC J05AP Léčivé přípravky - shrnutí: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b="0" dirty="0">
                <a:solidFill>
                  <a:schemeClr val="tx1"/>
                </a:solidFill>
                <a:cs typeface="Arial" pitchFamily="34" charset="0"/>
              </a:rPr>
              <a:t>V ČR resp. celé EU jsou  používány LP ATC J05AP jedině jako </a:t>
            </a:r>
            <a:r>
              <a:rPr lang="cs-CZ" altLang="cs-CZ" sz="1800" b="0" dirty="0">
                <a:solidFill>
                  <a:srgbClr val="FF0000"/>
                </a:solidFill>
                <a:cs typeface="Arial" pitchFamily="34" charset="0"/>
              </a:rPr>
              <a:t>originální léčivé přípravky biologické léčby.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b="0" dirty="0">
                <a:solidFill>
                  <a:schemeClr val="tx1"/>
                </a:solidFill>
                <a:cs typeface="Arial" pitchFamily="34" charset="0"/>
              </a:rPr>
              <a:t>Vzhledem k patentové ochraně, </a:t>
            </a:r>
            <a:r>
              <a:rPr lang="cs-CZ" altLang="cs-CZ" sz="1800" b="0" dirty="0">
                <a:solidFill>
                  <a:srgbClr val="FF0000"/>
                </a:solidFill>
                <a:cs typeface="Arial" pitchFamily="34" charset="0"/>
              </a:rPr>
              <a:t>nelze očekávat v dohledné době vstup </a:t>
            </a:r>
            <a:r>
              <a:rPr lang="cs-CZ" altLang="cs-CZ" sz="1800" b="0" dirty="0" err="1">
                <a:solidFill>
                  <a:srgbClr val="FF0000"/>
                </a:solidFill>
                <a:cs typeface="Arial" pitchFamily="34" charset="0"/>
              </a:rPr>
              <a:t>biosimilars</a:t>
            </a:r>
            <a:r>
              <a:rPr lang="cs-CZ" altLang="cs-CZ" sz="1800" b="0" dirty="0">
                <a:solidFill>
                  <a:srgbClr val="FF0000"/>
                </a:solidFill>
                <a:cs typeface="Arial" pitchFamily="34" charset="0"/>
              </a:rPr>
              <a:t>.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b="0" dirty="0">
                <a:solidFill>
                  <a:schemeClr val="tx1"/>
                </a:solidFill>
                <a:cs typeface="Arial" pitchFamily="34" charset="0"/>
              </a:rPr>
              <a:t>Vstup LP s použitím u více resp. všech genotypů HCV vede ke změně skladby používaných LP a má částečný vliv na snížení ceny. Vzhledem k výjimečnému postavení LP </a:t>
            </a:r>
            <a:r>
              <a:rPr lang="cs-CZ" altLang="cs-CZ" sz="1800" b="0" dirty="0" err="1">
                <a:solidFill>
                  <a:schemeClr val="tx1"/>
                </a:solidFill>
                <a:cs typeface="Arial" pitchFamily="34" charset="0"/>
              </a:rPr>
              <a:t>Maviret</a:t>
            </a:r>
            <a:r>
              <a:rPr lang="cs-CZ" altLang="cs-CZ" sz="1800" b="0" dirty="0">
                <a:solidFill>
                  <a:schemeClr val="tx1"/>
                </a:solidFill>
                <a:cs typeface="Arial" pitchFamily="34" charset="0"/>
              </a:rPr>
              <a:t>  je vhodné posoudit skutečnou úsporu proti deklarovanému BI.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b="0" dirty="0">
                <a:solidFill>
                  <a:schemeClr val="tx1"/>
                </a:solidFill>
                <a:cs typeface="Arial" pitchFamily="34" charset="0"/>
              </a:rPr>
              <a:t>Nejsou informace o vstupu resp. registraci nového LP ze skupiny ATC J05AP na evropský či americký trh.</a:t>
            </a:r>
          </a:p>
          <a:p>
            <a:pPr algn="just">
              <a:spcAft>
                <a:spcPts val="1200"/>
              </a:spcAft>
              <a:buSzPct val="150000"/>
            </a:pPr>
            <a:endParaRPr lang="cs-CZ" altLang="cs-CZ" sz="18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        </a:t>
            </a:r>
          </a:p>
          <a:p>
            <a:pPr algn="just">
              <a:spcAft>
                <a:spcPts val="1200"/>
              </a:spcAft>
              <a:buSzPct val="150000"/>
            </a:pPr>
            <a:endParaRPr lang="pl-PL" altLang="cs-CZ" sz="1800" dirty="0">
              <a:solidFill>
                <a:srgbClr val="0070C0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endParaRPr lang="pl-PL" altLang="cs-CZ" sz="1600" b="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0070C0"/>
                </a:solidFill>
              </a:rPr>
              <a:t>Chronická virová hepatitida C – MKM-10  B12.2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4538" y="6484883"/>
            <a:ext cx="1555531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536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02020" y="1676863"/>
            <a:ext cx="8363607" cy="8915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/>
              <a:t>Chronická virová hepatitida C -  LP s limitací „S</a:t>
            </a:r>
            <a:r>
              <a:rPr lang="cs-CZ" sz="3200" dirty="0" smtClean="0"/>
              <a:t>“</a:t>
            </a:r>
          </a:p>
          <a:p>
            <a:endParaRPr lang="cs-CZ" sz="3200" dirty="0"/>
          </a:p>
          <a:p>
            <a:r>
              <a:rPr lang="cs-CZ" sz="3200" dirty="0" smtClean="0">
                <a:solidFill>
                  <a:srgbClr val="C00000"/>
                </a:solidFill>
              </a:rPr>
              <a:t>Predikce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06414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04" y="149702"/>
            <a:ext cx="8863833" cy="454720"/>
          </a:xfrm>
        </p:spPr>
        <p:txBody>
          <a:bodyPr/>
          <a:lstStyle/>
          <a:p>
            <a:r>
              <a:rPr lang="it-IT" dirty="0"/>
              <a:t>Zásadní datové zdroje pro predikce </a:t>
            </a:r>
            <a:endParaRPr lang="en-US" dirty="0"/>
          </a:p>
        </p:txBody>
      </p:sp>
      <p:cxnSp>
        <p:nvCxnSpPr>
          <p:cNvPr id="4" name="Přímá spojnice se šipkou 22"/>
          <p:cNvCxnSpPr/>
          <p:nvPr/>
        </p:nvCxnSpPr>
        <p:spPr>
          <a:xfrm>
            <a:off x="1458445" y="1200671"/>
            <a:ext cx="2282699" cy="78290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809659" y="1799577"/>
            <a:ext cx="3888432" cy="51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lvl="0">
              <a:spcAft>
                <a:spcPts val="0"/>
              </a:spcAft>
            </a:pPr>
            <a:r>
              <a:rPr lang="cs-CZ" b="1" dirty="0">
                <a:ea typeface="Times New Roman"/>
              </a:rPr>
              <a:t>Epidemiologie – nové vstupy</a:t>
            </a:r>
            <a:endParaRPr lang="en-US" dirty="0">
              <a:ea typeface="Times New Roman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6059467" y="2232253"/>
            <a:ext cx="2996464" cy="72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cs-CZ" sz="1400" dirty="0">
                <a:solidFill>
                  <a:srgbClr val="FF0000"/>
                </a:solidFill>
                <a:sym typeface="Wingdings" pitchFamily="2" charset="2"/>
              </a:rPr>
              <a:t>Incidence léčených </a:t>
            </a:r>
            <a:r>
              <a:rPr lang="cs-CZ" sz="1400" b="0" dirty="0">
                <a:sym typeface="Wingdings" pitchFamily="2" charset="2"/>
              </a:rPr>
              <a:t>odvozená od incidence dané nemoci [+ léčebné postupy a standardy]</a:t>
            </a:r>
            <a:endParaRPr lang="en-US" sz="1400" b="0" dirty="0">
              <a:sym typeface="Wingdings" pitchFamily="2" charset="2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-114269" y="836712"/>
            <a:ext cx="2556570" cy="36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cene3d>
              <a:camera prst="perspectiveContrastingRightFacing"/>
              <a:lightRig rig="threePt" dir="t"/>
            </a:scene3d>
          </a:bodyPr>
          <a:lstStyle/>
          <a:p>
            <a:r>
              <a:rPr lang="cs-CZ" sz="4400" b="1" dirty="0">
                <a:solidFill>
                  <a:srgbClr val="002060"/>
                </a:solidFill>
                <a:sym typeface="Wingdings" pitchFamily="2" charset="2"/>
              </a:rPr>
              <a:t>Predikce</a:t>
            </a:r>
            <a:endParaRPr lang="en-US" sz="4400" b="1" i="1" dirty="0">
              <a:solidFill>
                <a:srgbClr val="002060"/>
              </a:solidFill>
              <a:sym typeface="Wingdings" pitchFamily="2" charset="2"/>
            </a:endParaRPr>
          </a:p>
        </p:txBody>
      </p:sp>
      <p:cxnSp>
        <p:nvCxnSpPr>
          <p:cNvPr id="8" name="Přímá spojnice se šipkou 26"/>
          <p:cNvCxnSpPr/>
          <p:nvPr/>
        </p:nvCxnSpPr>
        <p:spPr>
          <a:xfrm>
            <a:off x="1320609" y="1242468"/>
            <a:ext cx="2633066" cy="18306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030733" y="2839419"/>
            <a:ext cx="3400346" cy="51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lvl="0">
              <a:spcAft>
                <a:spcPts val="0"/>
              </a:spcAft>
            </a:pPr>
            <a:r>
              <a:rPr lang="cs-CZ" b="1" dirty="0">
                <a:ea typeface="Times New Roman"/>
              </a:rPr>
              <a:t>Epidemiologie – trendy</a:t>
            </a:r>
            <a:endParaRPr lang="en-US" b="1" dirty="0">
              <a:ea typeface="Times New Roman"/>
            </a:endParaRPr>
          </a:p>
        </p:txBody>
      </p:sp>
      <p:cxnSp>
        <p:nvCxnSpPr>
          <p:cNvPr id="10" name="Přímá spojnice se šipkou 30"/>
          <p:cNvCxnSpPr/>
          <p:nvPr/>
        </p:nvCxnSpPr>
        <p:spPr>
          <a:xfrm>
            <a:off x="1141062" y="1308899"/>
            <a:ext cx="2812613" cy="268755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3"/>
          <p:cNvSpPr txBox="1"/>
          <p:nvPr/>
        </p:nvSpPr>
        <p:spPr>
          <a:xfrm>
            <a:off x="5393835" y="2073164"/>
            <a:ext cx="437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latin typeface="Wingdings 3" panose="05040102010807070707" pitchFamily="18" charset="2"/>
              </a:rPr>
              <a:t>A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077424" y="3776823"/>
            <a:ext cx="2468539" cy="51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lvl="0">
              <a:spcAft>
                <a:spcPts val="0"/>
              </a:spcAft>
            </a:pPr>
            <a:r>
              <a:rPr lang="cs-CZ" b="1" dirty="0" err="1">
                <a:ea typeface="Times New Roman"/>
              </a:rPr>
              <a:t>Horizon</a:t>
            </a:r>
            <a:r>
              <a:rPr lang="cs-CZ" b="1" dirty="0">
                <a:ea typeface="Times New Roman"/>
              </a:rPr>
              <a:t> </a:t>
            </a:r>
            <a:r>
              <a:rPr lang="cs-CZ" b="1" dirty="0" err="1">
                <a:ea typeface="Times New Roman"/>
              </a:rPr>
              <a:t>scanning</a:t>
            </a:r>
            <a:r>
              <a:rPr lang="cs-CZ" b="1" dirty="0">
                <a:ea typeface="Times New Roman"/>
              </a:rPr>
              <a:t> </a:t>
            </a:r>
            <a:endParaRPr lang="en-US" dirty="0">
              <a:ea typeface="Times New Roman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041907" y="3340007"/>
            <a:ext cx="2996464" cy="72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cs-CZ" sz="1400" dirty="0">
                <a:solidFill>
                  <a:srgbClr val="FF0000"/>
                </a:solidFill>
                <a:sym typeface="Wingdings" pitchFamily="2" charset="2"/>
              </a:rPr>
              <a:t>Prevalence léčených </a:t>
            </a:r>
            <a:r>
              <a:rPr lang="cs-CZ" sz="1400" b="0" dirty="0">
                <a:sym typeface="Wingdings" pitchFamily="2" charset="2"/>
              </a:rPr>
              <a:t>odvozená s korekcí na modely přežití </a:t>
            </a:r>
          </a:p>
          <a:p>
            <a:r>
              <a:rPr lang="cs-CZ" sz="1400" b="0" dirty="0">
                <a:sym typeface="Wingdings" pitchFamily="2" charset="2"/>
              </a:rPr>
              <a:t>[+ léčebné postupy a standardy]</a:t>
            </a:r>
            <a:endParaRPr lang="en-US" sz="1400" b="0" dirty="0">
              <a:sym typeface="Wingdings" pitchFamily="2" charset="2"/>
            </a:endParaRPr>
          </a:p>
          <a:p>
            <a:endParaRPr lang="en-US" sz="1400" dirty="0">
              <a:sym typeface="Wingdings" pitchFamily="2" charset="2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460228" y="3073122"/>
            <a:ext cx="437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latin typeface="Wingdings 3" panose="05040102010807070707" pitchFamily="18" charset="2"/>
              </a:rPr>
              <a:t>A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925763" y="4416005"/>
            <a:ext cx="2996464" cy="72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cs-CZ" sz="1400" dirty="0">
                <a:solidFill>
                  <a:srgbClr val="FF0000"/>
                </a:solidFill>
                <a:sym typeface="Wingdings" pitchFamily="2" charset="2"/>
              </a:rPr>
              <a:t>Rozšíření </a:t>
            </a:r>
            <a:r>
              <a:rPr lang="cs-CZ" sz="1400" dirty="0" smtClean="0">
                <a:solidFill>
                  <a:srgbClr val="FF0000"/>
                </a:solidFill>
                <a:sym typeface="Wingdings" pitchFamily="2" charset="2"/>
              </a:rPr>
              <a:t>spektra </a:t>
            </a:r>
            <a:r>
              <a:rPr lang="cs-CZ" sz="1400" dirty="0">
                <a:solidFill>
                  <a:srgbClr val="FF0000"/>
                </a:solidFill>
                <a:sym typeface="Wingdings" pitchFamily="2" charset="2"/>
              </a:rPr>
              <a:t>indikací. </a:t>
            </a:r>
            <a:r>
              <a:rPr lang="cs-CZ" sz="1400" b="0" dirty="0">
                <a:sym typeface="Wingdings" pitchFamily="2" charset="2"/>
              </a:rPr>
              <a:t>Nově nastupující indikace stávajících léků a nové léky. </a:t>
            </a:r>
            <a:endParaRPr lang="en-US" sz="1400" b="0" dirty="0">
              <a:sym typeface="Wingdings" pitchFamily="2" charset="2"/>
            </a:endParaRPr>
          </a:p>
        </p:txBody>
      </p:sp>
      <p:sp>
        <p:nvSpPr>
          <p:cNvPr id="16" name="TextovéPole 13"/>
          <p:cNvSpPr txBox="1"/>
          <p:nvPr/>
        </p:nvSpPr>
        <p:spPr>
          <a:xfrm>
            <a:off x="5290492" y="4158638"/>
            <a:ext cx="437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latin typeface="Wingdings 3" panose="05040102010807070707" pitchFamily="18" charset="2"/>
              </a:rPr>
              <a:t>A</a:t>
            </a:r>
          </a:p>
        </p:txBody>
      </p:sp>
      <p:cxnSp>
        <p:nvCxnSpPr>
          <p:cNvPr id="17" name="Přímá spojnice se šipkou 37"/>
          <p:cNvCxnSpPr/>
          <p:nvPr/>
        </p:nvCxnSpPr>
        <p:spPr>
          <a:xfrm>
            <a:off x="913093" y="1376530"/>
            <a:ext cx="227969" cy="2400293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641307" y="3804054"/>
            <a:ext cx="2468539" cy="51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lvl="0">
              <a:spcAft>
                <a:spcPts val="0"/>
              </a:spcAft>
            </a:pPr>
            <a:r>
              <a:rPr lang="cs-CZ" b="1" dirty="0">
                <a:ea typeface="Times New Roman"/>
              </a:rPr>
              <a:t>Reálná data s úhradami</a:t>
            </a:r>
            <a:endParaRPr lang="en-US" dirty="0">
              <a:ea typeface="Times New Roman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576457" y="4571460"/>
            <a:ext cx="2625214" cy="72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cs-CZ" sz="1400" dirty="0">
                <a:solidFill>
                  <a:srgbClr val="FF0000"/>
                </a:solidFill>
                <a:sym typeface="Wingdings" pitchFamily="2" charset="2"/>
              </a:rPr>
              <a:t>Exporty administrativních dat </a:t>
            </a:r>
            <a:r>
              <a:rPr lang="cs-CZ" sz="1400" b="0" dirty="0">
                <a:sym typeface="Wingdings" pitchFamily="2" charset="2"/>
              </a:rPr>
              <a:t>zdravotních pojišťoven (produkční data + úhrady)</a:t>
            </a:r>
            <a:endParaRPr lang="en-US" sz="1400" b="0" dirty="0">
              <a:sym typeface="Wingdings" pitchFamily="2" charset="2"/>
            </a:endParaRPr>
          </a:p>
        </p:txBody>
      </p:sp>
      <p:sp>
        <p:nvSpPr>
          <p:cNvPr id="20" name="TextovéPole 13"/>
          <p:cNvSpPr txBox="1"/>
          <p:nvPr/>
        </p:nvSpPr>
        <p:spPr>
          <a:xfrm>
            <a:off x="1023772" y="4301319"/>
            <a:ext cx="369587" cy="951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latin typeface="Wingdings 3" panose="05040102010807070707" pitchFamily="18" charset="2"/>
              </a:rPr>
              <a:t>A</a:t>
            </a:r>
          </a:p>
        </p:txBody>
      </p:sp>
      <p:sp>
        <p:nvSpPr>
          <p:cNvPr id="21" name="Levá složená závorka 47"/>
          <p:cNvSpPr/>
          <p:nvPr/>
        </p:nvSpPr>
        <p:spPr>
          <a:xfrm rot="16200000">
            <a:off x="4907780" y="2220288"/>
            <a:ext cx="216359" cy="6516389"/>
          </a:xfrm>
          <a:prstGeom prst="lef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solidFill>
                  <a:srgbClr val="0000FF"/>
                </a:solidFill>
              </a:ln>
              <a:solidFill>
                <a:srgbClr val="29292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087379" y="5655619"/>
            <a:ext cx="1857796" cy="51539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cs-CZ" sz="1200" dirty="0">
                <a:solidFill>
                  <a:schemeClr val="bg1"/>
                </a:solidFill>
                <a:sym typeface="Wingdings" pitchFamily="2" charset="2"/>
              </a:rPr>
              <a:t>Korekce platných jednotkových cen léků</a:t>
            </a:r>
            <a:endParaRPr lang="en-US" sz="1200" b="0" dirty="0">
              <a:solidFill>
                <a:schemeClr val="bg1"/>
              </a:solidFill>
              <a:sym typeface="Wingdings" pitchFamily="2" charset="2"/>
            </a:endParaRPr>
          </a:p>
        </p:txBody>
      </p:sp>
      <p:sp>
        <p:nvSpPr>
          <p:cNvPr id="23" name="TextovéPole 35845"/>
          <p:cNvSpPr txBox="1"/>
          <p:nvPr/>
        </p:nvSpPr>
        <p:spPr>
          <a:xfrm>
            <a:off x="2342036" y="2957279"/>
            <a:ext cx="1074026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dirty="0">
                <a:solidFill>
                  <a:schemeClr val="bg1"/>
                </a:solidFill>
              </a:rPr>
              <a:t>Korekce incidence léčených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4" name="TextovéPole 50"/>
          <p:cNvSpPr txBox="1"/>
          <p:nvPr/>
        </p:nvSpPr>
        <p:spPr>
          <a:xfrm>
            <a:off x="555627" y="2588110"/>
            <a:ext cx="1074026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dirty="0">
                <a:solidFill>
                  <a:schemeClr val="bg1"/>
                </a:solidFill>
              </a:rPr>
              <a:t>Korekce prevalence léčených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5" name="Šipka doprava 1"/>
          <p:cNvSpPr/>
          <p:nvPr/>
        </p:nvSpPr>
        <p:spPr>
          <a:xfrm>
            <a:off x="188430" y="2739923"/>
            <a:ext cx="288032" cy="38428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Šipka doprava 27"/>
          <p:cNvSpPr/>
          <p:nvPr/>
        </p:nvSpPr>
        <p:spPr>
          <a:xfrm>
            <a:off x="2003150" y="3107261"/>
            <a:ext cx="288032" cy="38428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Šipka doprava 28"/>
          <p:cNvSpPr/>
          <p:nvPr/>
        </p:nvSpPr>
        <p:spPr>
          <a:xfrm>
            <a:off x="3689614" y="5744326"/>
            <a:ext cx="288032" cy="38428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6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6718" y="260648"/>
            <a:ext cx="8208912" cy="297310"/>
          </a:xfrm>
        </p:spPr>
        <p:txBody>
          <a:bodyPr/>
          <a:lstStyle/>
          <a:p>
            <a:r>
              <a:rPr lang="en-US" sz="1600" dirty="0"/>
              <a:t>SOUHRNNÁ </a:t>
            </a:r>
            <a:r>
              <a:rPr lang="en-US" sz="1600" dirty="0" err="1"/>
              <a:t>predikce</a:t>
            </a:r>
            <a:r>
              <a:rPr lang="en-US" sz="1600" dirty="0"/>
              <a:t> </a:t>
            </a:r>
            <a:r>
              <a:rPr lang="en-US" sz="1600" dirty="0" err="1"/>
              <a:t>nákladů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centrovou</a:t>
            </a:r>
            <a:r>
              <a:rPr lang="en-US" sz="1600" dirty="0"/>
              <a:t> </a:t>
            </a:r>
            <a:r>
              <a:rPr lang="en-US" sz="1600" dirty="0" err="1"/>
              <a:t>léčbu</a:t>
            </a:r>
            <a:r>
              <a:rPr lang="en-US" sz="1600" dirty="0"/>
              <a:t> 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en-US" sz="1600" dirty="0" err="1"/>
              <a:t>Kumulativní</a:t>
            </a:r>
            <a:r>
              <a:rPr lang="en-US" sz="1600" dirty="0"/>
              <a:t> </a:t>
            </a:r>
            <a:r>
              <a:rPr lang="cs-CZ" sz="1800" dirty="0"/>
              <a:t>model</a:t>
            </a:r>
            <a:r>
              <a:rPr lang="en-US" sz="1600" dirty="0"/>
              <a:t> 2017 -&gt; 2018 -&gt; 2019</a:t>
            </a:r>
          </a:p>
        </p:txBody>
      </p:sp>
      <p:sp>
        <p:nvSpPr>
          <p:cNvPr id="12" name="TextovéPole 8">
            <a:extLst>
              <a:ext uri="{FF2B5EF4-FFF2-40B4-BE49-F238E27FC236}">
                <a16:creationId xmlns:a16="http://schemas.microsoft.com/office/drawing/2014/main" id="{9959D659-E830-4F49-A20A-282E209B4954}"/>
              </a:ext>
            </a:extLst>
          </p:cNvPr>
          <p:cNvSpPr txBox="1"/>
          <p:nvPr/>
        </p:nvSpPr>
        <p:spPr>
          <a:xfrm>
            <a:off x="133009" y="5320974"/>
            <a:ext cx="881979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8600" marR="0" lvl="0" indent="-2286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cs-CZ" sz="1000" kern="0" baseline="0" dirty="0">
                <a:solidFill>
                  <a:srgbClr val="292929"/>
                </a:solidFill>
                <a:latin typeface="Arial" pitchFamily="34" charset="0"/>
              </a:rPr>
              <a:t>Predikce zahrnuje vývoj prevalence léčených, korekci na jednotkové ceny léčiv,</a:t>
            </a:r>
            <a:r>
              <a:rPr lang="cs-CZ" sz="1000" kern="0" dirty="0">
                <a:solidFill>
                  <a:srgbClr val="292929"/>
                </a:solidFill>
                <a:latin typeface="Arial" pitchFamily="34" charset="0"/>
              </a:rPr>
              <a:t> </a:t>
            </a:r>
            <a:r>
              <a:rPr lang="cs-CZ" sz="1000" kern="0" baseline="0" dirty="0">
                <a:solidFill>
                  <a:srgbClr val="292929"/>
                </a:solidFill>
                <a:latin typeface="Arial" pitchFamily="34" charset="0"/>
              </a:rPr>
              <a:t>dopady</a:t>
            </a:r>
            <a:r>
              <a:rPr lang="cs-CZ" sz="1000" kern="0" dirty="0">
                <a:solidFill>
                  <a:srgbClr val="292929"/>
                </a:solidFill>
                <a:latin typeface="Arial" pitchFamily="34" charset="0"/>
              </a:rPr>
              <a:t> nástupu nových preparátů (indikací) a vliv </a:t>
            </a:r>
            <a:r>
              <a:rPr lang="cs-CZ" sz="1000" kern="0" dirty="0" err="1">
                <a:solidFill>
                  <a:srgbClr val="292929"/>
                </a:solidFill>
                <a:latin typeface="Arial" pitchFamily="34" charset="0"/>
              </a:rPr>
              <a:t>generifikace</a:t>
            </a:r>
            <a:r>
              <a:rPr lang="cs-CZ" sz="1000" kern="0" dirty="0">
                <a:solidFill>
                  <a:srgbClr val="292929"/>
                </a:solidFill>
                <a:latin typeface="Arial" pitchFamily="34" charset="0"/>
              </a:rPr>
              <a:t> léků. Validováno proti datům vybraných poskytovatelů a ověřeno pravděpodobnostními klinickými modely. 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Tx/>
              <a:buAutoNum type="arabicParenBoth"/>
              <a:defRPr/>
            </a:pPr>
            <a:r>
              <a:rPr lang="cs-CZ" sz="1000" kern="0" dirty="0">
                <a:solidFill>
                  <a:srgbClr val="292929"/>
                </a:solidFill>
                <a:latin typeface="Arial" pitchFamily="34" charset="0"/>
              </a:rPr>
              <a:t>Celková suma nákladů není rovna součtu řádků tabulky, neboť tyto jsou ve svých položkách redundantní (dýchací soustava, neurologie)</a:t>
            </a:r>
          </a:p>
        </p:txBody>
      </p:sp>
      <p:sp>
        <p:nvSpPr>
          <p:cNvPr id="13" name="Obdélník 9">
            <a:extLst>
              <a:ext uri="{FF2B5EF4-FFF2-40B4-BE49-F238E27FC236}">
                <a16:creationId xmlns:a16="http://schemas.microsoft.com/office/drawing/2014/main" id="{9723B54B-3BE4-4127-99E9-24493E781920}"/>
              </a:ext>
            </a:extLst>
          </p:cNvPr>
          <p:cNvSpPr/>
          <p:nvPr/>
        </p:nvSpPr>
        <p:spPr>
          <a:xfrm>
            <a:off x="9144" y="6049717"/>
            <a:ext cx="895280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1000" i="1" dirty="0">
                <a:solidFill>
                  <a:srgbClr val="292929"/>
                </a:solidFill>
                <a:latin typeface="Arial" pitchFamily="34" charset="0"/>
              </a:rPr>
              <a:t> Pozn. Pro rok 2019 došlo k výraznému nárůstu proti predikci z dubna 2018, SÚKL významným způsobem zvýšil počet SŘ, která v letních měsících rozhodl. </a:t>
            </a:r>
          </a:p>
        </p:txBody>
      </p:sp>
      <p:graphicFrame>
        <p:nvGraphicFramePr>
          <p:cNvPr id="8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575445"/>
              </p:ext>
            </p:extLst>
          </p:nvPr>
        </p:nvGraphicFramePr>
        <p:xfrm>
          <a:off x="296718" y="732703"/>
          <a:ext cx="8492379" cy="4647420"/>
        </p:xfrm>
        <a:graphic>
          <a:graphicData uri="http://schemas.openxmlformats.org/drawingml/2006/table">
            <a:tbl>
              <a:tblPr/>
              <a:tblGrid>
                <a:gridCol w="1456331">
                  <a:extLst>
                    <a:ext uri="{9D8B030D-6E8A-4147-A177-3AD203B41FA5}">
                      <a16:colId xmlns:a16="http://schemas.microsoft.com/office/drawing/2014/main" val="2713997048"/>
                    </a:ext>
                  </a:extLst>
                </a:gridCol>
                <a:gridCol w="1010151">
                  <a:extLst>
                    <a:ext uri="{9D8B030D-6E8A-4147-A177-3AD203B41FA5}">
                      <a16:colId xmlns:a16="http://schemas.microsoft.com/office/drawing/2014/main" val="2134759062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val="1975043943"/>
                    </a:ext>
                  </a:extLst>
                </a:gridCol>
                <a:gridCol w="905256">
                  <a:extLst>
                    <a:ext uri="{9D8B030D-6E8A-4147-A177-3AD203B41FA5}">
                      <a16:colId xmlns:a16="http://schemas.microsoft.com/office/drawing/2014/main" val="170110713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28059657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2291986507"/>
                    </a:ext>
                  </a:extLst>
                </a:gridCol>
                <a:gridCol w="14538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105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1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Segment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Náklady (tis. Kč)</a:t>
                      </a: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0854070"/>
                  </a:ext>
                </a:extLst>
              </a:tr>
              <a:tr h="485654">
                <a:tc v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Reálné náklady 2017</a:t>
                      </a:r>
                      <a:endParaRPr lang="cs-CZ" sz="11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Reálné náklady 2018 </a:t>
                      </a:r>
                      <a:r>
                        <a:rPr lang="cs-CZ" sz="1100" b="1" u="none" strike="noStrik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(1)</a:t>
                      </a:r>
                      <a:endParaRPr lang="cs-CZ" sz="11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Horizon</a:t>
                      </a: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1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scanning</a:t>
                      </a: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2019</a:t>
                      </a: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Generifikace</a:t>
                      </a: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Predikce</a:t>
                      </a:r>
                      <a:r>
                        <a:rPr lang="cs-CZ" sz="11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nákladů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pro rok 2019</a:t>
                      </a:r>
                      <a:r>
                        <a:rPr lang="cs-CZ" sz="1100" b="1" u="none" strike="noStrik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(1)</a:t>
                      </a:r>
                      <a:endParaRPr lang="cs-CZ" sz="1100" b="1" i="0" u="none" strike="noStrike" kern="1200" baseline="30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Predikovaná relativní změna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201</a:t>
                      </a: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vs. 20</a:t>
                      </a: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913965"/>
                  </a:ext>
                </a:extLst>
              </a:tr>
              <a:tr h="162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Infekce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1 341 956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1 414 187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--12,8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-19 741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1 719 709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1,281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8723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baseline="30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- </a:t>
                      </a:r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 Hepatitida C</a:t>
                      </a:r>
                      <a:endParaRPr lang="cs-CZ" sz="1200" b="0" i="0" u="none" strike="noStrike" baseline="30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674 272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756 754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-10,9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838 794</a:t>
                      </a:r>
                      <a:endParaRPr lang="cs-CZ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1,244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871077"/>
                  </a:ext>
                </a:extLst>
              </a:tr>
              <a:tr h="162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Endokrinologie</a:t>
                      </a:r>
                      <a:endParaRPr lang="cs-CZ" sz="12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26 006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35 199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-9 749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30 871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1,187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313122"/>
                  </a:ext>
                </a:extLst>
              </a:tr>
              <a:tr h="162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Oftalmologie</a:t>
                      </a:r>
                      <a:endParaRPr lang="cs-CZ" sz="12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553 507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628 165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722 193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1,305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Dermatologie</a:t>
                      </a:r>
                      <a:endParaRPr lang="cs-CZ" sz="1200" b="0" i="0" u="none" strike="noStrike" cap="none" baseline="30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506 337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544 290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-4 979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580 109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1,146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Solidní ZN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3 844 711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4 263 598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491</a:t>
                      </a:r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280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-235 975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4 983 428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1,296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Pohybová soustava</a:t>
                      </a:r>
                      <a:endParaRPr lang="cs-CZ" sz="12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27 341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31 104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35 385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1,294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Trávicí soustava</a:t>
                      </a:r>
                      <a:endParaRPr lang="cs-CZ" sz="12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1 321 858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1 469 617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-125 539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1 542 340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1,167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Neurologie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3 004 482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3 207 957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-147 125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3 308 487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1,101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65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Roztroušená skleróza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2 903 971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3 091 247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30 400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3 321 000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1,144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890610"/>
                  </a:ext>
                </a:extLst>
              </a:tr>
              <a:tr h="162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Revmatologie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1 550 230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1 608 415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-31 980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1 836 804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1,185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cs-CZ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Hemato</a:t>
                      </a:r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cs-CZ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onko</a:t>
                      </a:r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cs-CZ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logie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2 106 460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2 422 582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437</a:t>
                      </a:r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170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2 985 726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1,417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Dýchací soustava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264 786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381 079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595 447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2,249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65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Astma + CHOPN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115 015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134 256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47 000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195 621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1,701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79955"/>
                  </a:ext>
                </a:extLst>
              </a:tr>
              <a:tr h="14965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IPF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149 771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188 956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213 898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1,428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917532"/>
                  </a:ext>
                </a:extLst>
              </a:tr>
              <a:tr h="14965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Cystická fibróza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57 866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57 866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161299"/>
                  </a:ext>
                </a:extLst>
              </a:tr>
              <a:tr h="162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Oběhový systém</a:t>
                      </a:r>
                      <a:endParaRPr lang="cs-CZ" sz="12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422 153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448 272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-4 999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471 008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1,116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Metabolismus</a:t>
                      </a:r>
                      <a:endParaRPr lang="cs-CZ" sz="12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605 698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619 823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634 277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1,047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5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Imunitní systém</a:t>
                      </a:r>
                      <a:endParaRPr lang="cs-CZ" sz="12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62 560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73 025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r>
                        <a:rPr lang="cs-CZ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129 418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2,069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15 722 003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17 147 313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cs-CZ" sz="11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305 150</a:t>
                      </a:r>
                      <a:endParaRPr lang="en-US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-580 087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19 426 900</a:t>
                      </a:r>
                      <a:r>
                        <a:rPr lang="cs-CZ" sz="11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1,236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049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63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3464" y="921746"/>
            <a:ext cx="8403336" cy="496581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>
                <a:solidFill>
                  <a:srgbClr val="000000"/>
                </a:solidFill>
                <a:cs typeface="Arial" pitchFamily="34" charset="0"/>
              </a:rPr>
              <a:t>Analýza se opírá o data spravovaná Ústavem zdravotnických informací a statistiky ČR (ÚZIS ČR), která jsou sbírána v rámci Národního zdravotnického informačního systému (NZIS) a národních zdravotních registrů. Sběr dat probíhá na základě platnosti zákona č. 372/2011 sb., ve znění pozdějších předpisů. </a:t>
            </a: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>
                <a:solidFill>
                  <a:srgbClr val="000000"/>
                </a:solidFill>
                <a:cs typeface="Arial" pitchFamily="34" charset="0"/>
              </a:rPr>
              <a:t>Data jsou analyzována v nevratně anonymizované a agregované podobě, bez jakékoli identifikace či ztotožnění konkrétní osoby. </a:t>
            </a: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>
                <a:solidFill>
                  <a:srgbClr val="C00000"/>
                </a:solidFill>
                <a:cs typeface="Arial" pitchFamily="34" charset="0"/>
              </a:rPr>
              <a:t>Národní registr hrazených zdravotních služeb (</a:t>
            </a:r>
            <a:r>
              <a:rPr lang="cs-CZ" altLang="cs-CZ" sz="1800" u="sng" dirty="0">
                <a:solidFill>
                  <a:srgbClr val="C00000"/>
                </a:solidFill>
                <a:cs typeface="Arial" pitchFamily="34" charset="0"/>
              </a:rPr>
              <a:t>NRHZS</a:t>
            </a:r>
            <a:r>
              <a:rPr lang="cs-CZ" altLang="cs-CZ" sz="1800" dirty="0">
                <a:solidFill>
                  <a:srgbClr val="C00000"/>
                </a:solidFill>
                <a:cs typeface="Arial" pitchFamily="34" charset="0"/>
              </a:rPr>
              <a:t>) </a:t>
            </a:r>
            <a:r>
              <a:rPr lang="cs-CZ" altLang="cs-CZ" sz="1800" b="0" dirty="0">
                <a:solidFill>
                  <a:srgbClr val="000000"/>
                </a:solidFill>
                <a:cs typeface="Arial" pitchFamily="34" charset="0"/>
              </a:rPr>
              <a:t>– obsahuje data hlášená od zdravotních pojišťoven v hospitalizační i ambulantní oblasti včetně kompletních dat o vykázaných diagnózách, procedurách a léčbě; v současnosti jsou kompletní data k dispozici za období 2010–2018.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Použité zdroje dat: Národní zdravotnický informační systém (NZIS)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7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63" y="1537427"/>
            <a:ext cx="8814345" cy="891530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/>
            </a:r>
            <a:br>
              <a:rPr lang="cs-CZ" dirty="0">
                <a:solidFill>
                  <a:srgbClr val="002060"/>
                </a:solidFill>
              </a:rPr>
            </a:br>
            <a:r>
              <a:rPr lang="cs-CZ" dirty="0">
                <a:solidFill>
                  <a:srgbClr val="002060"/>
                </a:solidFill>
              </a:rPr>
              <a:t>Přehled vývoje segmentu </a:t>
            </a:r>
            <a:r>
              <a:rPr lang="cs-CZ" dirty="0" err="1">
                <a:solidFill>
                  <a:srgbClr val="002060"/>
                </a:solidFill>
              </a:rPr>
              <a:t>centrové</a:t>
            </a:r>
            <a:r>
              <a:rPr lang="cs-CZ" dirty="0">
                <a:solidFill>
                  <a:srgbClr val="002060"/>
                </a:solidFill>
              </a:rPr>
              <a:t> léčby celkem </a:t>
            </a:r>
          </a:p>
        </p:txBody>
      </p:sp>
    </p:spTree>
    <p:extLst>
      <p:ext uri="{BB962C8B-B14F-4D97-AF65-F5344CB8AC3E}">
        <p14:creationId xmlns:p14="http://schemas.microsoft.com/office/powerpoint/2010/main" val="864061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4663" y="86727"/>
            <a:ext cx="8863833" cy="656668"/>
          </a:xfrm>
        </p:spPr>
        <p:txBody>
          <a:bodyPr/>
          <a:lstStyle/>
          <a:p>
            <a:r>
              <a:rPr lang="cs-CZ" dirty="0"/>
              <a:t>Vývoj segmentu </a:t>
            </a:r>
            <a:r>
              <a:rPr lang="cs-CZ" dirty="0" err="1"/>
              <a:t>centrové</a:t>
            </a:r>
            <a:r>
              <a:rPr lang="cs-CZ" dirty="0"/>
              <a:t> léčby</a:t>
            </a:r>
            <a:endParaRPr lang="en-US" dirty="0"/>
          </a:p>
        </p:txBody>
      </p:sp>
      <p:sp>
        <p:nvSpPr>
          <p:cNvPr id="12" name="TextovéPole 6"/>
          <p:cNvSpPr txBox="1"/>
          <p:nvPr/>
        </p:nvSpPr>
        <p:spPr>
          <a:xfrm>
            <a:off x="1600343" y="806481"/>
            <a:ext cx="2487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Prevalence léčených</a:t>
            </a:r>
          </a:p>
          <a:p>
            <a:r>
              <a:rPr lang="cs-CZ" b="1" dirty="0"/>
              <a:t>– celý segment</a:t>
            </a:r>
            <a:endParaRPr lang="en-US" b="1" dirty="0"/>
          </a:p>
        </p:txBody>
      </p:sp>
      <p:graphicFrame>
        <p:nvGraphicFramePr>
          <p:cNvPr id="13" name="Graf 12"/>
          <p:cNvGraphicFramePr/>
          <p:nvPr>
            <p:extLst>
              <p:ext uri="{D42A27DB-BD31-4B8C-83A1-F6EECF244321}">
                <p14:modId xmlns:p14="http://schemas.microsoft.com/office/powerpoint/2010/main" val="1363112886"/>
              </p:ext>
            </p:extLst>
          </p:nvPr>
        </p:nvGraphicFramePr>
        <p:xfrm>
          <a:off x="511743" y="1019292"/>
          <a:ext cx="5331490" cy="2687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ovéPole 1"/>
          <p:cNvSpPr txBox="1"/>
          <p:nvPr/>
        </p:nvSpPr>
        <p:spPr>
          <a:xfrm rot="16200000">
            <a:off x="-535422" y="2011765"/>
            <a:ext cx="1847546" cy="246785"/>
          </a:xfrm>
          <a:prstGeom prst="rect">
            <a:avLst/>
          </a:prstGeom>
        </p:spPr>
        <p:txBody>
          <a:bodyPr wrap="square" rtlCol="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i="1" dirty="0"/>
              <a:t>Počet léčených pacientů</a:t>
            </a:r>
          </a:p>
        </p:txBody>
      </p:sp>
      <p:sp>
        <p:nvSpPr>
          <p:cNvPr id="15" name="TextovéPole 4"/>
          <p:cNvSpPr txBox="1"/>
          <p:nvPr/>
        </p:nvSpPr>
        <p:spPr>
          <a:xfrm>
            <a:off x="1652088" y="3888676"/>
            <a:ext cx="2487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Finanční objem </a:t>
            </a:r>
          </a:p>
          <a:p>
            <a:r>
              <a:rPr lang="cs-CZ" b="1" dirty="0"/>
              <a:t>– celý segment</a:t>
            </a:r>
            <a:endParaRPr lang="en-US" b="1" dirty="0"/>
          </a:p>
        </p:txBody>
      </p:sp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739304711"/>
              </p:ext>
            </p:extLst>
          </p:nvPr>
        </p:nvGraphicFramePr>
        <p:xfrm>
          <a:off x="458683" y="3913132"/>
          <a:ext cx="5331490" cy="2687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ovéPole 14"/>
          <p:cNvSpPr txBox="1"/>
          <p:nvPr/>
        </p:nvSpPr>
        <p:spPr>
          <a:xfrm>
            <a:off x="1823472" y="4748974"/>
            <a:ext cx="408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" dirty="0"/>
              <a:t>∆: </a:t>
            </a:r>
          </a:p>
          <a:p>
            <a:pPr algn="ctr"/>
            <a:r>
              <a:rPr lang="cs-CZ" sz="800" dirty="0"/>
              <a:t>+11%</a:t>
            </a:r>
          </a:p>
        </p:txBody>
      </p:sp>
      <p:sp>
        <p:nvSpPr>
          <p:cNvPr id="18" name="TextovéPole 15"/>
          <p:cNvSpPr txBox="1"/>
          <p:nvPr/>
        </p:nvSpPr>
        <p:spPr>
          <a:xfrm>
            <a:off x="2190717" y="4697144"/>
            <a:ext cx="408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" dirty="0"/>
              <a:t>∆: </a:t>
            </a:r>
          </a:p>
          <a:p>
            <a:pPr algn="ctr"/>
            <a:r>
              <a:rPr lang="cs-CZ" sz="800" dirty="0"/>
              <a:t>+3%</a:t>
            </a:r>
          </a:p>
        </p:txBody>
      </p:sp>
      <p:sp>
        <p:nvSpPr>
          <p:cNvPr id="19" name="TextovéPole 16"/>
          <p:cNvSpPr txBox="1"/>
          <p:nvPr/>
        </p:nvSpPr>
        <p:spPr>
          <a:xfrm>
            <a:off x="2625848" y="4605606"/>
            <a:ext cx="408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" dirty="0"/>
              <a:t>∆: </a:t>
            </a:r>
          </a:p>
          <a:p>
            <a:pPr algn="ctr"/>
            <a:r>
              <a:rPr lang="cs-CZ" sz="800" dirty="0"/>
              <a:t>+7%</a:t>
            </a:r>
          </a:p>
        </p:txBody>
      </p:sp>
      <p:sp>
        <p:nvSpPr>
          <p:cNvPr id="20" name="TextovéPole 17"/>
          <p:cNvSpPr txBox="1"/>
          <p:nvPr/>
        </p:nvSpPr>
        <p:spPr>
          <a:xfrm>
            <a:off x="3075707" y="4483765"/>
            <a:ext cx="408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" dirty="0"/>
              <a:t>∆: </a:t>
            </a:r>
          </a:p>
          <a:p>
            <a:pPr algn="ctr"/>
            <a:r>
              <a:rPr lang="cs-CZ" sz="800" dirty="0"/>
              <a:t>+11%</a:t>
            </a:r>
          </a:p>
        </p:txBody>
      </p:sp>
      <p:sp>
        <p:nvSpPr>
          <p:cNvPr id="21" name="TextovéPole 18"/>
          <p:cNvSpPr txBox="1"/>
          <p:nvPr/>
        </p:nvSpPr>
        <p:spPr>
          <a:xfrm>
            <a:off x="3441487" y="4314488"/>
            <a:ext cx="408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" dirty="0"/>
              <a:t>∆: </a:t>
            </a:r>
          </a:p>
          <a:p>
            <a:pPr algn="ctr"/>
            <a:r>
              <a:rPr lang="cs-CZ" sz="800" dirty="0"/>
              <a:t>+13%</a:t>
            </a:r>
          </a:p>
        </p:txBody>
      </p:sp>
      <p:sp>
        <p:nvSpPr>
          <p:cNvPr id="22" name="TextovéPole 19"/>
          <p:cNvSpPr txBox="1"/>
          <p:nvPr/>
        </p:nvSpPr>
        <p:spPr>
          <a:xfrm>
            <a:off x="3891089" y="4170832"/>
            <a:ext cx="408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" dirty="0"/>
              <a:t>∆: </a:t>
            </a:r>
          </a:p>
          <a:p>
            <a:pPr algn="ctr"/>
            <a:r>
              <a:rPr lang="cs-CZ" sz="800" dirty="0"/>
              <a:t>+11%</a:t>
            </a:r>
          </a:p>
        </p:txBody>
      </p:sp>
      <p:sp>
        <p:nvSpPr>
          <p:cNvPr id="23" name="TextovéPole 20"/>
          <p:cNvSpPr txBox="1"/>
          <p:nvPr/>
        </p:nvSpPr>
        <p:spPr>
          <a:xfrm>
            <a:off x="4343635" y="3963104"/>
            <a:ext cx="408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" dirty="0"/>
              <a:t>∆: </a:t>
            </a:r>
          </a:p>
          <a:p>
            <a:pPr algn="ctr"/>
            <a:r>
              <a:rPr lang="cs-CZ" sz="800" dirty="0"/>
              <a:t>+14%</a:t>
            </a:r>
          </a:p>
        </p:txBody>
      </p:sp>
      <p:sp>
        <p:nvSpPr>
          <p:cNvPr id="24" name="TextovéPole 21"/>
          <p:cNvSpPr txBox="1"/>
          <p:nvPr/>
        </p:nvSpPr>
        <p:spPr>
          <a:xfrm>
            <a:off x="4760319" y="3793827"/>
            <a:ext cx="408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" dirty="0"/>
              <a:t>∆: </a:t>
            </a:r>
          </a:p>
          <a:p>
            <a:pPr algn="ctr"/>
            <a:r>
              <a:rPr lang="cs-CZ" sz="800" dirty="0"/>
              <a:t>+6%</a:t>
            </a:r>
          </a:p>
        </p:txBody>
      </p:sp>
      <p:sp>
        <p:nvSpPr>
          <p:cNvPr id="25" name="TextovéPole 22"/>
          <p:cNvSpPr txBox="1"/>
          <p:nvPr/>
        </p:nvSpPr>
        <p:spPr>
          <a:xfrm>
            <a:off x="5224832" y="3676362"/>
            <a:ext cx="408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" dirty="0"/>
              <a:t>∆: </a:t>
            </a:r>
          </a:p>
          <a:p>
            <a:pPr algn="ctr"/>
            <a:r>
              <a:rPr lang="cs-CZ" sz="800" dirty="0"/>
              <a:t>+10%</a:t>
            </a:r>
          </a:p>
        </p:txBody>
      </p:sp>
      <p:sp>
        <p:nvSpPr>
          <p:cNvPr id="26" name="TextovéPole 1"/>
          <p:cNvSpPr txBox="1"/>
          <p:nvPr/>
        </p:nvSpPr>
        <p:spPr>
          <a:xfrm rot="16200000">
            <a:off x="-613990" y="4922578"/>
            <a:ext cx="1986093" cy="265373"/>
          </a:xfrm>
          <a:prstGeom prst="rect">
            <a:avLst/>
          </a:prstGeom>
        </p:spPr>
        <p:txBody>
          <a:bodyPr wrap="square" rtlCol="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i="1" dirty="0"/>
              <a:t>Vynaložené náklady v tisících</a:t>
            </a:r>
          </a:p>
        </p:txBody>
      </p:sp>
      <p:sp>
        <p:nvSpPr>
          <p:cNvPr id="27" name="TextovéPole 1"/>
          <p:cNvSpPr txBox="1"/>
          <p:nvPr/>
        </p:nvSpPr>
        <p:spPr>
          <a:xfrm>
            <a:off x="3034639" y="6465576"/>
            <a:ext cx="2687183" cy="283961"/>
          </a:xfrm>
          <a:prstGeom prst="rect">
            <a:avLst/>
          </a:prstGeom>
        </p:spPr>
        <p:txBody>
          <a:bodyPr wrap="square" rtlCol="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i="1" dirty="0"/>
              <a:t>Rok léčby</a:t>
            </a:r>
          </a:p>
        </p:txBody>
      </p:sp>
      <p:sp>
        <p:nvSpPr>
          <p:cNvPr id="28" name="TextBox 7"/>
          <p:cNvSpPr txBox="1"/>
          <p:nvPr/>
        </p:nvSpPr>
        <p:spPr>
          <a:xfrm>
            <a:off x="5963905" y="1347989"/>
            <a:ext cx="3010484" cy="46596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cs-CZ" sz="1400" dirty="0">
                <a:solidFill>
                  <a:srgbClr val="002060"/>
                </a:solidFill>
              </a:rPr>
              <a:t>Segment vysoce inovativní léčby a inovativních technologií představuje nejrychleji rostoucí nákladovou položku pro systém veřejného zdravotního pojištění. Pouze samotný „</a:t>
            </a:r>
            <a:r>
              <a:rPr lang="cs-CZ" sz="1400" dirty="0" err="1">
                <a:solidFill>
                  <a:srgbClr val="002060"/>
                </a:solidFill>
              </a:rPr>
              <a:t>pozaďový</a:t>
            </a:r>
            <a:r>
              <a:rPr lang="cs-CZ" sz="1400" dirty="0">
                <a:solidFill>
                  <a:srgbClr val="002060"/>
                </a:solidFill>
              </a:rPr>
              <a:t>“ růst (kalkulovaný na základě prevalence léčených) představuje +10% objem ročně. Růst v počtu léčených pacientů je přitom nutné vnímat pozitivně, a to ze dvou principiálních důvodů:</a:t>
            </a:r>
          </a:p>
          <a:p>
            <a:pPr marL="342900" indent="-342900">
              <a:buAutoNum type="alphaLcParenR"/>
            </a:pPr>
            <a:r>
              <a:rPr lang="cs-CZ" sz="1400" dirty="0">
                <a:solidFill>
                  <a:srgbClr val="002060"/>
                </a:solidFill>
              </a:rPr>
              <a:t>roste dostupnost vysoce specializované péče </a:t>
            </a:r>
          </a:p>
          <a:p>
            <a:pPr marL="342900" indent="-342900">
              <a:buAutoNum type="alphaLcParenR"/>
            </a:pPr>
            <a:r>
              <a:rPr lang="cs-CZ" sz="1400" dirty="0">
                <a:solidFill>
                  <a:srgbClr val="002060"/>
                </a:solidFill>
              </a:rPr>
              <a:t>léčba je účinná a tudíž na ní setrvává delší dobu více pacientů (prodlužuje se přežití, apod.). </a:t>
            </a:r>
          </a:p>
          <a:p>
            <a:endParaRPr lang="cs-CZ" sz="1400" dirty="0">
              <a:solidFill>
                <a:srgbClr val="002060"/>
              </a:solidFill>
            </a:endParaRPr>
          </a:p>
          <a:p>
            <a:r>
              <a:rPr lang="cs-CZ" sz="1400" dirty="0">
                <a:solidFill>
                  <a:srgbClr val="002060"/>
                </a:solidFill>
              </a:rPr>
              <a:t>Pro další období je nevyhnutelné kalkulovat s dalším růstem potřebných finančních prostředků – nástup nových léčebných postupů, nových léků. </a:t>
            </a:r>
          </a:p>
          <a:p>
            <a:pPr marL="342900" indent="-342900">
              <a:buAutoNum type="alphaLcParenR"/>
            </a:pP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764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Náklady</a:t>
            </a:r>
            <a:r>
              <a:rPr lang="en-US" dirty="0"/>
              <a:t> v </a:t>
            </a:r>
            <a:r>
              <a:rPr lang="en-US" dirty="0" err="1"/>
              <a:t>segmentech</a:t>
            </a:r>
            <a:r>
              <a:rPr lang="en-US" dirty="0"/>
              <a:t> </a:t>
            </a:r>
            <a:r>
              <a:rPr lang="en-US" dirty="0" err="1"/>
              <a:t>centrové</a:t>
            </a:r>
            <a:r>
              <a:rPr lang="en-US" dirty="0"/>
              <a:t> </a:t>
            </a:r>
            <a:r>
              <a:rPr lang="en-US" dirty="0" err="1"/>
              <a:t>péče</a:t>
            </a:r>
            <a:endParaRPr lang="en-US" dirty="0"/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04790"/>
              </p:ext>
            </p:extLst>
          </p:nvPr>
        </p:nvGraphicFramePr>
        <p:xfrm>
          <a:off x="86400" y="831968"/>
          <a:ext cx="8905198" cy="5409932"/>
        </p:xfrm>
        <a:graphic>
          <a:graphicData uri="http://schemas.openxmlformats.org/drawingml/2006/table">
            <a:tbl>
              <a:tblPr bandRow="1"/>
              <a:tblGrid>
                <a:gridCol w="1886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6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6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693">
                  <a:extLst>
                    <a:ext uri="{9D8B030D-6E8A-4147-A177-3AD203B41FA5}">
                      <a16:colId xmlns:a16="http://schemas.microsoft.com/office/drawing/2014/main" val="3934654665"/>
                    </a:ext>
                  </a:extLst>
                </a:gridCol>
                <a:gridCol w="1017693">
                  <a:extLst>
                    <a:ext uri="{9D8B030D-6E8A-4147-A177-3AD203B41FA5}">
                      <a16:colId xmlns:a16="http://schemas.microsoft.com/office/drawing/2014/main" val="2417968419"/>
                    </a:ext>
                  </a:extLst>
                </a:gridCol>
              </a:tblGrid>
              <a:tr h="12274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Segment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4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ATC skupiny s alespoň 1 preparátem</a:t>
                      </a:r>
                      <a:b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zařazeným do daného segmentu</a:t>
                      </a:r>
                    </a:p>
                  </a:txBody>
                  <a:tcPr marL="36000" marR="72000" marT="36000" marB="36000" anchor="ctr" horzOverflow="overflow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4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*Celkové vynaložené náklady </a:t>
                      </a:r>
                      <a:b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 pacientů léčených</a:t>
                      </a:r>
                      <a:b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 letech 2010</a:t>
                      </a:r>
                      <a:r>
                        <a:rPr lang="cs-CZ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4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*Celkové vynaložené náklady </a:t>
                      </a:r>
                      <a:b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 pacientů léčených</a:t>
                      </a:r>
                      <a:b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 roce 2017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4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 pacientů léčených</a:t>
                      </a:r>
                      <a:b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 roce 2017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4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*Celkové vynaložené náklady </a:t>
                      </a:r>
                      <a:b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 pacientů léčených</a:t>
                      </a:r>
                      <a:b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  roce 2018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4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Počet pacientů léčených v  roce 2018 </a:t>
                      </a:r>
                    </a:p>
                  </a:txBody>
                  <a:tcPr marL="72000" marR="72000" marT="36000" marB="360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4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Onkologie - solidní nádory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H01, L01, L02, L03, V04, V10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29 058 904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3 844 711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10 734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4 263 598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11 336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Neurologie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4B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L01, L03, L04, N03, N04, N06, N07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4B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20 476 747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4B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3 004 482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4B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11 728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4B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3 207 957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4B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12 664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4B9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12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Roztroušená skleróza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L01, L03, L04, N07</a:t>
                      </a:r>
                      <a:endParaRPr lang="pt-BR" sz="10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19 747 458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2 903 971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11 464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3 091 247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12 396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381849"/>
                  </a:ext>
                </a:extLst>
              </a:tr>
              <a:tr h="20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Hematologie + </a:t>
                      </a:r>
                      <a:r>
                        <a:rPr lang="cs-CZ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hematoonkologie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B02, C07, L01, L03, L04, V03, V10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17 551 063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2 106 460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6 816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2 422 582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7 493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Revmatologie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L01, L04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11 095 794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1 550 230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6 996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1 608 415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7 770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Trávicí soustava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L04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9 118 878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1 321 858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5 017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1 469 617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5 655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Infekce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J05, J06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5 627 581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1 341 956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4 652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1 414 187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4 923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12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lang="cs-CZ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Chronická hepatitida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J05</a:t>
                      </a:r>
                      <a:endParaRPr lang="cs-CZ" sz="9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1 813 232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674 272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756 754</a:t>
                      </a:r>
                      <a:endParaRPr lang="en-US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1 143</a:t>
                      </a:r>
                      <a:endParaRPr lang="en-US" sz="1000" b="1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54994"/>
                  </a:ext>
                </a:extLst>
              </a:tr>
              <a:tr h="20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Metabolické vady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A16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4 697 691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605</a:t>
                      </a:r>
                      <a:r>
                        <a:rPr lang="cs-CZ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698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619 823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Dermatologie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L01, L04, R03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3 344 571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506 337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1 911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544 290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2 229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Oběhový systém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B01, C02, G04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3 079 738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422 153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448 272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742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Oftalmologie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S01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2 762 289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553 507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7 772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628 165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9 373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Dýchací soustava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B02, R03, L01, L04, R07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1 501 373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264 786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381 079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815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12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Astma + CHOPN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R03, B02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812 469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115 015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134 256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197339"/>
                  </a:ext>
                </a:extLst>
              </a:tr>
              <a:tr h="209122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IPF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L01, L04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631 037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149 771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188 956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648560"/>
                  </a:ext>
                </a:extLst>
              </a:tr>
              <a:tr h="20912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Cystická fibróza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R07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57 866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57 866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878891"/>
                  </a:ext>
                </a:extLst>
              </a:tr>
              <a:tr h="20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Imunitní systém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B06, C02, L01, L04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516 056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62 560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r>
                        <a:rPr lang="cs-CZ" sz="105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025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289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Osteoporóza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H05, M09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270 657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27 341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31 104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524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Endokrinologie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C10, </a:t>
                      </a:r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H01, V10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202 622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26 006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35 199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412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cs-CZ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109 403 314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15 722 003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57 905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17 147 313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64 190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916837"/>
                  </a:ext>
                </a:extLst>
              </a:tr>
            </a:tbl>
          </a:graphicData>
        </a:graphic>
      </p:graphicFrame>
      <p:sp>
        <p:nvSpPr>
          <p:cNvPr id="14" name="Obdélník 1"/>
          <p:cNvSpPr/>
          <p:nvPr/>
        </p:nvSpPr>
        <p:spPr>
          <a:xfrm>
            <a:off x="86400" y="6390305"/>
            <a:ext cx="83783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100" i="1" dirty="0">
                <a:solidFill>
                  <a:srgbClr val="292929"/>
                </a:solidFill>
                <a:latin typeface="Arial" pitchFamily="34" charset="0"/>
              </a:rPr>
              <a:t>*Náklady vyjádřeny v tisících.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100" i="1" dirty="0">
                <a:solidFill>
                  <a:srgbClr val="292929"/>
                </a:solidFill>
                <a:latin typeface="Arial" pitchFamily="34" charset="0"/>
              </a:rPr>
              <a:t>**V datech </a:t>
            </a:r>
            <a:r>
              <a:rPr lang="cs-CZ" sz="1100" i="1" dirty="0" err="1">
                <a:solidFill>
                  <a:srgbClr val="292929"/>
                </a:solidFill>
                <a:latin typeface="Arial" pitchFamily="34" charset="0"/>
              </a:rPr>
              <a:t>centrové</a:t>
            </a:r>
            <a:r>
              <a:rPr lang="cs-CZ" sz="1100" i="1" dirty="0">
                <a:solidFill>
                  <a:srgbClr val="292929"/>
                </a:solidFill>
                <a:latin typeface="Arial" pitchFamily="34" charset="0"/>
              </a:rPr>
              <a:t> léčby od roku 2015</a:t>
            </a:r>
            <a:endParaRPr lang="en-US" sz="1100" dirty="0">
              <a:solidFill>
                <a:srgbClr val="29292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214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2548618180"/>
              </p:ext>
            </p:extLst>
          </p:nvPr>
        </p:nvGraphicFramePr>
        <p:xfrm>
          <a:off x="1612369" y="3699498"/>
          <a:ext cx="5331490" cy="2391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4663" y="86727"/>
            <a:ext cx="8863833" cy="656668"/>
          </a:xfrm>
        </p:spPr>
        <p:txBody>
          <a:bodyPr/>
          <a:lstStyle/>
          <a:p>
            <a:r>
              <a:rPr lang="cs-CZ" dirty="0"/>
              <a:t>Vývoj segmentu </a:t>
            </a:r>
            <a:r>
              <a:rPr lang="cs-CZ" dirty="0" err="1"/>
              <a:t>centrové</a:t>
            </a:r>
            <a:r>
              <a:rPr lang="cs-CZ" dirty="0"/>
              <a:t> léčby – chronická hepatitida</a:t>
            </a:r>
            <a:endParaRPr lang="en-US" dirty="0"/>
          </a:p>
        </p:txBody>
      </p:sp>
      <p:sp>
        <p:nvSpPr>
          <p:cNvPr id="12" name="TextovéPole 6"/>
          <p:cNvSpPr txBox="1"/>
          <p:nvPr/>
        </p:nvSpPr>
        <p:spPr>
          <a:xfrm>
            <a:off x="2754029" y="806481"/>
            <a:ext cx="2487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Prevalence léčených</a:t>
            </a:r>
          </a:p>
          <a:p>
            <a:r>
              <a:rPr lang="cs-CZ" b="1" dirty="0"/>
              <a:t>– chronická hepatitida</a:t>
            </a:r>
            <a:endParaRPr lang="en-US" b="1" dirty="0"/>
          </a:p>
        </p:txBody>
      </p:sp>
      <p:graphicFrame>
        <p:nvGraphicFramePr>
          <p:cNvPr id="13" name="Graf 12"/>
          <p:cNvGraphicFramePr/>
          <p:nvPr>
            <p:extLst>
              <p:ext uri="{D42A27DB-BD31-4B8C-83A1-F6EECF244321}">
                <p14:modId xmlns:p14="http://schemas.microsoft.com/office/powerpoint/2010/main" val="3340964461"/>
              </p:ext>
            </p:extLst>
          </p:nvPr>
        </p:nvGraphicFramePr>
        <p:xfrm>
          <a:off x="1665429" y="766959"/>
          <a:ext cx="5331490" cy="2515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ovéPole 1"/>
          <p:cNvSpPr txBox="1"/>
          <p:nvPr/>
        </p:nvSpPr>
        <p:spPr>
          <a:xfrm rot="16200000">
            <a:off x="627304" y="1703196"/>
            <a:ext cx="1847546" cy="246785"/>
          </a:xfrm>
          <a:prstGeom prst="rect">
            <a:avLst/>
          </a:prstGeom>
        </p:spPr>
        <p:txBody>
          <a:bodyPr wrap="square" rtlCol="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i="1" dirty="0"/>
              <a:t>Počet léčených pacientů</a:t>
            </a:r>
          </a:p>
        </p:txBody>
      </p:sp>
      <p:sp>
        <p:nvSpPr>
          <p:cNvPr id="15" name="TextovéPole 4"/>
          <p:cNvSpPr txBox="1"/>
          <p:nvPr/>
        </p:nvSpPr>
        <p:spPr>
          <a:xfrm>
            <a:off x="2805774" y="3888676"/>
            <a:ext cx="2487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Finanční objem </a:t>
            </a:r>
          </a:p>
          <a:p>
            <a:r>
              <a:rPr lang="cs-CZ" b="1" dirty="0"/>
              <a:t>– chronická hepatitida</a:t>
            </a:r>
            <a:endParaRPr lang="en-US" b="1" dirty="0"/>
          </a:p>
        </p:txBody>
      </p:sp>
      <p:sp>
        <p:nvSpPr>
          <p:cNvPr id="26" name="TextovéPole 1"/>
          <p:cNvSpPr txBox="1"/>
          <p:nvPr/>
        </p:nvSpPr>
        <p:spPr>
          <a:xfrm rot="16200000">
            <a:off x="548990" y="4610584"/>
            <a:ext cx="1986093" cy="265373"/>
          </a:xfrm>
          <a:prstGeom prst="rect">
            <a:avLst/>
          </a:prstGeom>
        </p:spPr>
        <p:txBody>
          <a:bodyPr wrap="square" rtlCol="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i="1" dirty="0"/>
              <a:t>Vynaložené náklady v tisících</a:t>
            </a:r>
          </a:p>
        </p:txBody>
      </p:sp>
      <p:sp>
        <p:nvSpPr>
          <p:cNvPr id="27" name="TextovéPole 1"/>
          <p:cNvSpPr txBox="1"/>
          <p:nvPr/>
        </p:nvSpPr>
        <p:spPr>
          <a:xfrm>
            <a:off x="3897605" y="6001214"/>
            <a:ext cx="2687183" cy="283961"/>
          </a:xfrm>
          <a:prstGeom prst="rect">
            <a:avLst/>
          </a:prstGeom>
        </p:spPr>
        <p:txBody>
          <a:bodyPr wrap="square" rtlCol="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i="1" dirty="0"/>
              <a:t>Rok léčby</a:t>
            </a:r>
          </a:p>
        </p:txBody>
      </p:sp>
    </p:spTree>
    <p:extLst>
      <p:ext uri="{BB962C8B-B14F-4D97-AF65-F5344CB8AC3E}">
        <p14:creationId xmlns:p14="http://schemas.microsoft.com/office/powerpoint/2010/main" val="288434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693" y="82593"/>
            <a:ext cx="8863833" cy="454720"/>
          </a:xfrm>
        </p:spPr>
        <p:txBody>
          <a:bodyPr/>
          <a:lstStyle/>
          <a:p>
            <a:r>
              <a:rPr lang="cs-CZ" dirty="0"/>
              <a:t>Vývoj </a:t>
            </a:r>
            <a:r>
              <a:rPr lang="en-US" dirty="0" err="1"/>
              <a:t>nákladů</a:t>
            </a:r>
            <a:r>
              <a:rPr lang="en-US" dirty="0"/>
              <a:t> </a:t>
            </a:r>
            <a:r>
              <a:rPr lang="cs-CZ" dirty="0"/>
              <a:t>v letech 2016, 2017 a 2018</a:t>
            </a:r>
            <a:endParaRPr lang="en-US" dirty="0"/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747194"/>
              </p:ext>
            </p:extLst>
          </p:nvPr>
        </p:nvGraphicFramePr>
        <p:xfrm>
          <a:off x="2426401" y="601852"/>
          <a:ext cx="6248666" cy="5794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625102" y="4221144"/>
            <a:ext cx="3518898" cy="19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A38B69"/>
              </a:buClr>
              <a:buSzPct val="90000"/>
              <a:buFont typeface="Wingdings" pitchFamily="2" charset="2"/>
              <a:buBlip>
                <a:blip r:embed="rId3"/>
              </a:buBlip>
              <a:defRPr sz="2400" b="1">
                <a:solidFill>
                  <a:srgbClr val="29292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EEA320"/>
              </a:buClr>
              <a:buSzPct val="70000"/>
              <a:buFont typeface="Wingdings" pitchFamily="2" charset="2"/>
              <a:buBlip>
                <a:blip r:embed="rId4"/>
              </a:buBlip>
              <a:defRPr sz="2000" b="1">
                <a:solidFill>
                  <a:srgbClr val="292929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Blip>
                <a:blip r:embed="rId5"/>
              </a:buBlip>
              <a:defRPr sz="2000" b="1">
                <a:solidFill>
                  <a:srgbClr val="292929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EEA320"/>
              </a:buClr>
              <a:buSzPct val="50000"/>
              <a:buFont typeface="Wingdings" pitchFamily="2" charset="2"/>
              <a:buBlip>
                <a:blip r:embed="rId3"/>
              </a:buBlip>
              <a:defRPr b="1">
                <a:solidFill>
                  <a:srgbClr val="292929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SzPct val="45000"/>
              <a:buBlip>
                <a:blip r:embed="rId3"/>
              </a:buBlip>
              <a:defRPr b="1">
                <a:solidFill>
                  <a:srgbClr val="292929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SzPct val="45000"/>
              <a:buBlip>
                <a:blip r:embed="rId3"/>
              </a:buBlip>
              <a:defRPr b="1">
                <a:solidFill>
                  <a:srgbClr val="292929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SzPct val="45000"/>
              <a:buBlip>
                <a:blip r:embed="rId3"/>
              </a:buBlip>
              <a:defRPr b="1">
                <a:solidFill>
                  <a:srgbClr val="292929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SzPct val="45000"/>
              <a:buBlip>
                <a:blip r:embed="rId3"/>
              </a:buBlip>
              <a:defRPr b="1">
                <a:solidFill>
                  <a:srgbClr val="292929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SzPct val="45000"/>
              <a:buBlip>
                <a:blip r:embed="rId3"/>
              </a:buBlip>
              <a:defRPr b="1">
                <a:solidFill>
                  <a:srgbClr val="292929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50000"/>
              <a:buFont typeface="Wingdings" pitchFamily="2" charset="2"/>
              <a:buNone/>
              <a:tabLst/>
              <a:defRPr/>
            </a:pPr>
            <a:r>
              <a:rPr kumimoji="0" lang="cs-CZ" sz="1200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Jednotlivé segmenty se od sebe velmi podstatně liší jednak v dynamice růstu (poklesu) nákladů. Tato data zdůrazňují nutnost segmenty péče odlišit v kalkulacích predikcí a při plánování nákladů. Ve srovnání není započítán výsledek </a:t>
            </a:r>
            <a:r>
              <a:rPr kumimoji="0" lang="cs-CZ" sz="1200" b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horizon</a:t>
            </a:r>
            <a:r>
              <a:rPr kumimoji="0" lang="cs-CZ" sz="1200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cs-CZ" sz="1200" b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scanning</a:t>
            </a:r>
            <a:r>
              <a:rPr kumimoji="0" lang="cs-CZ" sz="1200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ani populační predikce, jde o prosté srovnání vývoje vykázané léčby a úhrad. </a:t>
            </a:r>
          </a:p>
        </p:txBody>
      </p:sp>
      <p:sp>
        <p:nvSpPr>
          <p:cNvPr id="18" name="TextovéPole 1"/>
          <p:cNvSpPr txBox="1"/>
          <p:nvPr/>
        </p:nvSpPr>
        <p:spPr>
          <a:xfrm>
            <a:off x="7384551" y="407860"/>
            <a:ext cx="121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000" i="1" dirty="0">
                <a:solidFill>
                  <a:srgbClr val="292929"/>
                </a:solidFill>
                <a:latin typeface="Arial" pitchFamily="34" charset="0"/>
              </a:rPr>
              <a:t>Náklady (v tis. Kč)</a:t>
            </a:r>
            <a:endParaRPr lang="en-US" sz="1000" i="1" dirty="0">
              <a:solidFill>
                <a:srgbClr val="292929"/>
              </a:solidFill>
              <a:latin typeface="Arial" pitchFamily="34" charset="0"/>
            </a:endParaRPr>
          </a:p>
        </p:txBody>
      </p:sp>
      <p:graphicFrame>
        <p:nvGraphicFramePr>
          <p:cNvPr id="27" name="Tabulk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971452"/>
              </p:ext>
            </p:extLst>
          </p:nvPr>
        </p:nvGraphicFramePr>
        <p:xfrm>
          <a:off x="211744" y="601853"/>
          <a:ext cx="3268215" cy="5561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55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2017</a:t>
                      </a:r>
                    </a:p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0,950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1,109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Solidní ZN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1,064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1,068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Neurologie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1,070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1,064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Roztroušená skleróza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0,926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1,150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Hemato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onko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logie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1,074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1,038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Revmatologie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1,133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1,112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Trávicí soustava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1,473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1,054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Infekce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1,801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1,122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Chronická hepatitida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994909"/>
                  </a:ext>
                </a:extLst>
              </a:tr>
              <a:tr h="26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1,282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1,135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Oftalmologie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0,999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1,023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Metabolické vady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1,145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Dermatologie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1,176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1,062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Oběhový systém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1,049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1,439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Dýchací soustava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1,009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1,262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IPF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1,108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1,167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Astma + CHOPN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Cystická fibróza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0,866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1,167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Imunitní systém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1,066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1,353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Endokrinologie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1,009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1,138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Pohybová soustava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pSp>
        <p:nvGrpSpPr>
          <p:cNvPr id="28" name="Skupina 27"/>
          <p:cNvGrpSpPr/>
          <p:nvPr/>
        </p:nvGrpSpPr>
        <p:grpSpPr>
          <a:xfrm>
            <a:off x="7801732" y="1971236"/>
            <a:ext cx="1746667" cy="679867"/>
            <a:chOff x="6824373" y="2678232"/>
            <a:chExt cx="2016224" cy="679867"/>
          </a:xfrm>
        </p:grpSpPr>
        <p:sp>
          <p:nvSpPr>
            <p:cNvPr id="29" name="TextovéPole 7"/>
            <p:cNvSpPr txBox="1"/>
            <p:nvPr/>
          </p:nvSpPr>
          <p:spPr>
            <a:xfrm>
              <a:off x="7256421" y="2887361"/>
              <a:ext cx="6815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100" b="1" dirty="0">
                  <a:solidFill>
                    <a:srgbClr val="292929"/>
                  </a:solidFill>
                  <a:latin typeface="Arial" pitchFamily="34" charset="0"/>
                  <a:cs typeface="Arial" pitchFamily="34" charset="0"/>
                </a:rPr>
                <a:t>2017</a:t>
              </a:r>
              <a:endParaRPr lang="en-US" sz="1100" b="1" dirty="0">
                <a:solidFill>
                  <a:srgbClr val="29292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Obdélník 8"/>
            <p:cNvSpPr/>
            <p:nvPr/>
          </p:nvSpPr>
          <p:spPr>
            <a:xfrm>
              <a:off x="6824373" y="2943275"/>
              <a:ext cx="432048" cy="146194"/>
            </a:xfrm>
            <a:prstGeom prst="rect">
              <a:avLst/>
            </a:prstGeom>
            <a:solidFill>
              <a:srgbClr val="CEC4B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1" name="TextovéPole 11"/>
            <p:cNvSpPr txBox="1"/>
            <p:nvPr/>
          </p:nvSpPr>
          <p:spPr>
            <a:xfrm>
              <a:off x="7256421" y="3096489"/>
              <a:ext cx="15841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100" b="1" dirty="0">
                  <a:solidFill>
                    <a:srgbClr val="292929"/>
                  </a:solidFill>
                  <a:latin typeface="Arial" pitchFamily="34" charset="0"/>
                  <a:cs typeface="Arial" pitchFamily="34" charset="0"/>
                </a:rPr>
                <a:t>2018</a:t>
              </a:r>
              <a:endParaRPr lang="en-US" sz="1100" b="1" dirty="0">
                <a:solidFill>
                  <a:srgbClr val="29292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bdélník 12"/>
            <p:cNvSpPr/>
            <p:nvPr/>
          </p:nvSpPr>
          <p:spPr>
            <a:xfrm>
              <a:off x="6824373" y="3147178"/>
              <a:ext cx="432048" cy="146194"/>
            </a:xfrm>
            <a:prstGeom prst="rect">
              <a:avLst/>
            </a:prstGeom>
            <a:solidFill>
              <a:srgbClr val="EBF7FF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" name="TextovéPole 10">
              <a:extLst>
                <a:ext uri="{FF2B5EF4-FFF2-40B4-BE49-F238E27FC236}">
                  <a16:creationId xmlns:a16="http://schemas.microsoft.com/office/drawing/2014/main" id="{BAE16E6A-A9E3-43DF-9364-43960E11D175}"/>
                </a:ext>
              </a:extLst>
            </p:cNvPr>
            <p:cNvSpPr txBox="1"/>
            <p:nvPr/>
          </p:nvSpPr>
          <p:spPr>
            <a:xfrm>
              <a:off x="7252621" y="2678232"/>
              <a:ext cx="60515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100" b="1" dirty="0">
                  <a:solidFill>
                    <a:srgbClr val="292929"/>
                  </a:solidFill>
                  <a:latin typeface="Arial" pitchFamily="34" charset="0"/>
                  <a:cs typeface="Arial" pitchFamily="34" charset="0"/>
                </a:rPr>
                <a:t>2016</a:t>
              </a:r>
              <a:endParaRPr lang="en-US" sz="1100" b="1" dirty="0">
                <a:solidFill>
                  <a:srgbClr val="29292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bdélník 14">
              <a:extLst>
                <a:ext uri="{FF2B5EF4-FFF2-40B4-BE49-F238E27FC236}">
                  <a16:creationId xmlns:a16="http://schemas.microsoft.com/office/drawing/2014/main" id="{ADAAC2BB-5631-4966-BFA0-10AD76DAE778}"/>
                </a:ext>
              </a:extLst>
            </p:cNvPr>
            <p:cNvSpPr/>
            <p:nvPr/>
          </p:nvSpPr>
          <p:spPr>
            <a:xfrm>
              <a:off x="6824373" y="2755054"/>
              <a:ext cx="432048" cy="130513"/>
            </a:xfrm>
            <a:prstGeom prst="rect">
              <a:avLst/>
            </a:prstGeom>
            <a:solidFill>
              <a:srgbClr val="684C24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1958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02020" y="1676863"/>
            <a:ext cx="8363607" cy="8915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/>
              <a:t>Chronická virová hepatitida C -  LP s limitací „S</a:t>
            </a:r>
            <a:r>
              <a:rPr lang="cs-CZ" sz="3200" dirty="0" smtClean="0"/>
              <a:t>“</a:t>
            </a:r>
          </a:p>
          <a:p>
            <a:endParaRPr lang="cs-CZ" sz="3200" dirty="0"/>
          </a:p>
          <a:p>
            <a:r>
              <a:rPr lang="cs-CZ" sz="3200" dirty="0" err="1" smtClean="0">
                <a:solidFill>
                  <a:srgbClr val="C00000"/>
                </a:solidFill>
              </a:rPr>
              <a:t>Horizon</a:t>
            </a:r>
            <a:r>
              <a:rPr lang="cs-CZ" sz="3200" dirty="0" smtClean="0">
                <a:solidFill>
                  <a:srgbClr val="C00000"/>
                </a:solidFill>
              </a:rPr>
              <a:t> </a:t>
            </a:r>
            <a:r>
              <a:rPr lang="cs-CZ" sz="3200" dirty="0" err="1" smtClean="0">
                <a:solidFill>
                  <a:srgbClr val="C00000"/>
                </a:solidFill>
              </a:rPr>
              <a:t>scanning</a:t>
            </a:r>
            <a:r>
              <a:rPr lang="cs-CZ" sz="3200" dirty="0" smtClean="0">
                <a:solidFill>
                  <a:srgbClr val="C00000"/>
                </a:solidFill>
              </a:rPr>
              <a:t> </a:t>
            </a:r>
            <a:r>
              <a:rPr lang="cs-CZ" sz="3200" dirty="0" smtClean="0"/>
              <a:t>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02030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>
                <a:solidFill>
                  <a:srgbClr val="0070C0"/>
                </a:solidFill>
                <a:cs typeface="Arial" pitchFamily="34" charset="0"/>
              </a:rPr>
              <a:t> ATC J05AP Léčivé přípravky s limitací „S“: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Všechny LP registrovány centralizovaným procesem, prvním lékem byl LP </a:t>
            </a:r>
            <a:r>
              <a:rPr lang="cs-CZ" altLang="cs-CZ" sz="1800" dirty="0" err="1">
                <a:solidFill>
                  <a:schemeClr val="tx1"/>
                </a:solidFill>
                <a:cs typeface="Arial" pitchFamily="34" charset="0"/>
              </a:rPr>
              <a:t>Sovaldi</a:t>
            </a: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 zaregistrovaný v lednu 2014 (EMA)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V ČR bylo/je používáno 9 LP, vzhledem k centralizované proceduře, lze předpokládat, že stejné preparáty jsou i v ostatních zemích EU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dirty="0">
                <a:solidFill>
                  <a:srgbClr val="C00000"/>
                </a:solidFill>
                <a:cs typeface="Arial" pitchFamily="34" charset="0"/>
              </a:rPr>
              <a:t>Všechny LP jsou originální přípravky biologické léčby, patentově chráněny, na trhu nejsou </a:t>
            </a:r>
            <a:r>
              <a:rPr lang="cs-CZ" altLang="cs-CZ" sz="1800" dirty="0" err="1">
                <a:solidFill>
                  <a:srgbClr val="C00000"/>
                </a:solidFill>
                <a:cs typeface="Arial" pitchFamily="34" charset="0"/>
              </a:rPr>
              <a:t>biosimilars</a:t>
            </a:r>
            <a:endParaRPr lang="cs-CZ" altLang="cs-CZ" sz="1800" dirty="0">
              <a:solidFill>
                <a:srgbClr val="C00000"/>
              </a:solidFill>
              <a:cs typeface="Arial" pitchFamily="34" charset="0"/>
            </a:endParaRP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Od 2. kvartálu 2014 je na českém trhu LP </a:t>
            </a:r>
            <a:r>
              <a:rPr lang="cs-CZ" altLang="cs-CZ" sz="1800" dirty="0" err="1">
                <a:solidFill>
                  <a:schemeClr val="tx1"/>
                </a:solidFill>
                <a:cs typeface="Arial" pitchFamily="34" charset="0"/>
              </a:rPr>
              <a:t>Sovaldi</a:t>
            </a: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, byť bez stanovené MC a </a:t>
            </a:r>
            <a:r>
              <a:rPr lang="cs-CZ" altLang="cs-CZ" sz="1800" dirty="0" err="1">
                <a:solidFill>
                  <a:schemeClr val="tx1"/>
                </a:solidFill>
                <a:cs typeface="Arial" pitchFamily="34" charset="0"/>
              </a:rPr>
              <a:t>VaPÚ</a:t>
            </a: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, hrazen podle § 16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LP </a:t>
            </a:r>
            <a:r>
              <a:rPr lang="cs-CZ" altLang="cs-CZ" sz="1800" dirty="0" err="1">
                <a:solidFill>
                  <a:schemeClr val="tx1"/>
                </a:solidFill>
                <a:cs typeface="Arial" pitchFamily="34" charset="0"/>
              </a:rPr>
              <a:t>Exviera</a:t>
            </a: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 a </a:t>
            </a:r>
            <a:r>
              <a:rPr lang="cs-CZ" altLang="cs-CZ" sz="1800" dirty="0" err="1">
                <a:solidFill>
                  <a:schemeClr val="tx1"/>
                </a:solidFill>
                <a:cs typeface="Arial" pitchFamily="34" charset="0"/>
              </a:rPr>
              <a:t>Viekirax</a:t>
            </a: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 jsou první LP se stanovenou MC a </a:t>
            </a:r>
            <a:r>
              <a:rPr lang="cs-CZ" altLang="cs-CZ" sz="1800" dirty="0" err="1">
                <a:solidFill>
                  <a:schemeClr val="tx1"/>
                </a:solidFill>
                <a:cs typeface="Arial" pitchFamily="34" charset="0"/>
              </a:rPr>
              <a:t>VaPÚ</a:t>
            </a:r>
            <a:r>
              <a:rPr lang="cs-CZ" altLang="cs-CZ" sz="1800" dirty="0">
                <a:solidFill>
                  <a:schemeClr val="tx1"/>
                </a:solidFill>
                <a:cs typeface="Arial" pitchFamily="34" charset="0"/>
              </a:rPr>
              <a:t>, všechny LP mají limitaci „S“, ve specifikovaných podmínkách použití je vždy stanoven genotyp, pro který je LP určen a další podmínky pro jeho použití</a:t>
            </a:r>
          </a:p>
          <a:p>
            <a:pPr algn="just">
              <a:spcAft>
                <a:spcPts val="1200"/>
              </a:spcAft>
              <a:buSzPct val="150000"/>
            </a:pPr>
            <a:endParaRPr lang="pl-PL" altLang="cs-CZ" sz="1800" dirty="0">
              <a:solidFill>
                <a:srgbClr val="0070C0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endParaRPr lang="pl-PL" altLang="cs-CZ" sz="1600" b="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0070C0"/>
                </a:solidFill>
              </a:rPr>
              <a:t>Chronická virová hepatitida C – MKM-10:  B12.2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4538" y="6484883"/>
            <a:ext cx="1555531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699233"/>
      </p:ext>
    </p:extLst>
  </p:cSld>
  <p:clrMapOvr>
    <a:masterClrMapping/>
  </p:clrMapOvr>
</p:sld>
</file>

<file path=ppt/theme/theme1.xml><?xml version="1.0" encoding="utf-8"?>
<a:theme xmlns:a="http://schemas.openxmlformats.org/drawingml/2006/main" name="2_Motiv systému Office">
  <a:themeElements>
    <a:clrScheme name="praha">
      <a:dk1>
        <a:srgbClr val="000000"/>
      </a:dk1>
      <a:lt1>
        <a:sysClr val="window" lastClr="FFFFFF"/>
      </a:lt1>
      <a:dk2>
        <a:srgbClr val="000000"/>
      </a:dk2>
      <a:lt2>
        <a:srgbClr val="F2F2F2"/>
      </a:lt2>
      <a:accent1>
        <a:srgbClr val="E7B13D"/>
      </a:accent1>
      <a:accent2>
        <a:srgbClr val="3D67BC"/>
      </a:accent2>
      <a:accent3>
        <a:srgbClr val="274073"/>
      </a:accent3>
      <a:accent4>
        <a:srgbClr val="84848E"/>
      </a:accent4>
      <a:accent5>
        <a:srgbClr val="3F3F3F"/>
      </a:accent5>
      <a:accent6>
        <a:srgbClr val="000000"/>
      </a:accent6>
      <a:hlink>
        <a:srgbClr val="1919FF"/>
      </a:hlink>
      <a:folHlink>
        <a:srgbClr val="00005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Motiv systému Office">
  <a:themeElements>
    <a:clrScheme name="Vlastní 2">
      <a:dk1>
        <a:srgbClr val="5F5F5F"/>
      </a:dk1>
      <a:lt1>
        <a:sysClr val="window" lastClr="FFFFFF"/>
      </a:lt1>
      <a:dk2>
        <a:srgbClr val="84848E"/>
      </a:dk2>
      <a:lt2>
        <a:srgbClr val="F2F2F2"/>
      </a:lt2>
      <a:accent1>
        <a:srgbClr val="E7B13D"/>
      </a:accent1>
      <a:accent2>
        <a:srgbClr val="3D67BC"/>
      </a:accent2>
      <a:accent3>
        <a:srgbClr val="274073"/>
      </a:accent3>
      <a:accent4>
        <a:srgbClr val="84848E"/>
      </a:accent4>
      <a:accent5>
        <a:srgbClr val="D8D8D8"/>
      </a:accent5>
      <a:accent6>
        <a:srgbClr val="DDDCE0"/>
      </a:accent6>
      <a:hlink>
        <a:srgbClr val="1919FF"/>
      </a:hlink>
      <a:folHlink>
        <a:srgbClr val="00005F"/>
      </a:folHlink>
    </a:clrScheme>
    <a:fontScheme name="Paliativní péč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Motiv systému Office">
  <a:themeElements>
    <a:clrScheme name="Vlastní 2">
      <a:dk1>
        <a:srgbClr val="5F5F5F"/>
      </a:dk1>
      <a:lt1>
        <a:sysClr val="window" lastClr="FFFFFF"/>
      </a:lt1>
      <a:dk2>
        <a:srgbClr val="84848E"/>
      </a:dk2>
      <a:lt2>
        <a:srgbClr val="F2F2F2"/>
      </a:lt2>
      <a:accent1>
        <a:srgbClr val="E7B13D"/>
      </a:accent1>
      <a:accent2>
        <a:srgbClr val="3D67BC"/>
      </a:accent2>
      <a:accent3>
        <a:srgbClr val="274073"/>
      </a:accent3>
      <a:accent4>
        <a:srgbClr val="84848E"/>
      </a:accent4>
      <a:accent5>
        <a:srgbClr val="D8D8D8"/>
      </a:accent5>
      <a:accent6>
        <a:srgbClr val="DDDCE0"/>
      </a:accent6>
      <a:hlink>
        <a:srgbClr val="1919FF"/>
      </a:hlink>
      <a:folHlink>
        <a:srgbClr val="00005F"/>
      </a:folHlink>
    </a:clrScheme>
    <a:fontScheme name="Paliativní péč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Balónky 11">
    <a:dk1>
      <a:srgbClr val="292929"/>
    </a:dk1>
    <a:lt1>
      <a:srgbClr val="FFFFFF"/>
    </a:lt1>
    <a:dk2>
      <a:srgbClr val="C49654"/>
    </a:dk2>
    <a:lt2>
      <a:srgbClr val="000000"/>
    </a:lt2>
    <a:accent1>
      <a:srgbClr val="A38B69"/>
    </a:accent1>
    <a:accent2>
      <a:srgbClr val="EBF7FF"/>
    </a:accent2>
    <a:accent3>
      <a:srgbClr val="FFFFFF"/>
    </a:accent3>
    <a:accent4>
      <a:srgbClr val="212121"/>
    </a:accent4>
    <a:accent5>
      <a:srgbClr val="CEC4B9"/>
    </a:accent5>
    <a:accent6>
      <a:srgbClr val="D5E0E7"/>
    </a:accent6>
    <a:hlink>
      <a:srgbClr val="0C419A"/>
    </a:hlink>
    <a:folHlink>
      <a:srgbClr val="7DA7FB"/>
    </a:folHlink>
  </a:clrScheme>
  <a:fontScheme name="2_Balónky">
    <a:majorFont>
      <a:latin typeface="Trebuchet MS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40121</TotalTime>
  <Words>1944</Words>
  <Application>Microsoft Office PowerPoint</Application>
  <PresentationFormat>Předvádění na obrazovce (4:3)</PresentationFormat>
  <Paragraphs>490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Wingdings 3</vt:lpstr>
      <vt:lpstr>2_Motiv systému Office</vt:lpstr>
      <vt:lpstr>4_Motiv systému Office</vt:lpstr>
      <vt:lpstr>5_Motiv systému Office</vt:lpstr>
      <vt:lpstr>Centrová léčba chronické hepatitidy   v datech Národního zdravotnického informačního systému </vt:lpstr>
      <vt:lpstr>Použité zdroje dat: Národní zdravotnický informační systém (NZIS)</vt:lpstr>
      <vt:lpstr> Přehled vývoje segmentu centrové léčby celkem </vt:lpstr>
      <vt:lpstr>Vývoj segmentu centrové léčby</vt:lpstr>
      <vt:lpstr>Náklady v segmentech centrové péče</vt:lpstr>
      <vt:lpstr>Vývoj segmentu centrové léčby – chronická hepatitida</vt:lpstr>
      <vt:lpstr>Vývoj nákladů v letech 2016, 2017 a 2018</vt:lpstr>
      <vt:lpstr>Prezentace aplikace PowerPoint</vt:lpstr>
      <vt:lpstr>Chronická virová hepatitida C – MKM-10:  B12.2</vt:lpstr>
      <vt:lpstr>Chronická virová hepatitida C – MKM-10  B12.2</vt:lpstr>
      <vt:lpstr>Chronická virová hepatitida C – MKM-10  B12.2</vt:lpstr>
      <vt:lpstr>Chronická virová hepatitida C – MKM-10  B12.2</vt:lpstr>
      <vt:lpstr>Horizon scanning 2019 – 2020 Chronická virová hepatitida C </vt:lpstr>
      <vt:lpstr>Chronická virová hepatitida C – MKM-10  B12.2</vt:lpstr>
      <vt:lpstr>Chronická virová hepatitida C – MKM-10  B12.2</vt:lpstr>
      <vt:lpstr>Chronická virová hepatitida C – MKM-10  B12.2</vt:lpstr>
      <vt:lpstr>Prezentace aplikace PowerPoint</vt:lpstr>
      <vt:lpstr>Zásadní datové zdroje pro predikce </vt:lpstr>
      <vt:lpstr>SOUHRNNÁ predikce nákladů na centrovou léčbu  Kumulativní model 2017 -&gt; 2018 -&gt; 2019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soukupovam</dc:creator>
  <cp:lastModifiedBy>Nejdlova Michaela</cp:lastModifiedBy>
  <cp:revision>1967</cp:revision>
  <dcterms:created xsi:type="dcterms:W3CDTF">2015-03-19T13:20:03Z</dcterms:created>
  <dcterms:modified xsi:type="dcterms:W3CDTF">2019-11-26T07:29:03Z</dcterms:modified>
</cp:coreProperties>
</file>