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96" r:id="rId4"/>
    <p:sldId id="297" r:id="rId5"/>
    <p:sldId id="298" r:id="rId6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381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DB53797-C873-DB13-DBC9-AE4901C197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2029D763-6D23-6042-C0D0-15523FE75D2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E60B0B0-EDF1-F2EF-B7EA-B90677C674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EFD16-8F0E-405E-B8A0-12D804BD1AF0}" type="datetimeFigureOut">
              <a:rPr lang="cs-CZ" smtClean="0"/>
              <a:t>16.10.2023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1568672-E140-A28A-F943-76BE96D9B8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C2CE5CE-9D7C-7E51-E189-E30DF8CB13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A7122-B03B-48D9-A776-7A497626E81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620017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33EC936-54FD-A1E2-0CD4-6C6C2BFEA4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387ADC7D-557B-B27E-D03A-0AAA576FD0C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360012A-77EC-7053-0620-5F20AD34DB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EFD16-8F0E-405E-B8A0-12D804BD1AF0}" type="datetimeFigureOut">
              <a:rPr lang="cs-CZ" smtClean="0"/>
              <a:t>16.10.2023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3843361-5C22-D1A1-34AE-5CBBCA5FD0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68E57AE-E5C0-695F-044D-EC97709D78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A7122-B03B-48D9-A776-7A497626E81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84863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0553129C-200A-0542-69E4-40B4D79910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E9A53BCE-534F-6DD5-93B7-E6A24CCBA3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2102844-7623-70DD-9055-5EDFCFEBF4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EFD16-8F0E-405E-B8A0-12D804BD1AF0}" type="datetimeFigureOut">
              <a:rPr lang="cs-CZ" smtClean="0"/>
              <a:t>16.10.2023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2F6F242-DFB8-9954-D610-61C63CD51E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6DDA901-28A4-981A-B8D9-F88218001E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A7122-B03B-48D9-A776-7A497626E81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789182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090E740-191D-192D-CEE7-023DFCCE13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4F7EE03-A08C-D017-EC29-2B7C5F26D0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EDAD50C-FB56-CD58-1469-610D11F468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EFD16-8F0E-405E-B8A0-12D804BD1AF0}" type="datetimeFigureOut">
              <a:rPr lang="cs-CZ" smtClean="0"/>
              <a:t>16.10.2023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67295F0-C7BA-F346-40B8-A3C3DCCA38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37DA264-3C33-9A30-06ED-75CC448644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A7122-B03B-48D9-A776-7A497626E81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978960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FD8849F-CA43-5B06-7684-D538B20203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F85BDEC7-2553-82CE-4579-5135E958BB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3922B91-A9F8-E581-3733-39391B32D6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EFD16-8F0E-405E-B8A0-12D804BD1AF0}" type="datetimeFigureOut">
              <a:rPr lang="cs-CZ" smtClean="0"/>
              <a:t>16.10.2023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71FD922-13F7-BA56-CDEF-F1EC107B08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11DCAF0-5775-D434-8004-3D966A5C8A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A7122-B03B-48D9-A776-7A497626E81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491369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C3AAD79-734E-9FE3-77E3-8B5BBDE2A3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92A1CC8-EB03-1AAD-B082-1ED59979360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E10B7CAE-B863-03D5-B602-0C14BFDF6F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4BB26285-FFC3-A98C-DE01-2BB7AF7574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EFD16-8F0E-405E-B8A0-12D804BD1AF0}" type="datetimeFigureOut">
              <a:rPr lang="cs-CZ" smtClean="0"/>
              <a:t>16.10.2023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159B13BE-EC39-1D52-4ED4-EB91F16D92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1A2E7DB0-221F-0E03-7307-F3A9A24A49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A7122-B03B-48D9-A776-7A497626E81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37234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46991D1-A578-FEA6-3E11-E357E118A5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C88DBB4D-2C96-72D3-2C12-442B225E87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95E38BB1-41E2-8FDD-5C69-6C0304BC4D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D0FB7029-3836-161E-5D4D-FC9BBE12C73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214D9A0A-D449-1CA9-10D5-58C3C9CC021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DDD56499-8E35-8218-222C-F599099F3E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EFD16-8F0E-405E-B8A0-12D804BD1AF0}" type="datetimeFigureOut">
              <a:rPr lang="cs-CZ" smtClean="0"/>
              <a:t>16.10.2023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82B54DEC-86FC-1ED8-0277-5B5CD774B4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9D0B00CB-5710-BD8E-C27F-58814943FC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A7122-B03B-48D9-A776-7A497626E81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38762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A4E6A20-C814-2DA0-ED4D-B552B95BF3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685B892F-C170-F109-CFA9-B387A5B38B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EFD16-8F0E-405E-B8A0-12D804BD1AF0}" type="datetimeFigureOut">
              <a:rPr lang="cs-CZ" smtClean="0"/>
              <a:t>16.10.2023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B375B89B-FCB8-4863-C631-96C118BD31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FBB9A5D9-8CF1-2ED2-156F-FB6FD95EF8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A7122-B03B-48D9-A776-7A497626E81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3273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468A0646-5025-D194-08C9-9FDD2B9C8F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EFD16-8F0E-405E-B8A0-12D804BD1AF0}" type="datetimeFigureOut">
              <a:rPr lang="cs-CZ" smtClean="0"/>
              <a:t>16.10.2023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9FE89161-2F44-2241-C782-23F1D743F7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24BC7CB2-9ECC-4DB5-A7BD-20E7BFC9F6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A7122-B03B-48D9-A776-7A497626E81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14531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7E8D301-4DC2-FD7D-6DC3-49E7A56AF1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81C2285-9D42-0B15-BB83-F2888FE367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98D4FA15-6B11-98F1-AF65-5A950072135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4727DA18-AC88-FFD7-EBEB-E5E0BF3E31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EFD16-8F0E-405E-B8A0-12D804BD1AF0}" type="datetimeFigureOut">
              <a:rPr lang="cs-CZ" smtClean="0"/>
              <a:t>16.10.2023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133DFBF8-8DAC-F6B6-7E85-EF5459BF07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9C45B4B4-69ED-67E5-9F5F-8DF892CBB0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A7122-B03B-48D9-A776-7A497626E81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02535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1AD8D1A-8EC8-A614-6DFA-276F39B44B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C25C88B3-A9BA-4DA4-EAE6-F207D938C71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15DB6C7F-55A5-29F9-3B60-A438DEA606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87762572-BED9-D3A3-F477-2F7F81F933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EFD16-8F0E-405E-B8A0-12D804BD1AF0}" type="datetimeFigureOut">
              <a:rPr lang="cs-CZ" smtClean="0"/>
              <a:t>16.10.2023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F9B5C847-9988-179F-7CC2-0C48611CDB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0CB1A07-208A-C9DF-5D33-C79B0A4A6F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A7122-B03B-48D9-A776-7A497626E81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49168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30B780E4-42A4-8E2E-3FE2-6321013DCF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917A6524-E502-D62E-E74F-9421A176AD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9B03190-865F-2199-3CAF-75C7CAD79DB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EEFD16-8F0E-405E-B8A0-12D804BD1AF0}" type="datetimeFigureOut">
              <a:rPr lang="cs-CZ" smtClean="0"/>
              <a:t>16.10.2023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F1D6680-B579-AC6F-C6CB-00918FDAFEB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D05ED67-43C2-D17A-D554-FED052DA55B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4A7122-B03B-48D9-A776-7A497626E81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164706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C3D7288-8F9D-4F25-F35A-E7D858DEC1D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Právní aspekty změn v oddlužení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BC0F1F40-22EA-F228-2F98-CBC9C693EB4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cs-CZ" sz="1200" dirty="0"/>
          </a:p>
          <a:p>
            <a:r>
              <a:rPr lang="cs-CZ" sz="1400" b="1" dirty="0"/>
              <a:t>Poslanecká sněmovna PČR (17.10.2023)</a:t>
            </a:r>
          </a:p>
          <a:p>
            <a:r>
              <a:rPr lang="cs-CZ" sz="1200" dirty="0"/>
              <a:t> </a:t>
            </a:r>
          </a:p>
          <a:p>
            <a:r>
              <a:rPr lang="cs-CZ" sz="1200" dirty="0"/>
              <a:t>Doc. JUDr. Bohumil Havel PhD.</a:t>
            </a:r>
          </a:p>
          <a:p>
            <a:r>
              <a:rPr lang="cs-CZ" sz="1200" dirty="0"/>
              <a:t>Ústav státu a práva Akademie věd ČR</a:t>
            </a:r>
          </a:p>
        </p:txBody>
      </p:sp>
    </p:spTree>
    <p:extLst>
      <p:ext uri="{BB962C8B-B14F-4D97-AF65-F5344CB8AC3E}">
        <p14:creationId xmlns:p14="http://schemas.microsoft.com/office/powerpoint/2010/main" val="25452735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CD9EC50-C80B-DB65-71BC-5DB9054D53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Oddlužení v českém právu – </a:t>
            </a:r>
            <a:r>
              <a:rPr lang="cs-CZ" i="1" dirty="0"/>
              <a:t>status quo</a:t>
            </a:r>
            <a:r>
              <a:rPr lang="cs-CZ" dirty="0"/>
              <a:t>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47275A3-08DB-594A-A3A7-B8E05E79B0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Zavedeno v roce 2006 jako „sociální“ řešení </a:t>
            </a:r>
            <a:r>
              <a:rPr lang="cs-CZ" i="1" dirty="0"/>
              <a:t>úpadku</a:t>
            </a:r>
          </a:p>
          <a:p>
            <a:pPr lvl="1"/>
            <a:r>
              <a:rPr lang="cs-CZ" dirty="0"/>
              <a:t>časté novelizace – pád výtěžnosti</a:t>
            </a:r>
          </a:p>
          <a:p>
            <a:pPr lvl="1"/>
            <a:r>
              <a:rPr lang="cs-CZ" dirty="0"/>
              <a:t>teze racionální zákonodárce – změny činí jen v rozsahu potřebném a bez (nikoliv nutných) negativních nákladů</a:t>
            </a:r>
            <a:endParaRPr lang="cs-CZ" i="1" dirty="0"/>
          </a:p>
          <a:p>
            <a:r>
              <a:rPr lang="cs-CZ" dirty="0"/>
              <a:t>Oddlužení (funkčně)</a:t>
            </a:r>
          </a:p>
          <a:p>
            <a:pPr lvl="1"/>
            <a:r>
              <a:rPr lang="cs-CZ" dirty="0"/>
              <a:t>je (spolu) nástrojem sociální podpory, </a:t>
            </a:r>
            <a:r>
              <a:rPr lang="cs-CZ" u="sng" dirty="0"/>
              <a:t>nesupluje</a:t>
            </a:r>
            <a:r>
              <a:rPr lang="cs-CZ" dirty="0"/>
              <a:t> funkci sociální ochrany</a:t>
            </a:r>
          </a:p>
          <a:p>
            <a:pPr lvl="1"/>
            <a:r>
              <a:rPr lang="cs-CZ" dirty="0"/>
              <a:t>nastavuje </a:t>
            </a:r>
            <a:r>
              <a:rPr lang="cs-CZ" i="1" dirty="0"/>
              <a:t>ex ante </a:t>
            </a:r>
            <a:r>
              <a:rPr lang="cs-CZ" dirty="0"/>
              <a:t>očekávání/chování věřitelů/dlužníků/státu</a:t>
            </a:r>
          </a:p>
          <a:p>
            <a:endParaRPr lang="cs-CZ" dirty="0"/>
          </a:p>
          <a:p>
            <a:r>
              <a:rPr lang="cs-CZ" dirty="0"/>
              <a:t>Nejde tedy jen o právní změnu, ale zejména o </a:t>
            </a:r>
            <a:r>
              <a:rPr lang="cs-CZ" i="1" dirty="0"/>
              <a:t>změnu sociálního standardu a očekávání </a:t>
            </a:r>
            <a:r>
              <a:rPr lang="cs-CZ" dirty="0"/>
              <a:t>(transakční náklady)</a:t>
            </a:r>
          </a:p>
        </p:txBody>
      </p:sp>
    </p:spTree>
    <p:extLst>
      <p:ext uri="{BB962C8B-B14F-4D97-AF65-F5344CB8AC3E}">
        <p14:creationId xmlns:p14="http://schemas.microsoft.com/office/powerpoint/2010/main" val="2841561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8D95395-BF7A-CED9-C8E7-062A7F5EF3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Koncepční limity návrhu změn oddlužení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5CF8C8E-90A6-8760-EA45-C5E2EB3A56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/>
              <a:t>Požadavek na dnešní změnu – čl. 20 – 24 směrnice o restrukturalizaci</a:t>
            </a:r>
          </a:p>
          <a:p>
            <a:r>
              <a:rPr lang="cs-CZ" dirty="0"/>
              <a:t>Účel změn:</a:t>
            </a:r>
          </a:p>
          <a:p>
            <a:pPr lvl="1"/>
            <a:r>
              <a:rPr lang="cs-CZ" dirty="0"/>
              <a:t>Oddlužení (</a:t>
            </a:r>
            <a:r>
              <a:rPr lang="cs-CZ" i="1" dirty="0" err="1"/>
              <a:t>fresh</a:t>
            </a:r>
            <a:r>
              <a:rPr lang="cs-CZ" i="1" dirty="0"/>
              <a:t> start</a:t>
            </a:r>
            <a:r>
              <a:rPr lang="cs-CZ" dirty="0"/>
              <a:t>) pro fyzické osoby - podnikatele  (čl. 20, 2/1, 9.)</a:t>
            </a:r>
          </a:p>
          <a:p>
            <a:pPr lvl="1"/>
            <a:r>
              <a:rPr lang="cs-CZ" dirty="0"/>
              <a:t>Materiální </a:t>
            </a:r>
            <a:r>
              <a:rPr lang="cs-CZ" dirty="0" err="1"/>
              <a:t>testace</a:t>
            </a:r>
            <a:r>
              <a:rPr lang="cs-CZ" dirty="0"/>
              <a:t> vzniku zadlužení a plnění povinností v oddlužení (čl. 20/2, 23/1,2)</a:t>
            </a:r>
          </a:p>
          <a:p>
            <a:pPr lvl="1"/>
            <a:r>
              <a:rPr lang="cs-CZ" dirty="0"/>
              <a:t>Balanc „restartu dlužníka“ a „spravedlivého zájmu věřitelů“</a:t>
            </a:r>
          </a:p>
          <a:p>
            <a:pPr lvl="1"/>
            <a:r>
              <a:rPr lang="cs-CZ" i="1" dirty="0" err="1"/>
              <a:t>Pre-pack</a:t>
            </a:r>
            <a:r>
              <a:rPr lang="cs-CZ" i="1" dirty="0"/>
              <a:t> </a:t>
            </a:r>
            <a:r>
              <a:rPr lang="cs-CZ" i="1" dirty="0" err="1"/>
              <a:t>approach</a:t>
            </a:r>
            <a:r>
              <a:rPr lang="cs-CZ" dirty="0"/>
              <a:t> – před-úpadkové sanační mechanismy</a:t>
            </a:r>
          </a:p>
          <a:p>
            <a:endParaRPr lang="cs-CZ" dirty="0"/>
          </a:p>
          <a:p>
            <a:r>
              <a:rPr lang="cs-CZ" dirty="0"/>
              <a:t>Transpozice ≠ adaptace/tranzice – sleduje se smysl a účel + vpravení nových požadavků do existujícího těla – </a:t>
            </a:r>
            <a:r>
              <a:rPr lang="cs-CZ" u="sng" dirty="0"/>
              <a:t>racionální transplantát</a:t>
            </a:r>
          </a:p>
          <a:p>
            <a:endParaRPr lang="cs-CZ" dirty="0"/>
          </a:p>
          <a:p>
            <a:r>
              <a:rPr lang="cs-CZ" dirty="0"/>
              <a:t>Dluhy vždy </a:t>
            </a:r>
            <a:r>
              <a:rPr lang="cs-CZ" i="1" dirty="0"/>
              <a:t>někdo</a:t>
            </a:r>
            <a:r>
              <a:rPr lang="cs-CZ" dirty="0"/>
              <a:t> financuje, při racionální soukromém právu existuje dost nástrojů na to, aby tyto dluhy byly ospravedlnitelné = řešíme individuální selhání </a:t>
            </a:r>
          </a:p>
          <a:p>
            <a:pPr lvl="1"/>
            <a:r>
              <a:rPr lang="cs-CZ" dirty="0"/>
              <a:t>Článek 11 LZPS „Každý má právo </a:t>
            </a:r>
            <a:r>
              <a:rPr lang="cs-CZ" i="1" dirty="0"/>
              <a:t>vlastnit</a:t>
            </a:r>
            <a:r>
              <a:rPr lang="cs-CZ" dirty="0"/>
              <a:t> majetek. Vlastnické právo všech vlastníků má </a:t>
            </a:r>
            <a:r>
              <a:rPr lang="cs-CZ" i="1" dirty="0"/>
              <a:t>stejný zákonný obsah a ochranu</a:t>
            </a:r>
            <a:r>
              <a:rPr lang="cs-CZ" dirty="0"/>
              <a:t>.“</a:t>
            </a:r>
          </a:p>
        </p:txBody>
      </p:sp>
    </p:spTree>
    <p:extLst>
      <p:ext uri="{BB962C8B-B14F-4D97-AF65-F5344CB8AC3E}">
        <p14:creationId xmlns:p14="http://schemas.microsoft.com/office/powerpoint/2010/main" val="5722283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E772F1C-10FE-718C-AF60-9BFC648F07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Nevyužitá příležitost - důsledky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AFC0E1A-459D-4F15-6EA5-8BF4948C25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/>
              <a:t>Návrh novely nevyužívá možností směrnice</a:t>
            </a:r>
          </a:p>
          <a:p>
            <a:pPr lvl="1"/>
            <a:r>
              <a:rPr lang="cs-CZ" dirty="0"/>
              <a:t>Autoritativně sjednocuje oddlužení podnikatele a spotřebitele, ač u obou jsou jiné motivace, jiné dopady na trh, a směrnice to vědomě odlišuje (čl. 24) a v ČR neexistují studie prokazující, že je toto spojení vhodné</a:t>
            </a:r>
          </a:p>
          <a:p>
            <a:pPr lvl="1"/>
            <a:r>
              <a:rPr lang="cs-CZ" dirty="0"/>
              <a:t>Neposiluje materiální test dlužníka při zadlužování (čl. 23/1)</a:t>
            </a:r>
          </a:p>
          <a:p>
            <a:pPr lvl="1"/>
            <a:r>
              <a:rPr lang="cs-CZ" dirty="0"/>
              <a:t>Nedůvodně paušálně zkracuje dobu trvání oddlužení na 3+1 rok, ač směrnice uvažuje jinak (čl. 23/2 c), f))</a:t>
            </a:r>
          </a:p>
          <a:p>
            <a:pPr lvl="1"/>
            <a:r>
              <a:rPr lang="cs-CZ" dirty="0"/>
              <a:t>Dává (alternativně) silně volatilní prostor soudu při vymezení předpokládaného plnění nutného pro oddlužení, ač směrnice nic takového nepředpokládá</a:t>
            </a:r>
          </a:p>
          <a:p>
            <a:pPr lvl="1"/>
            <a:endParaRPr lang="cs-CZ" dirty="0"/>
          </a:p>
          <a:p>
            <a:r>
              <a:rPr lang="cs-CZ" dirty="0"/>
              <a:t>Nivelace slibu (dluhu), riziko černých pasažérů, ztráta důvěry v řád (přenastavení právního/sociálního státu?)</a:t>
            </a:r>
          </a:p>
        </p:txBody>
      </p:sp>
    </p:spTree>
    <p:extLst>
      <p:ext uri="{BB962C8B-B14F-4D97-AF65-F5344CB8AC3E}">
        <p14:creationId xmlns:p14="http://schemas.microsoft.com/office/powerpoint/2010/main" val="32345030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D57652B-C666-0CC5-E8D2-15052B2FFA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Poznámky</a:t>
            </a:r>
          </a:p>
        </p:txBody>
      </p:sp>
    </p:spTree>
    <p:extLst>
      <p:ext uri="{BB962C8B-B14F-4D97-AF65-F5344CB8AC3E}">
        <p14:creationId xmlns:p14="http://schemas.microsoft.com/office/powerpoint/2010/main" val="68572982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1689</TotalTime>
  <Words>377</Words>
  <Application>Microsoft Office PowerPoint</Application>
  <PresentationFormat>Širokoúhlá obrazovka</PresentationFormat>
  <Paragraphs>36</Paragraphs>
  <Slides>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Motiv Office</vt:lpstr>
      <vt:lpstr>Právní aspekty změn v oddlužení</vt:lpstr>
      <vt:lpstr>Oddlužení v českém právu – status quo </vt:lpstr>
      <vt:lpstr>Koncepční limity návrhu změn oddlužení</vt:lpstr>
      <vt:lpstr>Nevyužitá příležitost - důsledky</vt:lpstr>
      <vt:lpstr>Poznámky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Právní aspekty změny úpravy oddlužení</dc:title>
  <dc:creator>Bohumil Havel</dc:creator>
  <cp:lastModifiedBy>Bohumil Havel</cp:lastModifiedBy>
  <cp:revision>12</cp:revision>
  <dcterms:created xsi:type="dcterms:W3CDTF">2023-10-09T09:21:43Z</dcterms:created>
  <dcterms:modified xsi:type="dcterms:W3CDTF">2023-10-16T08:21:30Z</dcterms:modified>
</cp:coreProperties>
</file>