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3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37" r:id="rId13"/>
    <p:sldId id="356" r:id="rId14"/>
    <p:sldId id="338" r:id="rId15"/>
    <p:sldId id="413" r:id="rId16"/>
    <p:sldId id="357" r:id="rId17"/>
    <p:sldId id="358" r:id="rId18"/>
    <p:sldId id="419" r:id="rId19"/>
    <p:sldId id="420" r:id="rId20"/>
    <p:sldId id="436" r:id="rId21"/>
    <p:sldId id="422" r:id="rId22"/>
    <p:sldId id="385" r:id="rId23"/>
    <p:sldId id="424" r:id="rId24"/>
    <p:sldId id="425" r:id="rId25"/>
    <p:sldId id="426" r:id="rId26"/>
    <p:sldId id="430" r:id="rId27"/>
    <p:sldId id="27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3983765" y="3356992"/>
            <a:ext cx="7293835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3765" y="5949280"/>
            <a:ext cx="6379435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431371" y="6093296"/>
            <a:ext cx="24962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192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9345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7066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87488" y="1556792"/>
            <a:ext cx="10094912" cy="504056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224905975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6441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83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1812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654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0345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815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>
                <a:solidFill>
                  <a:prstClr val="black"/>
                </a:solidFill>
              </a:rPr>
              <a:pPr/>
              <a:t>27.06.2023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7871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7488" y="1628801"/>
            <a:ext cx="10094912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335360" y="6356351"/>
            <a:ext cx="8640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z="1800" smtClean="0">
                <a:solidFill>
                  <a:prstClr val="black"/>
                </a:solidFill>
              </a:rPr>
              <a:pPr algn="r"/>
              <a:t>‹#›</a:t>
            </a:fld>
            <a:endParaRPr lang="cs-CZ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2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11824" y="3140968"/>
            <a:ext cx="590465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4000" b="1" dirty="0">
                <a:solidFill>
                  <a:srgbClr val="418E96"/>
                </a:solidFill>
              </a:rPr>
              <a:t>Financování asistenta pedagoga ve </a:t>
            </a:r>
            <a:r>
              <a:rPr lang="pl-PL" sz="4000" b="1" dirty="0" err="1">
                <a:solidFill>
                  <a:srgbClr val="418E96"/>
                </a:solidFill>
              </a:rPr>
              <a:t>speciálním</a:t>
            </a:r>
            <a:r>
              <a:rPr lang="pl-PL" sz="4000" b="1" dirty="0">
                <a:solidFill>
                  <a:srgbClr val="418E96"/>
                </a:solidFill>
              </a:rPr>
              <a:t> </a:t>
            </a:r>
            <a:r>
              <a:rPr lang="pl-PL" sz="4000" b="1" dirty="0" err="1">
                <a:solidFill>
                  <a:srgbClr val="418E96"/>
                </a:solidFill>
              </a:rPr>
              <a:t>školství</a:t>
            </a:r>
            <a:br>
              <a:rPr lang="pl-PL" sz="4000" b="1" dirty="0">
                <a:solidFill>
                  <a:srgbClr val="418E96"/>
                </a:solidFill>
              </a:rPr>
            </a:br>
            <a:br>
              <a:rPr lang="pl-PL" sz="4000" b="1" dirty="0">
                <a:solidFill>
                  <a:srgbClr val="418E96"/>
                </a:solidFill>
              </a:rPr>
            </a:br>
            <a:endParaRPr lang="cs-CZ" sz="6600" i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511824" y="5949280"/>
            <a:ext cx="4784576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+420 234 811 585</a:t>
            </a:r>
          </a:p>
          <a:p>
            <a:pPr marL="0" indent="0">
              <a:buNone/>
            </a:pPr>
            <a:r>
              <a:rPr lang="cs-CZ" sz="700" dirty="0"/>
              <a:t>posta@msmt.cz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370641219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Novela vyhlášky č. 27/2016 Sb.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cs-CZ" sz="21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tam, kde je financován AP ze státního rozpočtu prostřednictvím </a:t>
            </a:r>
            <a:r>
              <a:rPr lang="cs-CZ" sz="2100" dirty="0" err="1">
                <a:solidFill>
                  <a:prstClr val="black"/>
                </a:solidFill>
                <a:latin typeface="Helvetica Narrow" panose="020B0606020202030204" pitchFamily="34" charset="0"/>
              </a:rPr>
              <a:t>PHAmax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 (a rovněž v logopedických třídách základních škol), </a:t>
            </a: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nebude již poskytován jako podpůrné opatření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může 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však zde působit i nadále asistent </a:t>
            </a: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financovaný jinak 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(kupř. z jiných zdrojů)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Účinnost: 1. ledna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74784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490133" y="1340768"/>
            <a:ext cx="9601200" cy="5112568"/>
          </a:xfrm>
        </p:spPr>
        <p:txBody>
          <a:bodyPr>
            <a:normAutofit/>
          </a:bodyPr>
          <a:lstStyle/>
          <a:p>
            <a:pPr marL="400050" lvl="2" indent="0" algn="ctr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Novela nařízení vlády č. 75/2005 Sb.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Helvetica Narrow" panose="020B0606020202030204" pitchFamily="34" charset="0"/>
              </a:rPr>
              <a:t>Podstatou je úprava rozsahu přímé pedagogické činnosti (PPČ) u AP:</a:t>
            </a:r>
          </a:p>
          <a:p>
            <a:pPr marL="982663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elvetica Narrow" panose="020B0606020202030204" pitchFamily="34" charset="0"/>
              </a:rPr>
              <a:t>Obecné pravidlo: stanovení rozsahu PPČ na </a:t>
            </a:r>
            <a:r>
              <a:rPr lang="cs-CZ" sz="2200" b="1" dirty="0">
                <a:latin typeface="Helvetica Narrow" panose="020B0606020202030204" pitchFamily="34" charset="0"/>
              </a:rPr>
              <a:t>36 hodin týdně</a:t>
            </a:r>
          </a:p>
          <a:p>
            <a:pPr marL="982663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elvetica Narrow" panose="020B0606020202030204" pitchFamily="34" charset="0"/>
              </a:rPr>
              <a:t>Speciální úprava: u AP, který vykonává 	činnost 	jako </a:t>
            </a:r>
            <a:r>
              <a:rPr lang="cs-CZ" sz="2200" b="1" dirty="0">
                <a:latin typeface="Helvetica Narrow" panose="020B0606020202030204" pitchFamily="34" charset="0"/>
              </a:rPr>
              <a:t>podpůrné opatření – </a:t>
            </a:r>
            <a:r>
              <a:rPr lang="cs-CZ" sz="2200" dirty="0">
                <a:latin typeface="Helvetica Narrow" panose="020B0606020202030204" pitchFamily="34" charset="0"/>
              </a:rPr>
              <a:t>navrhuje se stanovení rozsahu PPČ </a:t>
            </a:r>
            <a:r>
              <a:rPr lang="cs-CZ" sz="2200" b="1" dirty="0">
                <a:latin typeface="Helvetica Narrow" panose="020B0606020202030204" pitchFamily="34" charset="0"/>
              </a:rPr>
              <a:t>32 až 36 hodin týdně </a:t>
            </a:r>
            <a:r>
              <a:rPr lang="cs-CZ" sz="2200" dirty="0">
                <a:latin typeface="Helvetica Narrow" panose="020B0606020202030204" pitchFamily="34" charset="0"/>
              </a:rPr>
              <a:t>(ředitel bude moci stanovit PPČ v rámci tohoto rozpětí)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b="1" dirty="0">
              <a:latin typeface="Helvetica Narrow" panose="020B0606020202030204" pitchFamily="34" charset="0"/>
            </a:endParaRPr>
          </a:p>
          <a:p>
            <a:pPr marL="400050" lvl="1" indent="0" algn="just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400050" lvl="1" indent="0" algn="just">
              <a:buNone/>
            </a:pP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s-ES" sz="2400" b="1" dirty="0">
                <a:solidFill>
                  <a:srgbClr val="418E96"/>
                </a:solidFill>
              </a:rPr>
              <a:t>Novel</a:t>
            </a:r>
            <a:r>
              <a:rPr lang="cs-CZ" sz="2400" b="1" dirty="0">
                <a:solidFill>
                  <a:srgbClr val="418E96"/>
                </a:solidFill>
              </a:rPr>
              <a:t>a</a:t>
            </a:r>
            <a:r>
              <a:rPr lang="es-ES" sz="2400" b="1" dirty="0">
                <a:solidFill>
                  <a:srgbClr val="418E96"/>
                </a:solidFill>
              </a:rPr>
              <a:t> vyhlášky č. </a:t>
            </a:r>
            <a:r>
              <a:rPr lang="cs-CZ" sz="2400" b="1" dirty="0">
                <a:solidFill>
                  <a:srgbClr val="418E96"/>
                </a:solidFill>
              </a:rPr>
              <a:t>14/</a:t>
            </a:r>
            <a:r>
              <a:rPr lang="es-ES" sz="2400" b="1" dirty="0">
                <a:solidFill>
                  <a:srgbClr val="418E96"/>
                </a:solidFill>
              </a:rPr>
              <a:t>2005 Sb.</a:t>
            </a:r>
          </a:p>
          <a:p>
            <a:pPr algn="just"/>
            <a:r>
              <a:rPr lang="cs-CZ" sz="2400" dirty="0"/>
              <a:t>Asistenti pedagoga ve třídách nebo školách podle § 16 odst. 9 školského zákona </a:t>
            </a:r>
            <a:r>
              <a:rPr lang="cs-CZ" sz="2400" b="1" dirty="0"/>
              <a:t>budou financování „na třídu“ bez vazby na systém podpůrných opatření,</a:t>
            </a:r>
            <a:r>
              <a:rPr lang="cs-CZ" sz="2400" dirty="0"/>
              <a:t> který se u asistentů pedagoga v těchto třídách neuplatní.</a:t>
            </a:r>
          </a:p>
          <a:p>
            <a:pPr algn="just"/>
            <a:r>
              <a:rPr lang="cs-CZ" sz="2400" dirty="0"/>
              <a:t>Maximální týdenní počet hodin přímé pedagogické činnosti (</a:t>
            </a:r>
            <a:r>
              <a:rPr lang="cs-CZ" sz="2400" dirty="0" err="1"/>
              <a:t>PHAmax</a:t>
            </a:r>
            <a:r>
              <a:rPr lang="cs-CZ" sz="2400" dirty="0"/>
              <a:t>) zabezpečované vedle učitele asistentem pedagoga financovaný ze státního rozpočtu </a:t>
            </a:r>
            <a:r>
              <a:rPr lang="cs-CZ" sz="2400" b="1" dirty="0"/>
              <a:t>činí 36 hodin na 1 třídu </a:t>
            </a:r>
            <a:r>
              <a:rPr lang="cs-CZ" sz="2400" dirty="0"/>
              <a:t>zřízenou podle § 16 odst. 9 školského zákona nebo třídu školy zřízené podle § 16 odst. 9 školského zákona, jde-li o pracoviště </a:t>
            </a:r>
            <a:r>
              <a:rPr lang="cs-CZ" sz="2400" b="1" dirty="0"/>
              <a:t>s průměrnou dobou provozu 8 a více hodin. </a:t>
            </a:r>
          </a:p>
          <a:p>
            <a:pPr algn="just"/>
            <a:r>
              <a:rPr lang="cs-CZ" sz="2400" dirty="0"/>
              <a:t>Je-li průměrná doba provozu pracoviště </a:t>
            </a:r>
            <a:r>
              <a:rPr lang="cs-CZ" sz="2400" b="1" dirty="0"/>
              <a:t>kratší než 8 hodin</a:t>
            </a:r>
            <a:r>
              <a:rPr lang="cs-CZ" sz="2400" dirty="0"/>
              <a:t>, maximální </a:t>
            </a:r>
            <a:r>
              <a:rPr lang="cs-CZ" sz="2400" b="1" dirty="0"/>
              <a:t>týdenní počet hodin přímé pedagogické činnosti se poměrně sníží</a:t>
            </a:r>
            <a:r>
              <a:rPr lang="cs-CZ" sz="2400" dirty="0"/>
              <a:t> podle poměru skutečné doby provozu tohoto pracoviště.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účinnost od 1.1.2020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11824" y="332657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mateřských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2359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/>
          </a:bodyPr>
          <a:lstStyle/>
          <a:p>
            <a:r>
              <a:rPr lang="cs-CZ" sz="2200" b="1" dirty="0"/>
              <a:t>Příklad 1: </a:t>
            </a:r>
            <a:endParaRPr lang="cs-CZ" sz="2200" dirty="0"/>
          </a:p>
          <a:p>
            <a:pPr algn="just"/>
            <a:r>
              <a:rPr lang="cs-CZ" sz="2200" dirty="0"/>
              <a:t>Pracoviště má provoz 6 hodin s jednou třídou zřízenou podle §16 odst. 9. Tudíž se </a:t>
            </a:r>
            <a:r>
              <a:rPr lang="cs-CZ" sz="2200" dirty="0" err="1"/>
              <a:t>PHAmax</a:t>
            </a:r>
            <a:r>
              <a:rPr lang="cs-CZ" sz="2200" dirty="0"/>
              <a:t> bude snižovat na 27 hodin, neboť 6 děleno 8 je 0,75 a 0,75 krát 36 je 27.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 err="1"/>
              <a:t>PHAmax</a:t>
            </a:r>
            <a:r>
              <a:rPr lang="cs-CZ" sz="2200" dirty="0"/>
              <a:t> se nepoužije v běžných třídách mateřské školy, kde bude asistent pedagoga nadále hrazen ze státního rozpočtu jako podpůrné opatření podle doporučení poradenského zařízení.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Je důležité zdůraznit, že </a:t>
            </a:r>
            <a:r>
              <a:rPr lang="cs-CZ" sz="2200" dirty="0" err="1"/>
              <a:t>PHmax</a:t>
            </a:r>
            <a:r>
              <a:rPr lang="cs-CZ" sz="2200" dirty="0"/>
              <a:t> a </a:t>
            </a:r>
            <a:r>
              <a:rPr lang="cs-CZ" sz="2200" dirty="0" err="1"/>
              <a:t>PHAmax</a:t>
            </a:r>
            <a:r>
              <a:rPr lang="cs-CZ" sz="2200" dirty="0"/>
              <a:t> se stanovuje odděleně a případné „přebytky“ </a:t>
            </a:r>
            <a:r>
              <a:rPr lang="cs-CZ" sz="2200" dirty="0" err="1"/>
              <a:t>PHmax</a:t>
            </a:r>
            <a:r>
              <a:rPr lang="cs-CZ" sz="2200" dirty="0"/>
              <a:t> nelze využít na asistenty pedagoga a naopak.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mateřských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6488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endParaRPr lang="cs-CZ" sz="2200" dirty="0"/>
          </a:p>
          <a:p>
            <a:pPr marL="400050" lvl="1" indent="0" algn="just">
              <a:buNone/>
            </a:pPr>
            <a:r>
              <a:rPr lang="cs-CZ" sz="2200" dirty="0"/>
              <a:t>Právní úprava vyhlášky č. 14/2005 Sb. o předškolním vzdělávání, ve znění pozdějších předpisů, nově pro speciální školy a třídy </a:t>
            </a:r>
            <a:r>
              <a:rPr lang="cs-CZ" sz="2200" b="1" dirty="0"/>
              <a:t>mateřské školy </a:t>
            </a:r>
            <a:r>
              <a:rPr lang="cs-CZ" sz="2200" dirty="0"/>
              <a:t>počítá s </a:t>
            </a:r>
            <a:r>
              <a:rPr lang="cs-CZ" sz="2200" b="1" dirty="0"/>
              <a:t>navýšením </a:t>
            </a:r>
            <a:r>
              <a:rPr lang="cs-CZ" sz="2200" b="1" dirty="0" err="1"/>
              <a:t>PHmax</a:t>
            </a:r>
            <a:r>
              <a:rPr lang="cs-CZ" sz="2200" b="1" dirty="0"/>
              <a:t> o 5 hodin týdně </a:t>
            </a:r>
            <a:r>
              <a:rPr lang="cs-CZ" sz="2200" dirty="0"/>
              <a:t>za každou takovou třídu. Na základě tohoto opatření tak může ředitel školy zajistit kupříkladu překryv učitelů ve speciální třídě mateřské školy v rozsahu 3,5 hodiny denně. </a:t>
            </a:r>
          </a:p>
          <a:p>
            <a:pPr marL="400050" lvl="1" indent="0" algn="just">
              <a:buNone/>
            </a:pPr>
            <a:endParaRPr lang="cs-CZ" sz="2200" dirty="0"/>
          </a:p>
          <a:p>
            <a:pPr marL="400050" lvl="1" indent="0" algn="just">
              <a:buNone/>
            </a:pPr>
            <a:r>
              <a:rPr lang="cs-CZ" sz="2200" dirty="0"/>
              <a:t>To znamená, že k hodnotě nalezené v tabulkách uvedené v příloze vyhlášky podle druhu provozu, se </a:t>
            </a:r>
            <a:r>
              <a:rPr lang="cs-CZ" sz="2200" b="1" dirty="0"/>
              <a:t>za každou takovou třídu připočte 5 hodin. </a:t>
            </a:r>
          </a:p>
          <a:p>
            <a:pPr marL="400050" lvl="1" indent="0">
              <a:buNone/>
            </a:pP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mateřských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3165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Úprava vyhlášky č. 48/2005 Sb.</a:t>
            </a:r>
            <a:endParaRPr lang="es-ES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200" dirty="0">
              <a:latin typeface="Helvetica Narrow" panose="020B0606020202030204" pitchFamily="34" charset="0"/>
            </a:endParaRPr>
          </a:p>
          <a:p>
            <a:endParaRPr lang="cs-CZ" sz="2400" dirty="0"/>
          </a:p>
          <a:p>
            <a:endParaRPr lang="cs-CZ" sz="2400" dirty="0"/>
          </a:p>
          <a:p>
            <a:pPr algn="just"/>
            <a:r>
              <a:rPr lang="cs-CZ" sz="2400" dirty="0"/>
              <a:t>Hodnoty </a:t>
            </a:r>
            <a:r>
              <a:rPr lang="cs-CZ" sz="2400" dirty="0" err="1"/>
              <a:t>PHAmax</a:t>
            </a:r>
            <a:r>
              <a:rPr lang="cs-CZ" sz="2400" dirty="0"/>
              <a:t> pro třídy přípravného stupně základní školy speciální jsou uvedeny v novelizovaném znění </a:t>
            </a:r>
            <a:r>
              <a:rPr lang="cs-CZ" sz="2400" b="1" dirty="0"/>
              <a:t>vyhlášky č. 48/2005 Sb. 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Hodnoty </a:t>
            </a:r>
            <a:r>
              <a:rPr lang="cs-CZ" sz="2400" b="1" dirty="0" err="1"/>
              <a:t>PHmax</a:t>
            </a:r>
            <a:r>
              <a:rPr lang="cs-CZ" sz="2400" b="1" dirty="0"/>
              <a:t> a </a:t>
            </a:r>
            <a:r>
              <a:rPr lang="cs-CZ" sz="2400" b="1" dirty="0" err="1"/>
              <a:t>PHAmax</a:t>
            </a:r>
            <a:r>
              <a:rPr lang="cs-CZ" sz="2400" b="1" dirty="0"/>
              <a:t> se stanoví odděleně a případné „přebytky“ </a:t>
            </a:r>
            <a:r>
              <a:rPr lang="cs-CZ" sz="2400" b="1" dirty="0" err="1"/>
              <a:t>PHmax</a:t>
            </a:r>
            <a:r>
              <a:rPr lang="cs-CZ" sz="2400" b="1" dirty="0"/>
              <a:t> nelze využít na asistenty pedagoga a naopak.</a:t>
            </a:r>
            <a:endParaRPr lang="cs-CZ" sz="2200" dirty="0">
              <a:latin typeface="Helvetica Narrow" panose="020B0606020202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79576" y="1484784"/>
            <a:ext cx="50405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711626" y="1397000"/>
          <a:ext cx="7272807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Třídy přípravného stupně základní školy speciální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méně než 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a více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PHAmax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56945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 fontScale="92500"/>
          </a:bodyPr>
          <a:lstStyle/>
          <a:p>
            <a:pPr marL="400050" lvl="1" indent="0" algn="just">
              <a:buNone/>
            </a:pPr>
            <a:r>
              <a:rPr lang="cs-CZ" sz="2400" b="1" dirty="0">
                <a:solidFill>
                  <a:srgbClr val="418D96"/>
                </a:solidFill>
              </a:rPr>
              <a:t>Postup pro výpočet hodnoty </a:t>
            </a:r>
            <a:r>
              <a:rPr lang="cs-CZ" sz="2400" b="1" dirty="0" err="1">
                <a:solidFill>
                  <a:srgbClr val="418D96"/>
                </a:solidFill>
              </a:rPr>
              <a:t>PHAmax</a:t>
            </a:r>
            <a:r>
              <a:rPr lang="cs-CZ" sz="2400" b="1" dirty="0">
                <a:solidFill>
                  <a:srgbClr val="418D96"/>
                </a:solidFill>
              </a:rPr>
              <a:t> ve školách a třídách zřízených podle § 16 odst. 9 školského zákona, speciálních školách a ve školských zařízeních pro ústavní a ochranou výchovu </a:t>
            </a:r>
            <a:endParaRPr lang="cs-CZ" sz="2400" dirty="0">
              <a:solidFill>
                <a:srgbClr val="418D96"/>
              </a:solidFill>
            </a:endParaRPr>
          </a:p>
          <a:p>
            <a:pPr marL="457200" indent="-457200" algn="just">
              <a:buAutoNum type="alphaLcParenR"/>
            </a:pPr>
            <a:r>
              <a:rPr lang="cs-CZ" sz="2300" dirty="0"/>
              <a:t>stanovit příslušný </a:t>
            </a:r>
            <a:r>
              <a:rPr lang="cs-CZ" sz="2300" b="1" dirty="0"/>
              <a:t>rámcový vzdělávací program</a:t>
            </a:r>
            <a:r>
              <a:rPr lang="cs-CZ" sz="2300" dirty="0"/>
              <a:t>, </a:t>
            </a:r>
          </a:p>
          <a:p>
            <a:pPr marL="457200" indent="-457200" algn="just">
              <a:buAutoNum type="alphaLcParenR"/>
            </a:pPr>
            <a:r>
              <a:rPr lang="cs-CZ" sz="2300" dirty="0"/>
              <a:t>určit jedná-li se o </a:t>
            </a:r>
            <a:r>
              <a:rPr lang="cs-CZ" sz="2300" b="1" dirty="0"/>
              <a:t>třídy 1. stupně či 2. stupně </a:t>
            </a:r>
            <a:r>
              <a:rPr lang="cs-CZ" sz="2300" dirty="0"/>
              <a:t>základní školy (Základní škola speciální podle RVP ZŠS II. díl není členěna na jednotlivé stupně vzdělávání), </a:t>
            </a:r>
          </a:p>
          <a:p>
            <a:pPr marL="457200" indent="-457200" algn="just">
              <a:buAutoNum type="alphaLcParenR"/>
            </a:pPr>
            <a:r>
              <a:rPr lang="cs-CZ" sz="2300" dirty="0"/>
              <a:t>stanovit příznak třídy, </a:t>
            </a:r>
            <a:r>
              <a:rPr lang="cs-CZ" sz="2300" b="1" dirty="0"/>
              <a:t>pro který druh zdravotního postižení je třída 16/9 zřízena:  </a:t>
            </a:r>
          </a:p>
          <a:p>
            <a:pPr lvl="0" algn="just"/>
            <a:r>
              <a:rPr lang="cs-CZ" sz="2300" dirty="0"/>
              <a:t>pro žáky s tělesným postižením, závažnými vývojovými poruchami chování, souběžným postižením více vadami nebo autismem nebo  </a:t>
            </a:r>
          </a:p>
          <a:p>
            <a:pPr lvl="0" algn="just"/>
            <a:r>
              <a:rPr lang="cs-CZ" sz="2300" dirty="0"/>
              <a:t>pro žáky s ostatním zdravotním postižením uvedeným v §16/9, 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8791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Schematický postup výpočtu </a:t>
            </a:r>
            <a:r>
              <a:rPr lang="cs-CZ" sz="2400" b="1" dirty="0" err="1">
                <a:solidFill>
                  <a:srgbClr val="418E96"/>
                </a:solidFill>
              </a:rPr>
              <a:t>PHAmax</a:t>
            </a:r>
            <a:r>
              <a:rPr lang="cs-CZ" sz="2400" b="1" dirty="0">
                <a:solidFill>
                  <a:srgbClr val="418E96"/>
                </a:solidFill>
              </a:rPr>
              <a:t> pro školu</a:t>
            </a:r>
          </a:p>
          <a:p>
            <a:pPr marL="400050" lvl="1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457200" indent="-457200" algn="just">
              <a:buAutoNum type="alphaLcParenR" startAt="4"/>
            </a:pPr>
            <a:r>
              <a:rPr lang="cs-CZ" sz="2400" dirty="0"/>
              <a:t>určit </a:t>
            </a:r>
            <a:r>
              <a:rPr lang="cs-CZ" sz="2400" b="1" dirty="0"/>
              <a:t>průměrný počet žáků </a:t>
            </a:r>
            <a:r>
              <a:rPr lang="cs-CZ" sz="2400" dirty="0"/>
              <a:t>ve třídě pro danou    charakteristiku třídy, </a:t>
            </a:r>
          </a:p>
          <a:p>
            <a:pPr marL="457200" indent="-457200" algn="just">
              <a:buAutoNum type="alphaLcParenR" startAt="4"/>
            </a:pPr>
            <a:r>
              <a:rPr lang="cs-CZ" sz="2400" dirty="0"/>
              <a:t>k těmto hodnotám (bod d) </a:t>
            </a:r>
            <a:r>
              <a:rPr lang="cs-CZ" sz="2400" b="1" dirty="0"/>
              <a:t>přiřadit hodnotu </a:t>
            </a:r>
            <a:r>
              <a:rPr lang="cs-CZ" sz="2400" dirty="0" err="1"/>
              <a:t>PHAmax</a:t>
            </a:r>
            <a:r>
              <a:rPr lang="cs-CZ" sz="2400" dirty="0"/>
              <a:t> </a:t>
            </a:r>
            <a:r>
              <a:rPr lang="cs-CZ" sz="2400" b="1" dirty="0"/>
              <a:t>pro danou charakteristiku třídy,</a:t>
            </a:r>
          </a:p>
          <a:p>
            <a:pPr marL="457200" indent="-457200" algn="just">
              <a:buAutoNum type="alphaLcParenR" startAt="4"/>
            </a:pPr>
            <a:r>
              <a:rPr lang="cs-CZ" sz="2400" b="1" dirty="0"/>
              <a:t>vynásobi</a:t>
            </a:r>
            <a:r>
              <a:rPr lang="cs-CZ" sz="2400" dirty="0"/>
              <a:t>t počet tříd a </a:t>
            </a:r>
            <a:r>
              <a:rPr lang="cs-CZ" sz="2400" dirty="0" err="1"/>
              <a:t>PHAmax</a:t>
            </a:r>
            <a:r>
              <a:rPr lang="cs-CZ" sz="2400" dirty="0"/>
              <a:t>,    </a:t>
            </a:r>
          </a:p>
          <a:p>
            <a:pPr marL="457200" indent="-457200" algn="just">
              <a:buAutoNum type="alphaLcParenR" startAt="4"/>
            </a:pPr>
            <a:r>
              <a:rPr lang="cs-CZ" sz="2400" dirty="0"/>
              <a:t>provést </a:t>
            </a:r>
            <a:r>
              <a:rPr lang="cs-CZ" sz="2400" b="1" dirty="0"/>
              <a:t>součet dílčích hodnot </a:t>
            </a:r>
            <a:r>
              <a:rPr lang="cs-CZ" sz="2400" dirty="0" err="1"/>
              <a:t>PHAmax</a:t>
            </a:r>
            <a:r>
              <a:rPr lang="cs-CZ" sz="2400" dirty="0"/>
              <a:t> bodu f, tento součet představuje </a:t>
            </a:r>
            <a:r>
              <a:rPr lang="cs-CZ" sz="2400" b="1" dirty="0"/>
              <a:t>celkovou hodnotu </a:t>
            </a:r>
            <a:r>
              <a:rPr lang="cs-CZ" sz="2400" b="1" dirty="0" err="1"/>
              <a:t>PHAmax</a:t>
            </a:r>
            <a:r>
              <a:rPr lang="cs-CZ" sz="2400" b="1" dirty="0"/>
              <a:t> pro školu.  </a:t>
            </a:r>
          </a:p>
          <a:p>
            <a:pPr marL="400050" lvl="1" indent="0" algn="just">
              <a:buNone/>
            </a:pPr>
            <a:endParaRPr lang="es-ES" sz="2400" b="1" dirty="0">
              <a:solidFill>
                <a:srgbClr val="418E96"/>
              </a:solidFill>
              <a:latin typeface="Helvetica Narrow" panose="020B0606020202030204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5233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35760" y="620688"/>
            <a:ext cx="6732240" cy="782960"/>
          </a:xfrm>
        </p:spPr>
        <p:txBody>
          <a:bodyPr/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4294967295"/>
          </p:nvPr>
        </p:nvGraphicFramePr>
        <p:xfrm>
          <a:off x="1703511" y="1403648"/>
          <a:ext cx="8712970" cy="530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18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Základní škola zřízená podle § 16 odst. 9 školského zákona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méně než 4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4 – méně než 6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6 a více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</a:rPr>
                        <a:t>B35</a:t>
                      </a:r>
                      <a:endParaRPr lang="cs-CZ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79-01-C/01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Základní škola (1. stupeň)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0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20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24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</a:rPr>
                        <a:t>B36</a:t>
                      </a:r>
                      <a:endParaRPr lang="cs-CZ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79-01-C/01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Základní škola (1. stupeň) zřízená pro žáky s tělesným postižením, závažnými vývojovými poruchami chování, souběžným postižením více vadami nebo autismem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0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40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48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</a:rPr>
                        <a:t>B37</a:t>
                      </a:r>
                      <a:endParaRPr lang="cs-CZ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79-01-C/01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Základní škola (2. stupeň)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0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26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31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B38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79-01-C/01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Základní škola (2. stupeň) zřízená pro žáky s tělesným postižením, závažnými vývojovými poruchami chování, souběžným postižením více vadami nebo autismem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  <a:latin typeface="+mn-lt"/>
                        </a:rPr>
                        <a:t>0</a:t>
                      </a:r>
                      <a:endParaRPr lang="cs-CZ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52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</a:rPr>
                        <a:t>62</a:t>
                      </a:r>
                      <a:endParaRPr lang="cs-CZ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656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200" dirty="0"/>
              <a:t>Řádek </a:t>
            </a:r>
            <a:r>
              <a:rPr lang="cs-CZ" sz="2200" b="1" dirty="0"/>
              <a:t>B35</a:t>
            </a:r>
            <a:r>
              <a:rPr lang="cs-CZ" sz="2200" dirty="0"/>
              <a:t> se použije pro výpočet </a:t>
            </a:r>
            <a:r>
              <a:rPr lang="cs-CZ" sz="2200" dirty="0" err="1"/>
              <a:t>PHAmax</a:t>
            </a:r>
            <a:r>
              <a:rPr lang="cs-CZ" sz="2200" dirty="0"/>
              <a:t> pro třídy 16/9 na 1. stupni, </a:t>
            </a:r>
          </a:p>
          <a:p>
            <a:pPr algn="just"/>
            <a:r>
              <a:rPr lang="cs-CZ" sz="2200" dirty="0"/>
              <a:t>řádek </a:t>
            </a:r>
            <a:r>
              <a:rPr lang="cs-CZ" sz="2200" b="1" dirty="0"/>
              <a:t>B36 </a:t>
            </a:r>
            <a:r>
              <a:rPr lang="cs-CZ" sz="2200" dirty="0"/>
              <a:t>se použije pro výpočet </a:t>
            </a:r>
            <a:r>
              <a:rPr lang="cs-CZ" sz="2200" dirty="0" err="1"/>
              <a:t>PHAmax</a:t>
            </a:r>
            <a:r>
              <a:rPr lang="cs-CZ" sz="2200" dirty="0"/>
              <a:t> pro třídy 16/9 zřízené pro žáky s tělesným postižením, závažnými vývojovými poruchami chování, souběžným postižením více vadami nebo autismem na 1. stupni, </a:t>
            </a:r>
          </a:p>
          <a:p>
            <a:pPr algn="just"/>
            <a:r>
              <a:rPr lang="cs-CZ" sz="2200" dirty="0"/>
              <a:t>řádek </a:t>
            </a:r>
            <a:r>
              <a:rPr lang="cs-CZ" sz="2200" b="1" dirty="0"/>
              <a:t>B37 </a:t>
            </a:r>
            <a:r>
              <a:rPr lang="cs-CZ" sz="2200" dirty="0"/>
              <a:t>se použije pro výpočet </a:t>
            </a:r>
            <a:r>
              <a:rPr lang="cs-CZ" sz="2200" dirty="0" err="1"/>
              <a:t>PHAmax</a:t>
            </a:r>
            <a:r>
              <a:rPr lang="cs-CZ" sz="2200" dirty="0"/>
              <a:t> pro třídy 16/9 na 2. stupni, </a:t>
            </a:r>
          </a:p>
          <a:p>
            <a:pPr algn="just"/>
            <a:r>
              <a:rPr lang="cs-CZ" sz="2200" dirty="0"/>
              <a:t>řádek </a:t>
            </a:r>
            <a:r>
              <a:rPr lang="cs-CZ" sz="2200" b="1" dirty="0"/>
              <a:t>B38 </a:t>
            </a:r>
            <a:r>
              <a:rPr lang="cs-CZ" sz="2200" dirty="0"/>
              <a:t>se použije pro výpočet </a:t>
            </a:r>
            <a:r>
              <a:rPr lang="cs-CZ" sz="2200" dirty="0" err="1"/>
              <a:t>PHAmax</a:t>
            </a:r>
            <a:r>
              <a:rPr lang="cs-CZ" sz="2200" dirty="0"/>
              <a:t> pro třídy 16/9 zřízené pro žáky s tělesným postižením, závažnými vývojovými poruchami chování, souběžným postižením více vadami nebo autismem na 2. stupni. </a:t>
            </a:r>
          </a:p>
          <a:p>
            <a:pPr algn="just"/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4888374" y="476673"/>
            <a:ext cx="57441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9669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EA3D687-C245-4587-BBFF-D6CBD1B2E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418E96"/>
                </a:solidFill>
              </a:rPr>
              <a:t>Základní popis a odůvodnění legislativních změn</a:t>
            </a:r>
          </a:p>
          <a:p>
            <a:pPr algn="ctr"/>
            <a:endParaRPr lang="cs-CZ" b="1" dirty="0"/>
          </a:p>
          <a:p>
            <a:pPr algn="just"/>
            <a:r>
              <a:rPr lang="cs-CZ" b="1" dirty="0"/>
              <a:t>Cílem je sjednotit a funkčně nastavit způsob financování podpůrných opatření </a:t>
            </a:r>
            <a:r>
              <a:rPr lang="cs-CZ" dirty="0"/>
              <a:t>personálního charakteru ve školách a třídách zřízených podle § 16 odst. 9 ŠZ a v základních školách speciálních.</a:t>
            </a:r>
          </a:p>
          <a:p>
            <a:pPr algn="just"/>
            <a:r>
              <a:rPr lang="cs-CZ" dirty="0"/>
              <a:t>Podstatou je </a:t>
            </a:r>
            <a:r>
              <a:rPr lang="cs-CZ" b="1" dirty="0"/>
              <a:t>zajištění personální podpory přímo prostřednictvím hodnot PH pouze pro tento účel </a:t>
            </a:r>
            <a:r>
              <a:rPr lang="cs-CZ" dirty="0"/>
              <a:t>– </a:t>
            </a:r>
            <a:r>
              <a:rPr lang="cs-CZ" b="1" dirty="0" err="1">
                <a:solidFill>
                  <a:srgbClr val="FF0000"/>
                </a:solidFill>
              </a:rPr>
              <a:t>PHAmax</a:t>
            </a:r>
            <a:r>
              <a:rPr lang="cs-CZ" dirty="0"/>
              <a:t> (= maximální týdenní počet hodin přímé pedagogické činnosti asistenta pedagoga financovaný ze státního rozpočtu ve školách a třídách samostatně zřízených podle § 16 odst. 9 ŠZ).</a:t>
            </a:r>
          </a:p>
          <a:p>
            <a:pPr algn="just"/>
            <a:r>
              <a:rPr lang="cs-CZ" dirty="0"/>
              <a:t>Dalším pozitivem </a:t>
            </a:r>
            <a:r>
              <a:rPr lang="cs-CZ" b="1" dirty="0"/>
              <a:t>je snížení administrativní zátěže </a:t>
            </a:r>
            <a:r>
              <a:rPr lang="cs-CZ" dirty="0"/>
              <a:t>na straně škol a ŠPZ související s administrací financování personální podpory a </a:t>
            </a:r>
            <a:r>
              <a:rPr lang="cs-CZ" b="1" dirty="0"/>
              <a:t>stabilizace pedagogických sborů a jejich profesionalizace </a:t>
            </a:r>
            <a:r>
              <a:rPr lang="cs-CZ" dirty="0"/>
              <a:t>ve školách 16/9.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0116551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4511824" y="274638"/>
            <a:ext cx="6048672" cy="634082"/>
          </a:xfrm>
        </p:spPr>
        <p:txBody>
          <a:bodyPr/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4294967295"/>
          </p:nvPr>
        </p:nvGraphicFramePr>
        <p:xfrm>
          <a:off x="1703512" y="1412875"/>
          <a:ext cx="8640960" cy="5184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0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21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Základní škola speciální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méně než 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a více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B39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79-01-B/01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Základní škola speciální (I. díl, 1. stupeň)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3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B40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79-01-B/01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Základní škola speciální (I. díl, 1. stupeň) v případě vzdělávání žáků se závažnými vývojovými poruchami chování, tělesným postižením, souběžným postižením více vadami nebo autismem.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B41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79-01-B/01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Základní škola speciální (I. díl, 2. stupeň)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13213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943872" y="593252"/>
            <a:ext cx="5554960" cy="216024"/>
          </a:xfrm>
        </p:spPr>
        <p:txBody>
          <a:bodyPr/>
          <a:lstStyle/>
          <a:p>
            <a:r>
              <a:rPr lang="pl-PL" sz="3200" b="1" dirty="0">
                <a:solidFill>
                  <a:schemeClr val="bg1"/>
                </a:solidFill>
              </a:rPr>
              <a:t>PHAPmax v základních školách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4294967295"/>
          </p:nvPr>
        </p:nvGraphicFramePr>
        <p:xfrm>
          <a:off x="1631504" y="1347788"/>
          <a:ext cx="8784976" cy="5105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4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8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B42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79-01-B/01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Základní škola speciální (I. díl, 2. stupeň) v případě vzdělávání žáků se závažnými vývojovými poruchami chování, tělesným postižením, souběžným postižením více vadami nebo autismem.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0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87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B43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79-01-B/01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Základní škola speciální (II. díl)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0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42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4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B44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79-01-B/01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Základní škola speciální (II. díl) v případě vzdělávání žáků se závažnými vývojovými poruchami chování, tělesným postižením, souběžným postižením více vadami nebo autismem.</a:t>
                      </a:r>
                      <a:r>
                        <a:rPr lang="cs-CZ" sz="1800" baseline="300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0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63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55842" y="1018081"/>
            <a:ext cx="11367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cs-CZ" altLang="cs-CZ">
                <a:latin typeface="Arial" panose="020B0604020202020204" pitchFamily="34" charset="0"/>
              </a:rPr>
            </a:b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45696" y="1159754"/>
            <a:ext cx="3751760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043612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268760"/>
            <a:ext cx="7560840" cy="5112568"/>
          </a:xfrm>
        </p:spPr>
        <p:txBody>
          <a:bodyPr>
            <a:normAutofit/>
          </a:bodyPr>
          <a:lstStyle/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B39</a:t>
            </a:r>
            <a:r>
              <a:rPr lang="cs-CZ" sz="2400" dirty="0"/>
              <a:t> se použije pro výpočet </a:t>
            </a:r>
            <a:r>
              <a:rPr lang="cs-CZ" sz="2400" dirty="0" err="1"/>
              <a:t>PHAmax</a:t>
            </a:r>
            <a:r>
              <a:rPr lang="cs-CZ" sz="2400" dirty="0"/>
              <a:t> pro třídy základní školy speciální s výukou podle rámcového vzdělávacího programu Základní školy speciální I.díl,1.stupeň, </a:t>
            </a:r>
          </a:p>
          <a:p>
            <a:pPr lvl="1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B40</a:t>
            </a:r>
            <a:r>
              <a:rPr lang="cs-CZ" sz="2400" dirty="0"/>
              <a:t> se použije pro výpočet </a:t>
            </a:r>
            <a:r>
              <a:rPr lang="cs-CZ" sz="2400" dirty="0" err="1"/>
              <a:t>PHAmax</a:t>
            </a:r>
            <a:r>
              <a:rPr lang="cs-CZ" sz="2400" dirty="0"/>
              <a:t> pro třídy základní školy speciální s výukou podle rámcového vzdělávacího programu Základní škola speciální I.díl,1.stupeň, v případě vzdělávání žáků se závažnými vývojovými poruchami chování, tělesným postižením, souběžným postižením více vadami nebo autismem, </a:t>
            </a:r>
          </a:p>
          <a:p>
            <a:pPr marL="400050" lvl="1" indent="0" algn="just">
              <a:buNone/>
            </a:pPr>
            <a:endParaRPr lang="cs-CZ" sz="2200" dirty="0">
              <a:latin typeface="Helvetica Narrow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68816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268760"/>
            <a:ext cx="7560840" cy="5112568"/>
          </a:xfrm>
        </p:spPr>
        <p:txBody>
          <a:bodyPr>
            <a:normAutofit/>
          </a:bodyPr>
          <a:lstStyle/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B41</a:t>
            </a:r>
            <a:r>
              <a:rPr lang="cs-CZ" sz="2400" dirty="0"/>
              <a:t> se použije pro výpočet </a:t>
            </a:r>
            <a:r>
              <a:rPr lang="cs-CZ" sz="2400" dirty="0" err="1"/>
              <a:t>PHAmax</a:t>
            </a:r>
            <a:r>
              <a:rPr lang="cs-CZ" sz="2400" dirty="0"/>
              <a:t> pro třídy základní školy speciální s výukou podle rámcového vzdělávacího programu Základní školy speciální I. díl, 2. stupeň. </a:t>
            </a:r>
          </a:p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B42</a:t>
            </a:r>
            <a:r>
              <a:rPr lang="cs-CZ" sz="2400" dirty="0"/>
              <a:t> se použije pro výpočet </a:t>
            </a:r>
            <a:r>
              <a:rPr lang="cs-CZ" sz="2400" dirty="0" err="1"/>
              <a:t>PHAmax</a:t>
            </a:r>
            <a:r>
              <a:rPr lang="cs-CZ" sz="2400" dirty="0"/>
              <a:t> pro třídy základní školy speciální s výukou podle rámcového vzdělávacího programu Základní školy speciální I. díl, 2. stupeň, v případě vzdělávání žáků se závažnými vývojovými poruchami chování, tělesným postižením, souběžným postižením více vadami nebo autismem, </a:t>
            </a:r>
          </a:p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B43 </a:t>
            </a:r>
            <a:r>
              <a:rPr lang="cs-CZ" sz="2400" dirty="0"/>
              <a:t>se použije pro výpočet </a:t>
            </a:r>
            <a:r>
              <a:rPr lang="cs-CZ" sz="2400" dirty="0" err="1"/>
              <a:t>PHAmax</a:t>
            </a:r>
            <a:r>
              <a:rPr lang="cs-CZ" sz="2400" dirty="0"/>
              <a:t> pro třídy základní školy speciální s výukou podle rámcového vzdělávacího programu Základní školy speciální, II. díl</a:t>
            </a:r>
            <a:r>
              <a:rPr lang="cs-CZ" sz="2200" dirty="0">
                <a:latin typeface="Helvetica Narrow"/>
              </a:rPr>
              <a:t>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5029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268760"/>
            <a:ext cx="7560840" cy="5112568"/>
          </a:xfrm>
        </p:spPr>
        <p:txBody>
          <a:bodyPr>
            <a:normAutofit fontScale="92500" lnSpcReduction="10000"/>
          </a:bodyPr>
          <a:lstStyle/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Řádek </a:t>
            </a:r>
            <a:r>
              <a:rPr lang="cs-CZ" sz="2400" b="1" dirty="0"/>
              <a:t>B44</a:t>
            </a:r>
            <a:r>
              <a:rPr lang="cs-CZ" sz="2400" dirty="0"/>
              <a:t> se použije pro výpočet </a:t>
            </a:r>
            <a:r>
              <a:rPr lang="cs-CZ" sz="2400" dirty="0" err="1"/>
              <a:t>PHAmax</a:t>
            </a:r>
            <a:r>
              <a:rPr lang="cs-CZ" sz="2400" dirty="0"/>
              <a:t> pro třídy základní školy speciální s výukou podle rámcového vzdělávacího programu </a:t>
            </a:r>
            <a:r>
              <a:rPr lang="cs-CZ" sz="2400" b="1" dirty="0"/>
              <a:t>Základní škola speciální, II. díl </a:t>
            </a:r>
            <a:r>
              <a:rPr lang="cs-CZ" sz="2400" dirty="0"/>
              <a:t>v případě vzdělávání žáků se závažnými vývojovými poruchami chování, tělesným postižením, souběžným postižením více vadami nebo autismem. V případě společné výuky žáků prvního a druhého stupně v jedné třídě se použije maximální počet hodin stanovený pro druhý stupeň. </a:t>
            </a:r>
          </a:p>
          <a:p>
            <a:pPr marL="400050" lvl="1" indent="0" algn="just">
              <a:buNone/>
            </a:pPr>
            <a:endParaRPr lang="cs-CZ" sz="2400" dirty="0"/>
          </a:p>
          <a:p>
            <a:pPr marL="400050" lvl="1" indent="0" algn="just">
              <a:buNone/>
            </a:pPr>
            <a:r>
              <a:rPr lang="cs-CZ" sz="2400" dirty="0"/>
              <a:t>V případě, že se v jedné třídě vzdělávají žáci současně podle Rámcového vzdělávacího programu pro obor vzdělání Základní škola speciální I. díl, 1. stupeň, a Základní škola speciální I. díl, 2. stupeň, použijí se maximální počty hodin pro Základní školu speciální I. díl, 2. stupeň (z řádku </a:t>
            </a:r>
            <a:r>
              <a:rPr lang="cs-CZ" sz="2400" b="1" dirty="0"/>
              <a:t>B41 </a:t>
            </a:r>
            <a:r>
              <a:rPr lang="cs-CZ" sz="2400" dirty="0"/>
              <a:t>nebo </a:t>
            </a:r>
            <a:r>
              <a:rPr lang="cs-CZ" sz="2400" b="1" dirty="0"/>
              <a:t>B42</a:t>
            </a:r>
            <a:r>
              <a:rPr lang="cs-CZ" sz="2400" dirty="0"/>
              <a:t>). </a:t>
            </a:r>
          </a:p>
          <a:p>
            <a:pPr lvl="1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elvetica Narrow" panose="020B0606020202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19775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268760"/>
            <a:ext cx="7560840" cy="5112568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cs-CZ" sz="2200" dirty="0"/>
              <a:t>V případě, že se v jedné třídě vzdělávají žáci současně podle Rámcového vzdělávacího programu pro obor vzdělání Základní škola speciální I. díl a Základní školy speciální II. díl, použijí se maximální počty hodin pro Základní školu speciální I. díl (z řádku </a:t>
            </a:r>
            <a:r>
              <a:rPr lang="cs-CZ" sz="2200" b="1" dirty="0"/>
              <a:t>B39</a:t>
            </a:r>
            <a:r>
              <a:rPr lang="cs-CZ" sz="2200" dirty="0"/>
              <a:t> – </a:t>
            </a:r>
            <a:r>
              <a:rPr lang="cs-CZ" sz="2200" b="1" dirty="0"/>
              <a:t>B42</a:t>
            </a:r>
            <a:r>
              <a:rPr lang="cs-CZ" sz="2200" dirty="0"/>
              <a:t>). V případě společné výuky žáků prvního a druhého stupně v jedné třídě se použije maximální počet hodin stanovený pro druhý stupeň.</a:t>
            </a:r>
          </a:p>
          <a:p>
            <a:pPr marL="400050" lvl="1" indent="0" algn="just">
              <a:buNone/>
            </a:pPr>
            <a:endParaRPr lang="cs-CZ" sz="2200" dirty="0"/>
          </a:p>
        </p:txBody>
      </p:sp>
      <p:sp>
        <p:nvSpPr>
          <p:cNvPr id="5" name="Obdélník 4"/>
          <p:cNvSpPr/>
          <p:nvPr/>
        </p:nvSpPr>
        <p:spPr>
          <a:xfrm>
            <a:off x="4439816" y="476673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PHAmax v základních školách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49014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2567608" y="1340768"/>
            <a:ext cx="7560840" cy="5112568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endParaRPr lang="cs-CZ" sz="2200" dirty="0">
              <a:latin typeface="Helvetica Narrow" panose="020B0606020202030204" pitchFamily="34" charset="0"/>
            </a:endParaRPr>
          </a:p>
          <a:p>
            <a:pPr algn="just"/>
            <a:r>
              <a:rPr lang="en-US" sz="2400" dirty="0" err="1"/>
              <a:t>Hodnota</a:t>
            </a:r>
            <a:r>
              <a:rPr lang="en-US" sz="2400" dirty="0"/>
              <a:t> PH</a:t>
            </a:r>
            <a:r>
              <a:rPr lang="cs-CZ" sz="2400" dirty="0" err="1"/>
              <a:t>Amax</a:t>
            </a:r>
            <a:r>
              <a:rPr lang="en-US" sz="2400" dirty="0"/>
              <a:t> </a:t>
            </a:r>
            <a:r>
              <a:rPr lang="cs-CZ" sz="2400" dirty="0"/>
              <a:t>ve vyhlášce </a:t>
            </a:r>
            <a:r>
              <a:rPr lang="cs-CZ" sz="2400" b="1" dirty="0"/>
              <a:t>č. 74/2005 Sb</a:t>
            </a:r>
            <a:r>
              <a:rPr lang="cs-CZ" sz="2400" dirty="0"/>
              <a:t>. o zájmovém vzdělávání, ve znění pozdějších předpisů, </a:t>
            </a:r>
            <a:r>
              <a:rPr lang="en-US" sz="2400" dirty="0" err="1"/>
              <a:t>představuje</a:t>
            </a:r>
            <a:r>
              <a:rPr lang="en-US" sz="2400" dirty="0"/>
              <a:t> </a:t>
            </a:r>
            <a:r>
              <a:rPr lang="en-US" sz="2400" dirty="0" err="1"/>
              <a:t>týdenní</a:t>
            </a:r>
            <a:r>
              <a:rPr lang="en-US" sz="2400" dirty="0"/>
              <a:t> </a:t>
            </a:r>
            <a:r>
              <a:rPr lang="en-US" sz="2400" dirty="0" err="1"/>
              <a:t>maximální</a:t>
            </a:r>
            <a:r>
              <a:rPr lang="en-US" sz="2400" dirty="0"/>
              <a:t> </a:t>
            </a:r>
            <a:r>
              <a:rPr lang="en-US" sz="2400" dirty="0" err="1"/>
              <a:t>počet</a:t>
            </a:r>
            <a:r>
              <a:rPr lang="en-US" sz="2400" dirty="0"/>
              <a:t> </a:t>
            </a:r>
            <a:r>
              <a:rPr lang="en-US" sz="2400" dirty="0" err="1"/>
              <a:t>hodin</a:t>
            </a:r>
            <a:r>
              <a:rPr lang="en-US" sz="2400" dirty="0"/>
              <a:t> </a:t>
            </a:r>
            <a:r>
              <a:rPr lang="en-US" sz="2400" dirty="0" err="1"/>
              <a:t>přímé</a:t>
            </a:r>
            <a:r>
              <a:rPr lang="en-US" sz="2400" dirty="0"/>
              <a:t> </a:t>
            </a:r>
            <a:r>
              <a:rPr lang="en-US" sz="2400" dirty="0" err="1"/>
              <a:t>pedagogické</a:t>
            </a:r>
            <a:r>
              <a:rPr lang="en-US" sz="2400" dirty="0"/>
              <a:t> </a:t>
            </a:r>
            <a:r>
              <a:rPr lang="en-US" sz="2400" dirty="0" err="1"/>
              <a:t>činnosti</a:t>
            </a:r>
            <a:r>
              <a:rPr lang="en-US" sz="2400" dirty="0"/>
              <a:t> </a:t>
            </a:r>
            <a:r>
              <a:rPr lang="en-US" sz="2400" dirty="0" err="1"/>
              <a:t>asistenta</a:t>
            </a:r>
            <a:r>
              <a:rPr lang="en-US" sz="2400" dirty="0"/>
              <a:t> </a:t>
            </a:r>
            <a:r>
              <a:rPr lang="en-US" sz="2400" dirty="0" err="1"/>
              <a:t>pedagoga</a:t>
            </a:r>
            <a:r>
              <a:rPr lang="en-US" sz="2400" dirty="0"/>
              <a:t> </a:t>
            </a:r>
            <a:r>
              <a:rPr lang="en-US" sz="2400" dirty="0" err="1"/>
              <a:t>financovaný</a:t>
            </a:r>
            <a:r>
              <a:rPr lang="en-US" sz="2400" dirty="0"/>
              <a:t> </a:t>
            </a:r>
            <a:r>
              <a:rPr lang="en-US" sz="2400" dirty="0" err="1"/>
              <a:t>ze</a:t>
            </a:r>
            <a:r>
              <a:rPr lang="en-US" sz="2400" dirty="0"/>
              <a:t> </a:t>
            </a:r>
            <a:r>
              <a:rPr lang="en-US" sz="2400" dirty="0" err="1"/>
              <a:t>státního</a:t>
            </a:r>
            <a:r>
              <a:rPr lang="en-US" sz="2400" dirty="0"/>
              <a:t> </a:t>
            </a:r>
            <a:r>
              <a:rPr lang="en-US" sz="2400" dirty="0" err="1"/>
              <a:t>rozpočtu</a:t>
            </a:r>
            <a:r>
              <a:rPr lang="en-US" sz="2400" dirty="0"/>
              <a:t> v </a:t>
            </a:r>
            <a:r>
              <a:rPr lang="en-US" sz="2400" dirty="0" err="1"/>
              <a:t>odděleních</a:t>
            </a:r>
            <a:r>
              <a:rPr lang="en-US" sz="2400" dirty="0"/>
              <a:t> školní </a:t>
            </a:r>
            <a:r>
              <a:rPr lang="en-US" sz="2400" dirty="0" err="1"/>
              <a:t>družiny</a:t>
            </a:r>
            <a:r>
              <a:rPr lang="en-US" sz="2400" dirty="0"/>
              <a:t> </a:t>
            </a:r>
            <a:r>
              <a:rPr lang="en-US" sz="2400" dirty="0" err="1"/>
              <a:t>zřízených</a:t>
            </a:r>
            <a:r>
              <a:rPr lang="en-US" sz="2400" dirty="0"/>
              <a:t> </a:t>
            </a:r>
            <a:r>
              <a:rPr lang="en-US" sz="2400" b="1" dirty="0" err="1"/>
              <a:t>pouze</a:t>
            </a:r>
            <a:r>
              <a:rPr lang="en-US" sz="2400" b="1" dirty="0"/>
              <a:t> pro </a:t>
            </a:r>
            <a:r>
              <a:rPr lang="en-US" sz="2400" b="1" dirty="0" err="1"/>
              <a:t>účastníky</a:t>
            </a:r>
            <a:r>
              <a:rPr lang="en-US" sz="2400" b="1" dirty="0"/>
              <a:t> </a:t>
            </a:r>
            <a:r>
              <a:rPr lang="en-US" sz="2400" b="1" dirty="0" err="1"/>
              <a:t>uvedené</a:t>
            </a:r>
            <a:r>
              <a:rPr lang="en-US" sz="2400" b="1" dirty="0"/>
              <a:t> v § 16 </a:t>
            </a:r>
            <a:r>
              <a:rPr lang="en-US" sz="2400" b="1" dirty="0" err="1"/>
              <a:t>odst</a:t>
            </a:r>
            <a:r>
              <a:rPr lang="en-US" sz="2400" b="1" dirty="0"/>
              <a:t>. 9 </a:t>
            </a:r>
            <a:r>
              <a:rPr lang="en-US" sz="2400" dirty="0" err="1"/>
              <a:t>zákona</a:t>
            </a:r>
            <a:r>
              <a:rPr lang="en-US" sz="2400" dirty="0"/>
              <a:t> </a:t>
            </a:r>
            <a:r>
              <a:rPr lang="cs-CZ" sz="2400" dirty="0"/>
              <a:t>č. </a:t>
            </a:r>
            <a:r>
              <a:rPr lang="en-US" sz="2400" dirty="0"/>
              <a:t>561/2004 Sb., o </a:t>
            </a:r>
            <a:r>
              <a:rPr lang="en-US" sz="2400" dirty="0" err="1"/>
              <a:t>předškolním</a:t>
            </a:r>
            <a:r>
              <a:rPr lang="en-US" sz="2400" dirty="0"/>
              <a:t>, </a:t>
            </a:r>
            <a:r>
              <a:rPr lang="en-US" sz="2400" dirty="0" err="1"/>
              <a:t>základním</a:t>
            </a:r>
            <a:r>
              <a:rPr lang="en-US" sz="2400" dirty="0"/>
              <a:t>, </a:t>
            </a:r>
            <a:r>
              <a:rPr lang="en-US" sz="2400" dirty="0" err="1"/>
              <a:t>středním</a:t>
            </a:r>
            <a:r>
              <a:rPr lang="en-US" sz="2400" dirty="0"/>
              <a:t>, </a:t>
            </a:r>
            <a:r>
              <a:rPr lang="en-US" sz="2400" dirty="0" err="1"/>
              <a:t>vyšším</a:t>
            </a:r>
            <a:r>
              <a:rPr lang="en-US" sz="2400" dirty="0"/>
              <a:t> </a:t>
            </a:r>
            <a:r>
              <a:rPr lang="en-US" sz="2400" dirty="0" err="1"/>
              <a:t>odborném</a:t>
            </a:r>
            <a:r>
              <a:rPr lang="en-US" sz="2400" dirty="0"/>
              <a:t> a </a:t>
            </a:r>
            <a:r>
              <a:rPr lang="en-US" sz="2400" dirty="0" err="1"/>
              <a:t>jiném</a:t>
            </a:r>
            <a:r>
              <a:rPr lang="en-US" sz="2400" dirty="0"/>
              <a:t> </a:t>
            </a:r>
            <a:r>
              <a:rPr lang="en-US" sz="2400" dirty="0" err="1"/>
              <a:t>vzdělávání</a:t>
            </a:r>
            <a:r>
              <a:rPr lang="en-US" sz="2400" dirty="0"/>
              <a:t> (</a:t>
            </a:r>
            <a:r>
              <a:rPr lang="en-US" sz="2400" dirty="0" err="1"/>
              <a:t>školský</a:t>
            </a:r>
            <a:r>
              <a:rPr lang="en-US" sz="2400" dirty="0"/>
              <a:t> </a:t>
            </a:r>
            <a:r>
              <a:rPr lang="en-US" sz="2400" dirty="0" err="1"/>
              <a:t>zákon</a:t>
            </a:r>
            <a:r>
              <a:rPr lang="en-US" sz="2400" dirty="0"/>
              <a:t>),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znění</a:t>
            </a:r>
            <a:r>
              <a:rPr lang="en-US" sz="2400" dirty="0"/>
              <a:t> </a:t>
            </a:r>
            <a:r>
              <a:rPr lang="en-US" sz="2400" dirty="0" err="1"/>
              <a:t>pozdějších</a:t>
            </a:r>
            <a:r>
              <a:rPr lang="en-US" sz="2400" dirty="0"/>
              <a:t> </a:t>
            </a:r>
            <a:r>
              <a:rPr lang="en-US" sz="2400" dirty="0" err="1"/>
              <a:t>předpisů</a:t>
            </a:r>
            <a:r>
              <a:rPr lang="en-US" sz="2400" dirty="0"/>
              <a:t>.  </a:t>
            </a:r>
            <a:endParaRPr lang="cs-CZ" sz="2400" dirty="0"/>
          </a:p>
          <a:p>
            <a:endParaRPr lang="cs-CZ" sz="2200" dirty="0">
              <a:latin typeface="Helvetica Narrow" panose="020B0606020202030204" pitchFamily="34" charset="0"/>
            </a:endParaRPr>
          </a:p>
          <a:p>
            <a:endParaRPr lang="cs-CZ" sz="2200" dirty="0">
              <a:latin typeface="Helvetica Narrow" panose="020B0606020202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11824" y="548681"/>
            <a:ext cx="6156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200" b="1" dirty="0">
                <a:solidFill>
                  <a:schemeClr val="bg1"/>
                </a:solidFill>
              </a:rPr>
              <a:t> PHAmax ve školních družinách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2158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11824" y="3140968"/>
            <a:ext cx="590465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br>
              <a:rPr lang="pl-PL" sz="4000" b="1" dirty="0">
                <a:solidFill>
                  <a:srgbClr val="418E96"/>
                </a:solidFill>
              </a:rPr>
            </a:br>
            <a:r>
              <a:rPr lang="pl-PL" sz="4000" b="1" dirty="0">
                <a:solidFill>
                  <a:srgbClr val="418E96"/>
                </a:solidFill>
              </a:rPr>
              <a:t>Děkuji za pozornost!</a:t>
            </a:r>
            <a:endParaRPr lang="cs-CZ" sz="6600" i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511824" y="5949280"/>
            <a:ext cx="4784576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+420 234 811 585</a:t>
            </a:r>
          </a:p>
          <a:p>
            <a:pPr marL="0" indent="0">
              <a:buNone/>
            </a:pPr>
            <a:r>
              <a:rPr lang="cs-CZ" sz="700" dirty="0"/>
              <a:t>posta@msmt.cz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412112315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2" indent="0" algn="ctr">
              <a:buNone/>
            </a:pPr>
            <a:r>
              <a:rPr lang="cs-CZ" sz="2400" b="1" dirty="0">
                <a:solidFill>
                  <a:srgbClr val="418E96"/>
                </a:solidFill>
                <a:latin typeface="+mj-lt"/>
              </a:rPr>
              <a:t>Základní popis a odůvodnění legislativních změn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700" dirty="0">
                <a:latin typeface="+mj-lt"/>
              </a:rPr>
              <a:t>cíl: zavést </a:t>
            </a:r>
            <a:r>
              <a:rPr lang="cs-CZ" sz="1700" b="1" dirty="0">
                <a:latin typeface="+mj-lt"/>
              </a:rPr>
              <a:t>standardizovaný způsob </a:t>
            </a:r>
            <a:r>
              <a:rPr lang="cs-CZ" sz="1700" dirty="0">
                <a:latin typeface="+mj-lt"/>
              </a:rPr>
              <a:t>financování asistenta pedagoga (AP), jako je tomu u výuky učitelem, a to </a:t>
            </a:r>
            <a:r>
              <a:rPr lang="cs-CZ" sz="1700" b="1" dirty="0">
                <a:latin typeface="+mj-lt"/>
              </a:rPr>
              <a:t>ve školách a třídách zřízených podle § 16 odst. 9 školského zákona </a:t>
            </a:r>
            <a:r>
              <a:rPr lang="cs-CZ" sz="1700" dirty="0">
                <a:latin typeface="+mj-lt"/>
              </a:rPr>
              <a:t>(dosud financováni dvojím způsobem: prostřednictvím speciálních příplatků ke krajským normativům i příplatků na podpůrná opatření)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700" dirty="0">
                <a:latin typeface="+mj-lt"/>
              </a:rPr>
              <a:t>představuje obdobu nákladového financování pedagogické práce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700" dirty="0">
                <a:latin typeface="+mj-lt"/>
              </a:rPr>
              <a:t>samotná </a:t>
            </a:r>
            <a:r>
              <a:rPr lang="cs-CZ" sz="1700" b="1" dirty="0">
                <a:latin typeface="+mj-lt"/>
              </a:rPr>
              <a:t>činnost asistenta pedagoga</a:t>
            </a:r>
            <a:r>
              <a:rPr lang="cs-CZ" sz="1700" dirty="0">
                <a:latin typeface="+mj-lt"/>
              </a:rPr>
              <a:t> v dotčených školách, třídách či odděleních školních družin </a:t>
            </a:r>
            <a:r>
              <a:rPr lang="cs-CZ" sz="1700" b="1" dirty="0">
                <a:latin typeface="+mj-lt"/>
              </a:rPr>
              <a:t>si již nebude vyžadovat návštěvu školského poradenského zařízení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1700" b="1" dirty="0">
                <a:latin typeface="+mj-lt"/>
              </a:rPr>
              <a:t>snížení administrativy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1700" b="1" dirty="0">
                <a:latin typeface="+mj-lt"/>
              </a:rPr>
              <a:t>zajištění systémového způsobu financování </a:t>
            </a:r>
            <a:r>
              <a:rPr lang="cs-CZ" sz="1700" dirty="0">
                <a:latin typeface="+mj-lt"/>
              </a:rPr>
              <a:t>personální podpory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1700" b="1" dirty="0">
                <a:latin typeface="+mj-lt"/>
              </a:rPr>
              <a:t>zvýšená jistota </a:t>
            </a:r>
            <a:r>
              <a:rPr lang="cs-CZ" sz="1700" dirty="0">
                <a:latin typeface="+mj-lt"/>
              </a:rPr>
              <a:t>jak pro dotčené školy a školní družiny, tak pro samotné asistenty pedagoga. </a:t>
            </a:r>
            <a:endParaRPr lang="sk-SK" sz="17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700" dirty="0">
                <a:latin typeface="+mj-lt"/>
              </a:rPr>
              <a:t>Při stanovení počtu hodin financovaných ze státního rozpočtu se vycházelo z počtu hodin v RÚP jednotlivých RVP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700" b="1" dirty="0">
                <a:latin typeface="+mj-lt"/>
              </a:rPr>
              <a:t>Výjimka</a:t>
            </a:r>
            <a:r>
              <a:rPr lang="cs-CZ" sz="1700" dirty="0">
                <a:latin typeface="+mj-lt"/>
              </a:rPr>
              <a:t> – </a:t>
            </a:r>
            <a:r>
              <a:rPr lang="cs-CZ" sz="1700" b="1" dirty="0">
                <a:latin typeface="+mj-lt"/>
              </a:rPr>
              <a:t>v základním vzdělávání</a:t>
            </a:r>
            <a:r>
              <a:rPr lang="cs-CZ" sz="1700" dirty="0">
                <a:latin typeface="+mj-lt"/>
              </a:rPr>
              <a:t> </a:t>
            </a:r>
            <a:r>
              <a:rPr lang="cs-CZ" sz="1700" b="1" dirty="0">
                <a:latin typeface="+mj-lt"/>
              </a:rPr>
              <a:t>školy a</a:t>
            </a:r>
            <a:r>
              <a:rPr lang="cs-CZ" sz="1700" dirty="0">
                <a:latin typeface="+mj-lt"/>
              </a:rPr>
              <a:t> </a:t>
            </a:r>
            <a:r>
              <a:rPr lang="cs-CZ" sz="1700" b="1" dirty="0">
                <a:latin typeface="+mj-lt"/>
              </a:rPr>
              <a:t>třídy</a:t>
            </a:r>
            <a:r>
              <a:rPr lang="cs-CZ" sz="1700" dirty="0">
                <a:latin typeface="+mj-lt"/>
              </a:rPr>
              <a:t> </a:t>
            </a:r>
            <a:r>
              <a:rPr lang="cs-CZ" sz="1700" b="1" dirty="0">
                <a:latin typeface="+mj-lt"/>
              </a:rPr>
              <a:t>zřízené pro žáky se závažnými vadami řeči</a:t>
            </a:r>
          </a:p>
          <a:p>
            <a:pPr marL="1255713" indent="-285750">
              <a:buFont typeface="Arial" panose="020B0604020202020204" pitchFamily="34" charset="0"/>
              <a:buChar char="•"/>
            </a:pPr>
            <a:r>
              <a:rPr lang="cs-CZ" sz="1700" b="1" dirty="0">
                <a:latin typeface="+mj-lt"/>
              </a:rPr>
              <a:t>podle požadavků z praxe </a:t>
            </a:r>
            <a:r>
              <a:rPr lang="cs-CZ" sz="1700" dirty="0">
                <a:latin typeface="+mj-lt"/>
              </a:rPr>
              <a:t>(a projednání s příslušnými asociacemi v rámci připomínkového řízení) - nově možnost </a:t>
            </a:r>
            <a:r>
              <a:rPr lang="cs-CZ" sz="1700" b="1" dirty="0">
                <a:latin typeface="+mj-lt"/>
              </a:rPr>
              <a:t>obdržet </a:t>
            </a:r>
            <a:r>
              <a:rPr lang="cs-CZ" sz="1700" dirty="0">
                <a:latin typeface="+mj-lt"/>
              </a:rPr>
              <a:t>finanční prostředky na </a:t>
            </a:r>
            <a:r>
              <a:rPr lang="cs-CZ" sz="1700" b="1" dirty="0">
                <a:latin typeface="+mj-lt"/>
              </a:rPr>
              <a:t>vyšší rozsah výuky </a:t>
            </a:r>
            <a:r>
              <a:rPr lang="cs-CZ" sz="1700" dirty="0">
                <a:latin typeface="+mj-lt"/>
              </a:rPr>
              <a:t>(lze využít zejména na logopedickou intervenci, nikoliv však nutně) </a:t>
            </a:r>
          </a:p>
          <a:p>
            <a:pPr algn="just"/>
            <a:endParaRPr lang="cs-CZ" sz="1600" dirty="0">
              <a:latin typeface="+mj-lt"/>
            </a:endParaRPr>
          </a:p>
          <a:p>
            <a:pPr algn="just"/>
            <a:endParaRPr lang="cs-CZ" sz="1600" dirty="0">
              <a:latin typeface="+mj-lt"/>
            </a:endParaRPr>
          </a:p>
          <a:p>
            <a:pPr algn="just"/>
            <a:endParaRPr lang="cs-CZ" sz="1600" dirty="0">
              <a:latin typeface="+mj-lt"/>
            </a:endParaRPr>
          </a:p>
          <a:p>
            <a:pPr algn="ctr"/>
            <a:endParaRPr lang="cs-CZ" sz="1600" b="1" dirty="0">
              <a:solidFill>
                <a:srgbClr val="418E9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169637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DFF65D04-0B7D-44D9-8A20-8BC3719C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2" indent="0" algn="ctr">
              <a:buNone/>
            </a:pPr>
            <a:r>
              <a:rPr lang="cs-CZ" sz="2400" b="1" dirty="0">
                <a:solidFill>
                  <a:srgbClr val="418E96"/>
                </a:solidFill>
                <a:latin typeface="+mj-lt"/>
              </a:rPr>
              <a:t>Základní popis a odůvodnění legislativních změn</a:t>
            </a:r>
          </a:p>
          <a:p>
            <a:pPr marL="969963"/>
            <a:endParaRPr lang="cs-CZ" dirty="0">
              <a:latin typeface="+mj-lt"/>
            </a:endParaRPr>
          </a:p>
          <a:p>
            <a:pPr marL="3619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3619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3619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Uplatní se u „speciálních“ škol, tříd a oddělení </a:t>
            </a:r>
            <a:r>
              <a:rPr lang="cs-CZ" b="1" dirty="0">
                <a:latin typeface="+mj-lt"/>
              </a:rPr>
              <a:t>MŠ, ZŠ, ŠD, 2 oborů SŠ </a:t>
            </a:r>
            <a:r>
              <a:rPr lang="cs-CZ" dirty="0">
                <a:latin typeface="+mj-lt"/>
              </a:rPr>
              <a:t>(Praktická škola jednoletá a Praktická škola dvouletá) a u </a:t>
            </a:r>
            <a:r>
              <a:rPr lang="cs-CZ" b="1" dirty="0">
                <a:latin typeface="+mj-lt"/>
              </a:rPr>
              <a:t>škol při školských zařízeních pro výkon ústavní výchovy nebo ochranné výchovy </a:t>
            </a:r>
          </a:p>
          <a:p>
            <a:pPr marL="3619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3619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Nové financování  - jde </a:t>
            </a:r>
            <a:r>
              <a:rPr lang="cs-CZ" b="1" dirty="0">
                <a:latin typeface="+mj-lt"/>
              </a:rPr>
              <a:t>o nový mechanizmus určení objemu finančních prostředků</a:t>
            </a:r>
            <a:r>
              <a:rPr lang="cs-CZ" dirty="0">
                <a:latin typeface="+mj-lt"/>
              </a:rPr>
              <a:t>, které škola obdrží – nic nebrání, aby se v rámci tohoto balíku prostředky volně „přelévaly“ (</a:t>
            </a:r>
            <a:r>
              <a:rPr lang="cs-CZ" dirty="0"/>
              <a:t>zejména </a:t>
            </a:r>
            <a:r>
              <a:rPr lang="cs-CZ" dirty="0">
                <a:latin typeface="+mj-lt"/>
              </a:rPr>
              <a:t>však za dodržení závazných ukazatelů a pracovněprávních předpisů)</a:t>
            </a:r>
            <a:endParaRPr lang="sk-SK" dirty="0">
              <a:latin typeface="+mj-lt"/>
            </a:endParaRPr>
          </a:p>
          <a:p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2079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0050" lvl="1" indent="0" algn="ctr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Novelizované předpisy v rámci jednoho „balíčku“</a:t>
            </a:r>
          </a:p>
          <a:p>
            <a:pPr marL="857250" lvl="1" indent="-457200" algn="just">
              <a:buAutoNum type="alphaLcParenR"/>
            </a:pPr>
            <a:endParaRPr lang="cs-CZ" sz="1900" dirty="0">
              <a:latin typeface="Helvetica Narrow" panose="020B0606020202030204" pitchFamily="34" charset="0"/>
            </a:endParaRPr>
          </a:p>
          <a:p>
            <a:pPr marL="857250" lvl="1" indent="-457200" algn="just"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nařízení vlády č. 123/2018 Sb. (nařízení o </a:t>
            </a:r>
            <a:r>
              <a:rPr lang="cs-CZ" sz="1900" dirty="0" err="1">
                <a:latin typeface="Helvetica Narrow" panose="020B0606020202030204" pitchFamily="34" charset="0"/>
              </a:rPr>
              <a:t>PHmax</a:t>
            </a:r>
            <a:r>
              <a:rPr lang="cs-CZ" sz="1900" dirty="0">
                <a:latin typeface="Helvetica Narrow" panose="020B0606020202030204" pitchFamily="34" charset="0"/>
              </a:rPr>
              <a:t>)</a:t>
            </a:r>
          </a:p>
          <a:p>
            <a:pPr marL="857250" lvl="1" indent="-457200" algn="just"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vyhláška č. 14/2005 Sb.</a:t>
            </a:r>
          </a:p>
          <a:p>
            <a:pPr marL="857250" lvl="1" indent="-457200" algn="just"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vyhláška č. 74/2005 Sb.</a:t>
            </a:r>
          </a:p>
          <a:p>
            <a:pPr marL="857250" lvl="1" indent="-457200" algn="just"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vyhláška č. 48/2005 Sb.</a:t>
            </a:r>
          </a:p>
          <a:p>
            <a:pPr marL="857250" lvl="1" indent="-457200" algn="just">
              <a:buFont typeface="Arial" pitchFamily="34" charset="0"/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nařízení vlády č. 75/2005 Sb.  </a:t>
            </a:r>
          </a:p>
          <a:p>
            <a:pPr marL="857250" lvl="1" indent="-457200" algn="just">
              <a:buFont typeface="Arial" pitchFamily="34" charset="0"/>
              <a:buAutoNum type="alphaLcParenR"/>
            </a:pPr>
            <a:r>
              <a:rPr lang="cs-CZ" sz="1900" dirty="0">
                <a:latin typeface="Helvetica Narrow" panose="020B0606020202030204" pitchFamily="34" charset="0"/>
              </a:rPr>
              <a:t>vyhláška č. 27/2016 Sb. </a:t>
            </a:r>
          </a:p>
          <a:p>
            <a:endParaRPr lang="cs-CZ" dirty="0"/>
          </a:p>
          <a:p>
            <a:r>
              <a:rPr lang="cs-CZ" dirty="0"/>
              <a:t>Pro zajímavost </a:t>
            </a:r>
            <a:r>
              <a:rPr lang="cs-CZ" b="1" dirty="0">
                <a:solidFill>
                  <a:schemeClr val="accent1"/>
                </a:solidFill>
              </a:rPr>
              <a:t>Novelizující předpisy:</a:t>
            </a:r>
          </a:p>
          <a:p>
            <a:r>
              <a:rPr lang="cs-CZ" dirty="0"/>
              <a:t>Nařízení vlády č. 195/2019 Sb., kterým se mění nařízení vlády č. 75/2005 Sb., o stanovení rozsahu přímé vyučovací, přímé výchovné, přímé speciálně pedagogické a přímé pedagogicko-psychologické činnosti pedagogických pracovníků, ve znění pozdějších předpisů, a nařízení vlády č. 123/2018 Sb., o stanovení maximálního počtu hodin výuky financovaného ze státního rozpočtu pro základní školu, střední školu a konzervatoř zřizovanou krajem, obcí nebo svazkem obcí</a:t>
            </a:r>
          </a:p>
          <a:p>
            <a:r>
              <a:rPr lang="cs-CZ" dirty="0"/>
              <a:t>Vyhláška č. 196/2019 Sb., kterou se mění některé vyhlášky v oblasti školství</a:t>
            </a:r>
          </a:p>
        </p:txBody>
      </p:sp>
    </p:spTree>
    <p:extLst>
      <p:ext uri="{BB962C8B-B14F-4D97-AF65-F5344CB8AC3E}">
        <p14:creationId xmlns:p14="http://schemas.microsoft.com/office/powerpoint/2010/main" val="240369511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/>
                </a:solidFill>
                <a:latin typeface="Helvetica Narrow" panose="020B0606020202030204" pitchFamily="34" charset="0"/>
              </a:rPr>
              <a:t>Novela nařízení vlády č. 123/2018 Sb. („nařízení o </a:t>
            </a:r>
            <a:r>
              <a:rPr lang="cs-CZ" sz="2400" b="1" dirty="0" err="1">
                <a:solidFill>
                  <a:schemeClr val="accent1"/>
                </a:solidFill>
                <a:latin typeface="Helvetica Narrow" panose="020B0606020202030204" pitchFamily="34" charset="0"/>
              </a:rPr>
              <a:t>PHmax</a:t>
            </a:r>
            <a:r>
              <a:rPr lang="cs-CZ" sz="2400" b="1" dirty="0">
                <a:solidFill>
                  <a:schemeClr val="accent1"/>
                </a:solidFill>
                <a:latin typeface="Helvetica Narrow" panose="020B0606020202030204" pitchFamily="34" charset="0"/>
              </a:rPr>
              <a:t>“)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Helvetica Narrow" panose="020B0606020202030204" pitchFamily="34" charset="0"/>
              </a:rPr>
              <a:t>Nový § 5b a doplněna zejména nová </a:t>
            </a:r>
            <a:r>
              <a:rPr lang="cs-CZ" sz="2400" b="1" dirty="0">
                <a:latin typeface="Helvetica Narrow" panose="020B0606020202030204" pitchFamily="34" charset="0"/>
              </a:rPr>
              <a:t>příloha č. 2</a:t>
            </a:r>
            <a:r>
              <a:rPr lang="cs-CZ" sz="2400" dirty="0">
                <a:latin typeface="Helvetica Narrow" panose="020B0606020202030204" pitchFamily="34" charset="0"/>
              </a:rPr>
              <a:t> obsahující „maximální počet hodin výuky s asistentem pedagoga financovaný ze státního rozpočtu“  (</a:t>
            </a:r>
            <a:r>
              <a:rPr lang="cs-CZ" sz="2400" b="1" dirty="0">
                <a:latin typeface="Helvetica Narrow" panose="020B0606020202030204" pitchFamily="34" charset="0"/>
              </a:rPr>
              <a:t>„</a:t>
            </a:r>
            <a:r>
              <a:rPr lang="cs-CZ" sz="2400" b="1" dirty="0" err="1">
                <a:latin typeface="Helvetica Narrow" panose="020B0606020202030204" pitchFamily="34" charset="0"/>
              </a:rPr>
              <a:t>PHAmax</a:t>
            </a:r>
            <a:r>
              <a:rPr lang="cs-CZ" sz="2400" b="1" dirty="0">
                <a:latin typeface="Helvetica Narrow" panose="020B0606020202030204" pitchFamily="34" charset="0"/>
              </a:rPr>
              <a:t>“</a:t>
            </a:r>
            <a:r>
              <a:rPr lang="cs-CZ" sz="2400" dirty="0">
                <a:latin typeface="Helvetica Narrow" panose="020B0606020202030204" pitchFamily="34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Helvetica Narrow" panose="020B0606020202030204" pitchFamily="34" charset="0"/>
              </a:rPr>
              <a:t>Týká se škol a tříd </a:t>
            </a:r>
            <a:r>
              <a:rPr lang="cs-CZ" sz="2400" b="1" dirty="0">
                <a:latin typeface="Helvetica Narrow" panose="020B0606020202030204" pitchFamily="34" charset="0"/>
              </a:rPr>
              <a:t>zřízených podle § 16 odst. 9 školského zákona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latin typeface="Helvetica Narrow" panose="020B0606020202030204" pitchFamily="34" charset="0"/>
              </a:rPr>
              <a:t>Výjimka: </a:t>
            </a:r>
            <a:r>
              <a:rPr lang="cs-CZ" sz="2400" b="1" dirty="0" err="1">
                <a:latin typeface="Helvetica Narrow" panose="020B0606020202030204" pitchFamily="34" charset="0"/>
              </a:rPr>
              <a:t>Logopedigcké</a:t>
            </a:r>
            <a:r>
              <a:rPr lang="cs-CZ" sz="2400" b="1" dirty="0">
                <a:latin typeface="Helvetica Narrow" panose="020B0606020202030204" pitchFamily="34" charset="0"/>
              </a:rPr>
              <a:t> třídy (ZŠ) – </a:t>
            </a:r>
            <a:r>
              <a:rPr lang="cs-CZ" sz="2400" dirty="0">
                <a:latin typeface="Helvetica Narrow" panose="020B0606020202030204" pitchFamily="34" charset="0"/>
              </a:rPr>
              <a:t>nový </a:t>
            </a:r>
            <a:r>
              <a:rPr lang="cs-CZ" sz="2400">
                <a:latin typeface="Helvetica Narrow" panose="020B0606020202030204" pitchFamily="34" charset="0"/>
              </a:rPr>
              <a:t>§ 5a</a:t>
            </a:r>
            <a:endParaRPr lang="cs-CZ" sz="2400" dirty="0">
              <a:latin typeface="Helvetica Narrow" panose="020B0606020202030204" pitchFamily="34" charset="0"/>
            </a:endParaRPr>
          </a:p>
          <a:p>
            <a:pPr algn="just"/>
            <a:r>
              <a:rPr lang="cs-CZ" sz="2400" b="1" dirty="0">
                <a:latin typeface="Helvetica Narrow" panose="020B0606020202030204" pitchFamily="34" charset="0"/>
              </a:rPr>
              <a:t>  	</a:t>
            </a:r>
            <a:r>
              <a:rPr lang="cs-CZ" sz="2400" dirty="0">
                <a:latin typeface="Helvetica Narrow" panose="020B0606020202030204" pitchFamily="34" charset="0"/>
              </a:rPr>
              <a:t>- ze státního rozpočtu </a:t>
            </a:r>
            <a:r>
              <a:rPr lang="cs-CZ" sz="2400" b="1" dirty="0">
                <a:latin typeface="Helvetica Narrow" panose="020B0606020202030204" pitchFamily="34" charset="0"/>
              </a:rPr>
              <a:t>nebude financována činnost AP</a:t>
            </a:r>
            <a:r>
              <a:rPr lang="cs-CZ" sz="2400" dirty="0">
                <a:latin typeface="Helvetica Narrow" panose="020B0606020202030204" pitchFamily="34" charset="0"/>
              </a:rPr>
              <a:t>, místo 	toho je </a:t>
            </a:r>
            <a:r>
              <a:rPr lang="cs-CZ" sz="2400" b="1" dirty="0">
                <a:latin typeface="Helvetica Narrow" panose="020B0606020202030204" pitchFamily="34" charset="0"/>
              </a:rPr>
              <a:t>navýšen 	   </a:t>
            </a:r>
            <a:r>
              <a:rPr lang="cs-CZ" sz="2400" b="1" dirty="0" err="1">
                <a:latin typeface="Helvetica Narrow" panose="020B0606020202030204" pitchFamily="34" charset="0"/>
              </a:rPr>
              <a:t>PHmax</a:t>
            </a:r>
            <a:r>
              <a:rPr lang="cs-CZ" sz="2400" b="1" dirty="0">
                <a:latin typeface="Helvetica Narrow" panose="020B0606020202030204" pitchFamily="34" charset="0"/>
              </a:rPr>
              <a:t> o 1 hodinu týdně za každého 	žáka se závažnými vadami řeči </a:t>
            </a:r>
            <a:r>
              <a:rPr lang="cs-CZ" sz="2400" dirty="0">
                <a:latin typeface="Helvetica Narrow" panose="020B0606020202030204" pitchFamily="34" charset="0"/>
              </a:rPr>
              <a:t>(lze využít zejména na 	logopedickou intervenci, nikoliv však nutně)</a:t>
            </a:r>
          </a:p>
        </p:txBody>
      </p:sp>
    </p:spTree>
    <p:extLst>
      <p:ext uri="{BB962C8B-B14F-4D97-AF65-F5344CB8AC3E}">
        <p14:creationId xmlns:p14="http://schemas.microsoft.com/office/powerpoint/2010/main" val="239240881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Novela vyhlášky č. 14/2005 Sb.</a:t>
            </a:r>
          </a:p>
          <a:p>
            <a:pPr algn="just"/>
            <a:r>
              <a:rPr lang="cs-CZ" sz="2100" dirty="0" err="1">
                <a:latin typeface="Helvetica Narrow" panose="020B0606020202030204" pitchFamily="34" charset="0"/>
              </a:rPr>
              <a:t>PHAmax</a:t>
            </a:r>
            <a:r>
              <a:rPr lang="cs-CZ" sz="2100" dirty="0">
                <a:latin typeface="Helvetica Narrow" panose="020B0606020202030204" pitchFamily="34" charset="0"/>
              </a:rPr>
              <a:t> </a:t>
            </a:r>
            <a:r>
              <a:rPr lang="cs-CZ" sz="2100" b="1" dirty="0">
                <a:latin typeface="Helvetica Narrow" panose="020B0606020202030204" pitchFamily="34" charset="0"/>
              </a:rPr>
              <a:t>pro MŠ (školy a třídy zřízené podle § 16 odst. 9 škol. zákona):</a:t>
            </a:r>
          </a:p>
          <a:p>
            <a:pPr algn="just"/>
            <a:r>
              <a:rPr lang="cs-CZ" sz="2100" dirty="0">
                <a:latin typeface="Helvetica Narrow" panose="020B0606020202030204" pitchFamily="34" charset="0"/>
              </a:rPr>
              <a:t>V § 1d nový odst. 10: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>
                <a:latin typeface="Helvetica Narrow" panose="020B0606020202030204" pitchFamily="34" charset="0"/>
              </a:rPr>
              <a:t>při </a:t>
            </a:r>
            <a:r>
              <a:rPr lang="cs-CZ" sz="2100" b="1" dirty="0">
                <a:latin typeface="Helvetica Narrow" panose="020B0606020202030204" pitchFamily="34" charset="0"/>
              </a:rPr>
              <a:t>provozu 8 hodin a více </a:t>
            </a:r>
            <a:r>
              <a:rPr lang="cs-CZ" sz="2100" dirty="0">
                <a:latin typeface="Helvetica Narrow" panose="020B0606020202030204" pitchFamily="34" charset="0"/>
              </a:rPr>
              <a:t>činí </a:t>
            </a:r>
            <a:r>
              <a:rPr lang="cs-CZ" sz="2100" b="1" dirty="0" err="1">
                <a:latin typeface="Helvetica Narrow" panose="020B0606020202030204" pitchFamily="34" charset="0"/>
              </a:rPr>
              <a:t>PHAmax</a:t>
            </a:r>
            <a:r>
              <a:rPr lang="cs-CZ" sz="2100" b="1" dirty="0">
                <a:latin typeface="Helvetica Narrow" panose="020B0606020202030204" pitchFamily="34" charset="0"/>
              </a:rPr>
              <a:t> na jednu třídu 36 hodin týdně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>
                <a:latin typeface="Helvetica Narrow" panose="020B0606020202030204" pitchFamily="34" charset="0"/>
              </a:rPr>
              <a:t>při kratší době se poměrně krátí;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>
                <a:latin typeface="Helvetica Narrow" panose="020B0606020202030204" pitchFamily="34" charset="0"/>
              </a:rPr>
              <a:t>platí obecná pravidla </a:t>
            </a:r>
            <a:r>
              <a:rPr lang="cs-CZ" sz="2100" b="1" dirty="0">
                <a:latin typeface="Helvetica Narrow" panose="020B0606020202030204" pitchFamily="34" charset="0"/>
              </a:rPr>
              <a:t>ohledně krácení </a:t>
            </a:r>
            <a:r>
              <a:rPr lang="cs-CZ" sz="2100" dirty="0">
                <a:latin typeface="Helvetica Narrow" panose="020B0606020202030204" pitchFamily="34" charset="0"/>
              </a:rPr>
              <a:t>v případě „výjimkových“ škol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 err="1">
                <a:latin typeface="Helvetica Narrow" panose="020B0606020202030204" pitchFamily="34" charset="0"/>
              </a:rPr>
              <a:t>PHAmax</a:t>
            </a:r>
            <a:r>
              <a:rPr lang="cs-CZ" sz="2100" dirty="0">
                <a:latin typeface="Helvetica Narrow" panose="020B0606020202030204" pitchFamily="34" charset="0"/>
              </a:rPr>
              <a:t> se uplatní </a:t>
            </a:r>
            <a:r>
              <a:rPr lang="cs-CZ" sz="2100" b="1" dirty="0">
                <a:latin typeface="Helvetica Narrow" panose="020B0606020202030204" pitchFamily="34" charset="0"/>
              </a:rPr>
              <a:t>i pro logopedickou třídu</a:t>
            </a:r>
          </a:p>
          <a:p>
            <a:pPr marL="457200" lvl="1" indent="0" algn="just">
              <a:buNone/>
            </a:pPr>
            <a:endParaRPr lang="cs-CZ" sz="2100" b="1" dirty="0">
              <a:latin typeface="Helvetica Narrow" panose="020B0606020202030204" pitchFamily="34" charset="0"/>
            </a:endParaRPr>
          </a:p>
          <a:p>
            <a:pPr algn="just"/>
            <a:r>
              <a:rPr lang="cs-CZ" sz="2100" dirty="0">
                <a:latin typeface="Helvetica Narrow" panose="020B0606020202030204" pitchFamily="34" charset="0"/>
              </a:rPr>
              <a:t>Úprava nesouvisející přímo s </a:t>
            </a:r>
            <a:r>
              <a:rPr lang="cs-CZ" sz="2100" dirty="0" err="1">
                <a:latin typeface="Helvetica Narrow" panose="020B0606020202030204" pitchFamily="34" charset="0"/>
              </a:rPr>
              <a:t>PHAmax</a:t>
            </a:r>
            <a:endParaRPr lang="cs-CZ" sz="2100" dirty="0">
              <a:latin typeface="Helvetica Narrow" panose="020B0606020202030204" pitchFamily="34" charset="0"/>
            </a:endParaRPr>
          </a:p>
          <a:p>
            <a:pPr marL="449263" algn="just"/>
            <a:r>
              <a:rPr lang="cs-CZ" sz="2100" dirty="0">
                <a:latin typeface="Helvetica Narrow" panose="020B0606020202030204" pitchFamily="34" charset="0"/>
              </a:rPr>
              <a:t>§ 1d nový odst. 8:  </a:t>
            </a:r>
          </a:p>
          <a:p>
            <a:pPr marL="804863" indent="-355600" algn="just">
              <a:buFont typeface="Arial" panose="020B0604020202020204" pitchFamily="34" charset="0"/>
              <a:buChar char="•"/>
            </a:pPr>
            <a:r>
              <a:rPr lang="cs-CZ" sz="2100" b="1" dirty="0">
                <a:latin typeface="Helvetica Narrow" panose="020B0606020202030204" pitchFamily="34" charset="0"/>
              </a:rPr>
              <a:t>navýšení hodnoty </a:t>
            </a:r>
            <a:r>
              <a:rPr lang="cs-CZ" sz="2100" b="1" dirty="0" err="1">
                <a:latin typeface="Helvetica Narrow" panose="020B0606020202030204" pitchFamily="34" charset="0"/>
              </a:rPr>
              <a:t>PHmax</a:t>
            </a:r>
            <a:r>
              <a:rPr lang="cs-CZ" sz="2100" dirty="0">
                <a:latin typeface="Helvetica Narrow" panose="020B0606020202030204" pitchFamily="34" charset="0"/>
              </a:rPr>
              <a:t> u škol a tříd zřízených podle § 16 odst. 9 (nově financován  </a:t>
            </a:r>
            <a:r>
              <a:rPr lang="cs-CZ" sz="2100" b="1" dirty="0">
                <a:latin typeface="Helvetica Narrow" panose="020B0606020202030204" pitchFamily="34" charset="0"/>
              </a:rPr>
              <a:t>překryv 3,5 hodiny denně</a:t>
            </a:r>
            <a:r>
              <a:rPr lang="cs-CZ" sz="2100" dirty="0">
                <a:latin typeface="Helvetica Narrow" panose="020B0606020202030204" pitchFamily="34" charset="0"/>
              </a:rPr>
              <a:t>)</a:t>
            </a:r>
          </a:p>
          <a:p>
            <a:pPr marL="449263" indent="-449263" algn="just"/>
            <a:endParaRPr lang="cs-CZ" sz="2100" dirty="0">
              <a:latin typeface="Helvetica Narrow" panose="020B0606020202030204" pitchFamily="34" charset="0"/>
            </a:endParaRPr>
          </a:p>
          <a:p>
            <a:pPr algn="just"/>
            <a:endParaRPr lang="cs-CZ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375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Novela vyhlášky č. 74/2005 Sb.</a:t>
            </a:r>
          </a:p>
          <a:p>
            <a:pPr algn="ctr"/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algn="just"/>
            <a:r>
              <a:rPr lang="cs-CZ" sz="2100" dirty="0">
                <a:latin typeface="Helvetica Narrow" panose="020B0606020202030204" pitchFamily="34" charset="0"/>
              </a:rPr>
              <a:t>V § 10 nový odst. 12</a:t>
            </a:r>
          </a:p>
          <a:p>
            <a:pPr algn="just"/>
            <a:r>
              <a:rPr lang="cs-CZ" sz="2100" dirty="0" err="1">
                <a:latin typeface="Helvetica Narrow" panose="020B0606020202030204" pitchFamily="34" charset="0"/>
              </a:rPr>
              <a:t>PHAmax</a:t>
            </a:r>
            <a:r>
              <a:rPr lang="cs-CZ" sz="2100" dirty="0">
                <a:latin typeface="Helvetica Narrow" panose="020B0606020202030204" pitchFamily="34" charset="0"/>
              </a:rPr>
              <a:t> </a:t>
            </a:r>
            <a:r>
              <a:rPr lang="cs-CZ" sz="2100" b="1" dirty="0">
                <a:latin typeface="Helvetica Narrow" panose="020B0606020202030204" pitchFamily="34" charset="0"/>
              </a:rPr>
              <a:t>pro oddělení ŠD tvořené pouze účastníky podle § 16 odst. 9 škol. zákona:</a:t>
            </a:r>
          </a:p>
          <a:p>
            <a:pPr marL="1168400" lvl="1" indent="-342900" algn="just">
              <a:buFont typeface="Wingdings" panose="05000000000000000000" pitchFamily="2" charset="2"/>
              <a:buChar char="§"/>
            </a:pPr>
            <a:r>
              <a:rPr lang="cs-CZ" sz="2100" b="1" dirty="0">
                <a:latin typeface="Helvetica Narrow" panose="020B0606020202030204" pitchFamily="34" charset="0"/>
              </a:rPr>
              <a:t>15 hodin týdně </a:t>
            </a:r>
            <a:r>
              <a:rPr lang="cs-CZ" sz="2100" dirty="0">
                <a:latin typeface="Helvetica Narrow" panose="020B0606020202030204" pitchFamily="34" charset="0"/>
              </a:rPr>
              <a:t>na jedno </a:t>
            </a:r>
            <a:r>
              <a:rPr lang="cs-CZ" sz="2100" b="1" dirty="0">
                <a:latin typeface="Helvetica Narrow" panose="020B0606020202030204" pitchFamily="34" charset="0"/>
              </a:rPr>
              <a:t>takové </a:t>
            </a:r>
            <a:r>
              <a:rPr lang="cs-CZ" sz="2100" dirty="0">
                <a:latin typeface="Helvetica Narrow" panose="020B0606020202030204" pitchFamily="34" charset="0"/>
              </a:rPr>
              <a:t>oddělení  </a:t>
            </a:r>
          </a:p>
          <a:p>
            <a:pPr marL="1168400" lvl="1" indent="-342900" algn="just">
              <a:buFont typeface="Wingdings" panose="05000000000000000000" pitchFamily="2" charset="2"/>
              <a:buChar char="§"/>
            </a:pPr>
            <a:r>
              <a:rPr lang="cs-CZ" sz="2100" dirty="0">
                <a:latin typeface="Helvetica Narrow" panose="020B0606020202030204" pitchFamily="34" charset="0"/>
              </a:rPr>
              <a:t>Platí obecná pravidla </a:t>
            </a:r>
            <a:r>
              <a:rPr lang="cs-CZ" sz="2100" b="1" dirty="0">
                <a:latin typeface="Helvetica Narrow" panose="020B0606020202030204" pitchFamily="34" charset="0"/>
              </a:rPr>
              <a:t>ohledně krácení </a:t>
            </a:r>
            <a:r>
              <a:rPr lang="cs-CZ" sz="2100" dirty="0">
                <a:latin typeface="Helvetica Narrow" panose="020B0606020202030204" pitchFamily="34" charset="0"/>
              </a:rPr>
              <a:t>v případě „výjimkových“ ŠD</a:t>
            </a:r>
          </a:p>
          <a:p>
            <a:pPr marL="1168400" lvl="1" indent="-342900" algn="just">
              <a:buFont typeface="Wingdings" panose="05000000000000000000" pitchFamily="2" charset="2"/>
              <a:buChar char="§"/>
            </a:pPr>
            <a:endParaRPr lang="cs-CZ" sz="2100" dirty="0">
              <a:latin typeface="Helvetica Narrow" panose="020B0606020202030204" pitchFamily="34" charset="0"/>
            </a:endParaRPr>
          </a:p>
          <a:p>
            <a:pPr marL="1168400" lvl="1" indent="-342900" algn="just">
              <a:buFont typeface="Wingdings" panose="05000000000000000000" pitchFamily="2" charset="2"/>
              <a:buChar char="§"/>
            </a:pPr>
            <a:endParaRPr lang="cs-CZ" sz="2100" dirty="0">
              <a:latin typeface="Helvetica Narrow" panose="020B0606020202030204" pitchFamily="34" charset="0"/>
            </a:endParaRPr>
          </a:p>
          <a:p>
            <a:pPr marL="0" lvl="1" indent="0" algn="just">
              <a:buNone/>
            </a:pPr>
            <a:endParaRPr lang="cs-CZ" sz="2100" dirty="0">
              <a:latin typeface="Helvetica Narrow" panose="020B0606020202030204" pitchFamily="34" charset="0"/>
            </a:endParaRPr>
          </a:p>
          <a:p>
            <a:pPr marL="0" lvl="1" indent="0" algn="just">
              <a:buNone/>
            </a:pPr>
            <a:r>
              <a:rPr lang="cs-CZ" sz="2100" dirty="0">
                <a:latin typeface="Helvetica Narrow" panose="020B0606020202030204" pitchFamily="34" charset="0"/>
              </a:rPr>
              <a:t>	</a:t>
            </a:r>
          </a:p>
          <a:p>
            <a:pPr marL="0" lvl="1" indent="0" algn="just">
              <a:buNone/>
            </a:pPr>
            <a:endParaRPr lang="cs-CZ" sz="2100" dirty="0">
              <a:latin typeface="Helvetica Narrow" panose="020B0606020202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0858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Novela vyhlášky č. 48/2005 Sb.</a:t>
            </a:r>
          </a:p>
          <a:p>
            <a:pPr lvl="0" algn="just"/>
            <a:endParaRPr lang="cs-CZ" sz="2100" dirty="0">
              <a:solidFill>
                <a:prstClr val="black"/>
              </a:solidFill>
              <a:latin typeface="Helvetica Narrow" panose="020B0606020202030204" pitchFamily="34" charset="0"/>
            </a:endParaRPr>
          </a:p>
          <a:p>
            <a:pPr lvl="0" algn="just"/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§ 7c</a:t>
            </a:r>
          </a:p>
          <a:p>
            <a:pPr lvl="0" algn="just"/>
            <a:r>
              <a:rPr lang="cs-CZ" sz="2100" dirty="0" err="1">
                <a:solidFill>
                  <a:prstClr val="black"/>
                </a:solidFill>
                <a:latin typeface="Helvetica Narrow" panose="020B0606020202030204" pitchFamily="34" charset="0"/>
              </a:rPr>
              <a:t>PHAmax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 pro </a:t>
            </a: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přípravný stupeň základní školy speciální 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(v přípravné třídě základní školy je nadále financováno jako podpůrné opatření) </a:t>
            </a:r>
          </a:p>
          <a:p>
            <a:pPr marL="719138" indent="-342900" algn="just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20 hodin týdně 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(ale pouze pro třídy se </a:t>
            </a:r>
            <a:r>
              <a:rPr lang="cs-CZ" sz="2100" b="1" dirty="0">
                <a:solidFill>
                  <a:prstClr val="black"/>
                </a:solidFill>
                <a:latin typeface="Helvetica Narrow" panose="020B0606020202030204" pitchFamily="34" charset="0"/>
              </a:rPr>
              <a:t>4 a více dětmi</a:t>
            </a:r>
            <a:r>
              <a:rPr lang="cs-CZ" sz="2100" dirty="0">
                <a:solidFill>
                  <a:prstClr val="black"/>
                </a:solidFill>
                <a:latin typeface="Helvetica Narrow" panose="020B0606020202030204" pitchFamily="34" charset="0"/>
              </a:rPr>
              <a:t>). </a:t>
            </a:r>
          </a:p>
          <a:p>
            <a:endParaRPr lang="cs-CZ" sz="2100" b="1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7679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2536</Words>
  <Application>Microsoft Office PowerPoint</Application>
  <PresentationFormat>Širokoúhlá obrazovka</PresentationFormat>
  <Paragraphs>220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Helvetica Narrow</vt:lpstr>
      <vt:lpstr>Times New Roman</vt:lpstr>
      <vt:lpstr>Wingdings</vt:lpstr>
      <vt:lpstr>Motiv systému Office</vt:lpstr>
      <vt:lpstr>Financování asistenta pedagoga ve speciálním školství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PHAmax v základních školách</vt:lpstr>
      <vt:lpstr>Prezentace aplikace PowerPoint</vt:lpstr>
      <vt:lpstr>PHAmax v základních školách </vt:lpstr>
      <vt:lpstr>PHAPmax v základních školách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pozornost!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Kyselica Tomáš</dc:creator>
  <cp:lastModifiedBy>Bc. Jindřiška Kostková</cp:lastModifiedBy>
  <cp:revision>60</cp:revision>
  <dcterms:created xsi:type="dcterms:W3CDTF">2019-08-21T14:33:08Z</dcterms:created>
  <dcterms:modified xsi:type="dcterms:W3CDTF">2023-06-27T16:42:26Z</dcterms:modified>
</cp:coreProperties>
</file>