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1047" r:id="rId3"/>
    <p:sldId id="1062" r:id="rId4"/>
    <p:sldId id="1075" r:id="rId5"/>
    <p:sldId id="1087" r:id="rId6"/>
    <p:sldId id="1089" r:id="rId7"/>
    <p:sldId id="1090" r:id="rId8"/>
    <p:sldId id="277" r:id="rId9"/>
    <p:sldId id="278" r:id="rId10"/>
    <p:sldId id="1077" r:id="rId11"/>
    <p:sldId id="1092" r:id="rId12"/>
    <p:sldId id="279" r:id="rId13"/>
    <p:sldId id="297" r:id="rId14"/>
    <p:sldId id="1093" r:id="rId15"/>
    <p:sldId id="298" r:id="rId16"/>
    <p:sldId id="299" r:id="rId17"/>
    <p:sldId id="300" r:id="rId18"/>
    <p:sldId id="316" r:id="rId19"/>
    <p:sldId id="318" r:id="rId20"/>
    <p:sldId id="319" r:id="rId21"/>
    <p:sldId id="317" r:id="rId22"/>
    <p:sldId id="1086" r:id="rId23"/>
    <p:sldId id="1088" r:id="rId24"/>
    <p:sldId id="330" r:id="rId25"/>
    <p:sldId id="339" r:id="rId26"/>
    <p:sldId id="340" r:id="rId27"/>
    <p:sldId id="341" r:id="rId28"/>
    <p:sldId id="347" r:id="rId29"/>
    <p:sldId id="348" r:id="rId30"/>
    <p:sldId id="349" r:id="rId31"/>
    <p:sldId id="350" r:id="rId32"/>
    <p:sldId id="351" r:id="rId33"/>
    <p:sldId id="352" r:id="rId34"/>
    <p:sldId id="276" r:id="rId35"/>
  </p:sldIdLst>
  <p:sldSz cx="18288000" cy="10287000"/>
  <p:notesSz cx="6797675" cy="9926638"/>
  <p:embeddedFontLst>
    <p:embeddedFont>
      <p:font typeface="Barlow Black" panose="020B0604020202020204" charset="-18"/>
      <p:regular r:id="rId37"/>
      <p:bold r:id="rId38"/>
    </p:embeddedFont>
    <p:embeddedFont>
      <p:font typeface="Barlow Medium" panose="020B0604020202020204" charset="0"/>
      <p:regular r:id="rId39"/>
    </p:embeddedFont>
    <p:embeddedFont>
      <p:font typeface="Barlow Medium Bold" panose="020B0604020202020204" charset="-18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Roboto" panose="020B0604020202020204" charset="0"/>
      <p:regular r:id="rId45"/>
      <p:bold r:id="rId46"/>
      <p:italic r:id="rId47"/>
      <p:boldItalic r:id="rId48"/>
    </p:embeddedFont>
    <p:embeddedFont>
      <p:font typeface="Roboto Medium" panose="020B0604020202020204" charset="0"/>
      <p:regular r:id="rId49"/>
      <p: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34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MZP\PETKA\dopady_obce_mzp\vybrane_obce_data_2022_upraven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MZP\PETKA\dopady_obce_mzp\vybrane_obce_data_2022_upraven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MZP\PETKA\dopady_obce_mzp\vybrane_obce_data_2022_upraven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grafy!$C$23:$C$41</c:f>
              <c:strCache>
                <c:ptCount val="19"/>
                <c:pt idx="0">
                  <c:v>Praha </c:v>
                </c:pt>
                <c:pt idx="1">
                  <c:v>Brno</c:v>
                </c:pt>
                <c:pt idx="2">
                  <c:v>Ostrava</c:v>
                </c:pt>
                <c:pt idx="3">
                  <c:v>Olomouc</c:v>
                </c:pt>
                <c:pt idx="4">
                  <c:v>Most</c:v>
                </c:pt>
                <c:pt idx="5">
                  <c:v>Karviná</c:v>
                </c:pt>
                <c:pt idx="6">
                  <c:v>Svitavy</c:v>
                </c:pt>
                <c:pt idx="7">
                  <c:v>Bučovice</c:v>
                </c:pt>
                <c:pt idx="8">
                  <c:v>Semily</c:v>
                </c:pt>
                <c:pt idx="9">
                  <c:v>Valašské Klobouky</c:v>
                </c:pt>
                <c:pt idx="10">
                  <c:v>Pacov</c:v>
                </c:pt>
                <c:pt idx="11">
                  <c:v>Velké Pavlovice</c:v>
                </c:pt>
                <c:pt idx="12">
                  <c:v>Velký Osek</c:v>
                </c:pt>
                <c:pt idx="13">
                  <c:v>Kunčice pod Ondřejníkem</c:v>
                </c:pt>
                <c:pt idx="14">
                  <c:v>Otice</c:v>
                </c:pt>
                <c:pt idx="15">
                  <c:v>Kašava</c:v>
                </c:pt>
                <c:pt idx="16">
                  <c:v>Pašovice</c:v>
                </c:pt>
                <c:pt idx="17">
                  <c:v>Vysočina</c:v>
                </c:pt>
                <c:pt idx="18">
                  <c:v>Kvilda</c:v>
                </c:pt>
              </c:strCache>
            </c:strRef>
          </c:cat>
          <c:val>
            <c:numRef>
              <c:f>grafy!$D$23:$D$41</c:f>
              <c:numCache>
                <c:formatCode>_-* #\ ##0\ "Kč"_-;\-* #\ ##0\ "Kč"_-;_-* "-"??\ "Kč"_-;_-@_-</c:formatCode>
                <c:ptCount val="19"/>
                <c:pt idx="0">
                  <c:v>42.266675401222308</c:v>
                </c:pt>
                <c:pt idx="1">
                  <c:v>39.228451697926872</c:v>
                </c:pt>
                <c:pt idx="2">
                  <c:v>39.115356212555611</c:v>
                </c:pt>
                <c:pt idx="3">
                  <c:v>42.644201242928851</c:v>
                </c:pt>
                <c:pt idx="4">
                  <c:v>37.954506439877193</c:v>
                </c:pt>
                <c:pt idx="5">
                  <c:v>35.501348455551287</c:v>
                </c:pt>
                <c:pt idx="6">
                  <c:v>41.68596064285714</c:v>
                </c:pt>
                <c:pt idx="7">
                  <c:v>36.470762446958979</c:v>
                </c:pt>
                <c:pt idx="8">
                  <c:v>37.318954616292793</c:v>
                </c:pt>
                <c:pt idx="9">
                  <c:v>36.085219034140138</c:v>
                </c:pt>
                <c:pt idx="10">
                  <c:v>37.682726842121205</c:v>
                </c:pt>
                <c:pt idx="11">
                  <c:v>38.891034440400361</c:v>
                </c:pt>
                <c:pt idx="12">
                  <c:v>44.329112691403331</c:v>
                </c:pt>
                <c:pt idx="13">
                  <c:v>38.666127686472805</c:v>
                </c:pt>
                <c:pt idx="14">
                  <c:v>29.909082105680575</c:v>
                </c:pt>
                <c:pt idx="15">
                  <c:v>34.985415063271844</c:v>
                </c:pt>
                <c:pt idx="16">
                  <c:v>32.55326092555331</c:v>
                </c:pt>
                <c:pt idx="17">
                  <c:v>30.613859714285713</c:v>
                </c:pt>
                <c:pt idx="18">
                  <c:v>71.353642548818129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B-4952-9268-77169D699D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84763248"/>
        <c:axId val="122281200"/>
      </c:barChart>
      <c:catAx>
        <c:axId val="1484763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2281200"/>
        <c:crosses val="autoZero"/>
        <c:auto val="1"/>
        <c:lblAlgn val="ctr"/>
        <c:lblOffset val="100"/>
        <c:noMultiLvlLbl val="0"/>
      </c:catAx>
      <c:valAx>
        <c:axId val="122281200"/>
        <c:scaling>
          <c:orientation val="minMax"/>
        </c:scaling>
        <c:delete val="0"/>
        <c:axPos val="b"/>
        <c:numFmt formatCode="_-* #\ ##0\ &quot;Kč&quot;_-;\-* #\ ##0\ &quot;Kč&quot;_-;_-* &quot;-&quot;??\ &quot;Kč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8476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 b="0" i="0" baseline="0">
                <a:effectLst/>
              </a:rPr>
              <a:t>Rozložení pozitivní dopadů při naplnění cíle 80 %</a:t>
            </a:r>
            <a:endParaRPr lang="cs-CZ" sz="28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Příjem 15 % z nevybraných záloh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List2!$A$2:$A$20</c:f>
              <c:strCache>
                <c:ptCount val="19"/>
                <c:pt idx="0">
                  <c:v>Praha </c:v>
                </c:pt>
                <c:pt idx="1">
                  <c:v>Brno</c:v>
                </c:pt>
                <c:pt idx="2">
                  <c:v>Ostrava</c:v>
                </c:pt>
                <c:pt idx="3">
                  <c:v>Olomouc</c:v>
                </c:pt>
                <c:pt idx="4">
                  <c:v>Most</c:v>
                </c:pt>
                <c:pt idx="5">
                  <c:v>Karviná</c:v>
                </c:pt>
                <c:pt idx="6">
                  <c:v>Svitavy</c:v>
                </c:pt>
                <c:pt idx="7">
                  <c:v>Bučovice</c:v>
                </c:pt>
                <c:pt idx="8">
                  <c:v>Semily</c:v>
                </c:pt>
                <c:pt idx="9">
                  <c:v>Valašské Klobouky</c:v>
                </c:pt>
                <c:pt idx="10">
                  <c:v>Pacov</c:v>
                </c:pt>
                <c:pt idx="11">
                  <c:v>Velké Pavlovice</c:v>
                </c:pt>
                <c:pt idx="12">
                  <c:v>Velký Osek</c:v>
                </c:pt>
                <c:pt idx="13">
                  <c:v>Kunčice pod Ondřejníkem</c:v>
                </c:pt>
                <c:pt idx="14">
                  <c:v>Otice</c:v>
                </c:pt>
                <c:pt idx="15">
                  <c:v>Kašava</c:v>
                </c:pt>
                <c:pt idx="16">
                  <c:v>Pašovice</c:v>
                </c:pt>
                <c:pt idx="17">
                  <c:v>Vysočina</c:v>
                </c:pt>
                <c:pt idx="18">
                  <c:v>Kvilda</c:v>
                </c:pt>
              </c:strCache>
            </c:strRef>
          </c:cat>
          <c:val>
            <c:numRef>
              <c:f>List2!$B$2:$B$20</c:f>
              <c:numCache>
                <c:formatCode>_-* #\ ##0\ [$Kč-405]_-;\-* #\ ##0\ [$Kč-405]_-;_-* "-"??\ [$Kč-405]_-;_-@_-</c:formatCode>
                <c:ptCount val="19"/>
                <c:pt idx="0">
                  <c:v>38896000</c:v>
                </c:pt>
                <c:pt idx="1">
                  <c:v>11261714.285714285</c:v>
                </c:pt>
                <c:pt idx="2">
                  <c:v>8587428.5714285709</c:v>
                </c:pt>
                <c:pt idx="3">
                  <c:v>2983552</c:v>
                </c:pt>
                <c:pt idx="4">
                  <c:v>1973058.2857142857</c:v>
                </c:pt>
                <c:pt idx="5">
                  <c:v>1581067.4285714286</c:v>
                </c:pt>
                <c:pt idx="6">
                  <c:v>499200</c:v>
                </c:pt>
                <c:pt idx="7">
                  <c:v>192073.14285714287</c:v>
                </c:pt>
                <c:pt idx="8">
                  <c:v>251680</c:v>
                </c:pt>
                <c:pt idx="9">
                  <c:v>146966.85714285716</c:v>
                </c:pt>
                <c:pt idx="10">
                  <c:v>140162.28571428571</c:v>
                </c:pt>
                <c:pt idx="11">
                  <c:v>93302.857142857145</c:v>
                </c:pt>
                <c:pt idx="12">
                  <c:v>74018.28571428571</c:v>
                </c:pt>
                <c:pt idx="13">
                  <c:v>70512</c:v>
                </c:pt>
                <c:pt idx="14">
                  <c:v>42818.285714285717</c:v>
                </c:pt>
                <c:pt idx="15">
                  <c:v>27842.285714285714</c:v>
                </c:pt>
                <c:pt idx="16">
                  <c:v>21097.142857142859</c:v>
                </c:pt>
                <c:pt idx="17">
                  <c:v>20800</c:v>
                </c:pt>
                <c:pt idx="18">
                  <c:v>4130.2857142857147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DD-481C-A619-9B3F693D2D49}"/>
            </c:ext>
          </c:extLst>
        </c:ser>
        <c:ser>
          <c:idx val="1"/>
          <c:order val="1"/>
          <c:tx>
            <c:strRef>
              <c:f>List2!$C$1</c:f>
              <c:strCache>
                <c:ptCount val="1"/>
                <c:pt idx="0">
                  <c:v>Zpoplatnění reklamních letáků 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List2!$A$2:$A$20</c:f>
              <c:strCache>
                <c:ptCount val="19"/>
                <c:pt idx="0">
                  <c:v>Praha </c:v>
                </c:pt>
                <c:pt idx="1">
                  <c:v>Brno</c:v>
                </c:pt>
                <c:pt idx="2">
                  <c:v>Ostrava</c:v>
                </c:pt>
                <c:pt idx="3">
                  <c:v>Olomouc</c:v>
                </c:pt>
                <c:pt idx="4">
                  <c:v>Most</c:v>
                </c:pt>
                <c:pt idx="5">
                  <c:v>Karviná</c:v>
                </c:pt>
                <c:pt idx="6">
                  <c:v>Svitavy</c:v>
                </c:pt>
                <c:pt idx="7">
                  <c:v>Bučovice</c:v>
                </c:pt>
                <c:pt idx="8">
                  <c:v>Semily</c:v>
                </c:pt>
                <c:pt idx="9">
                  <c:v>Valašské Klobouky</c:v>
                </c:pt>
                <c:pt idx="10">
                  <c:v>Pacov</c:v>
                </c:pt>
                <c:pt idx="11">
                  <c:v>Velké Pavlovice</c:v>
                </c:pt>
                <c:pt idx="12">
                  <c:v>Velký Osek</c:v>
                </c:pt>
                <c:pt idx="13">
                  <c:v>Kunčice pod Ondřejníkem</c:v>
                </c:pt>
                <c:pt idx="14">
                  <c:v>Otice</c:v>
                </c:pt>
                <c:pt idx="15">
                  <c:v>Kašava</c:v>
                </c:pt>
                <c:pt idx="16">
                  <c:v>Pašovice</c:v>
                </c:pt>
                <c:pt idx="17">
                  <c:v>Vysočina</c:v>
                </c:pt>
                <c:pt idx="18">
                  <c:v>Kvilda</c:v>
                </c:pt>
              </c:strCache>
            </c:strRef>
          </c:cat>
          <c:val>
            <c:numRef>
              <c:f>List2!$C$2:$C$20</c:f>
              <c:numCache>
                <c:formatCode>_-* #\ ##0\ [$Kč-405]_-;\-* #\ ##0\ [$Kč-405]_-;_-* "-"??\ [$Kč-405]_-;_-@_-</c:formatCode>
                <c:ptCount val="19"/>
                <c:pt idx="0">
                  <c:v>21469025.199000001</c:v>
                </c:pt>
                <c:pt idx="1">
                  <c:v>4976682.9179999996</c:v>
                </c:pt>
                <c:pt idx="2">
                  <c:v>4247510.3550000023</c:v>
                </c:pt>
                <c:pt idx="3">
                  <c:v>1904229.318</c:v>
                </c:pt>
                <c:pt idx="4">
                  <c:v>738671.93100000033</c:v>
                </c:pt>
                <c:pt idx="5">
                  <c:v>487458.00600000005</c:v>
                </c:pt>
                <c:pt idx="6">
                  <c:v>288282.39300000004</c:v>
                </c:pt>
                <c:pt idx="7">
                  <c:v>86297.808000000019</c:v>
                </c:pt>
                <c:pt idx="8">
                  <c:v>110767.02300000004</c:v>
                </c:pt>
                <c:pt idx="9">
                  <c:v>55412.81700000001</c:v>
                </c:pt>
                <c:pt idx="10">
                  <c:v>73240.056000000011</c:v>
                </c:pt>
                <c:pt idx="11">
                  <c:v>41890.035000000003</c:v>
                </c:pt>
                <c:pt idx="12">
                  <c:v>57527.456999999995</c:v>
                </c:pt>
                <c:pt idx="13">
                  <c:v>39593.195999999996</c:v>
                </c:pt>
                <c:pt idx="14">
                  <c:v>6902.7930000000015</c:v>
                </c:pt>
                <c:pt idx="15">
                  <c:v>10142.238000000005</c:v>
                </c:pt>
                <c:pt idx="16">
                  <c:v>7275.8040000000001</c:v>
                </c:pt>
                <c:pt idx="17">
                  <c:v>6686.094000000001</c:v>
                </c:pt>
                <c:pt idx="18">
                  <c:v>15344.001000000004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DD-481C-A619-9B3F693D2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100"/>
        <c:axId val="353350464"/>
        <c:axId val="1480723216"/>
      </c:barChart>
      <c:catAx>
        <c:axId val="35335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80723216"/>
        <c:crosses val="autoZero"/>
        <c:auto val="1"/>
        <c:lblAlgn val="ctr"/>
        <c:lblOffset val="100"/>
        <c:noMultiLvlLbl val="0"/>
      </c:catAx>
      <c:valAx>
        <c:axId val="1480723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5335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/>
              <a:t>Rozložení pozitivní</a:t>
            </a:r>
            <a:r>
              <a:rPr lang="cs-CZ" sz="2800" baseline="0"/>
              <a:t> dopadů při naplnění cíle 91,5 %</a:t>
            </a:r>
            <a:endParaRPr lang="cs-CZ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List2!$I$1</c:f>
              <c:strCache>
                <c:ptCount val="1"/>
                <c:pt idx="0">
                  <c:v>Příjem 15 % z nevybraných záloh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List2!$H$2:$H$20</c:f>
              <c:strCache>
                <c:ptCount val="19"/>
                <c:pt idx="0">
                  <c:v>Praha </c:v>
                </c:pt>
                <c:pt idx="1">
                  <c:v>Brno</c:v>
                </c:pt>
                <c:pt idx="2">
                  <c:v>Ostrava</c:v>
                </c:pt>
                <c:pt idx="3">
                  <c:v>Olomouc</c:v>
                </c:pt>
                <c:pt idx="4">
                  <c:v>Most</c:v>
                </c:pt>
                <c:pt idx="5">
                  <c:v>Karviná</c:v>
                </c:pt>
                <c:pt idx="6">
                  <c:v>Svitavy</c:v>
                </c:pt>
                <c:pt idx="7">
                  <c:v>Bučovice</c:v>
                </c:pt>
                <c:pt idx="8">
                  <c:v>Semily</c:v>
                </c:pt>
                <c:pt idx="9">
                  <c:v>Valašské Klobouky</c:v>
                </c:pt>
                <c:pt idx="10">
                  <c:v>Pacov</c:v>
                </c:pt>
                <c:pt idx="11">
                  <c:v>Velké Pavlovice</c:v>
                </c:pt>
                <c:pt idx="12">
                  <c:v>Velký Osek</c:v>
                </c:pt>
                <c:pt idx="13">
                  <c:v>Kunčice pod Ondřejníkem</c:v>
                </c:pt>
                <c:pt idx="14">
                  <c:v>Otice</c:v>
                </c:pt>
                <c:pt idx="15">
                  <c:v>Kašava</c:v>
                </c:pt>
                <c:pt idx="16">
                  <c:v>Pašovice</c:v>
                </c:pt>
                <c:pt idx="17">
                  <c:v>Vysočina</c:v>
                </c:pt>
                <c:pt idx="18">
                  <c:v>Kvilda</c:v>
                </c:pt>
              </c:strCache>
            </c:strRef>
          </c:cat>
          <c:val>
            <c:numRef>
              <c:f>List2!$I$2:$I$20</c:f>
              <c:numCache>
                <c:formatCode>_-* #\ ##0\ "Kč"_-;\-* #\ ##0\ "Kč"_-;_-* "-"??\ "Kč"_-;_-@_-</c:formatCode>
                <c:ptCount val="19"/>
                <c:pt idx="0">
                  <c:v>15558400</c:v>
                </c:pt>
                <c:pt idx="1">
                  <c:v>4504685.7142857146</c:v>
                </c:pt>
                <c:pt idx="2">
                  <c:v>3434971.4285714286</c:v>
                </c:pt>
                <c:pt idx="3">
                  <c:v>1193420.8</c:v>
                </c:pt>
                <c:pt idx="4">
                  <c:v>789223.3142857143</c:v>
                </c:pt>
                <c:pt idx="5">
                  <c:v>632426.9714285715</c:v>
                </c:pt>
                <c:pt idx="6">
                  <c:v>199680</c:v>
                </c:pt>
                <c:pt idx="7">
                  <c:v>76829.257142857139</c:v>
                </c:pt>
                <c:pt idx="8">
                  <c:v>100672</c:v>
                </c:pt>
                <c:pt idx="9">
                  <c:v>58786.742857142861</c:v>
                </c:pt>
                <c:pt idx="10">
                  <c:v>56064.914285714287</c:v>
                </c:pt>
                <c:pt idx="11">
                  <c:v>37321.142857142855</c:v>
                </c:pt>
                <c:pt idx="12">
                  <c:v>29607.314285714288</c:v>
                </c:pt>
                <c:pt idx="13">
                  <c:v>28204.799999999999</c:v>
                </c:pt>
                <c:pt idx="14">
                  <c:v>17127.314285714285</c:v>
                </c:pt>
                <c:pt idx="15">
                  <c:v>11136.914285714287</c:v>
                </c:pt>
                <c:pt idx="16">
                  <c:v>8438.8571428571431</c:v>
                </c:pt>
                <c:pt idx="17">
                  <c:v>8320</c:v>
                </c:pt>
                <c:pt idx="18">
                  <c:v>1652.1142857142859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F8-4541-B006-8BBC68F587E6}"/>
            </c:ext>
          </c:extLst>
        </c:ser>
        <c:ser>
          <c:idx val="1"/>
          <c:order val="1"/>
          <c:tx>
            <c:strRef>
              <c:f>List2!$J$1</c:f>
              <c:strCache>
                <c:ptCount val="1"/>
                <c:pt idx="0">
                  <c:v>Zpoplatnění reklamních letáků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List2!$H$2:$H$20</c:f>
              <c:strCache>
                <c:ptCount val="19"/>
                <c:pt idx="0">
                  <c:v>Praha </c:v>
                </c:pt>
                <c:pt idx="1">
                  <c:v>Brno</c:v>
                </c:pt>
                <c:pt idx="2">
                  <c:v>Ostrava</c:v>
                </c:pt>
                <c:pt idx="3">
                  <c:v>Olomouc</c:v>
                </c:pt>
                <c:pt idx="4">
                  <c:v>Most</c:v>
                </c:pt>
                <c:pt idx="5">
                  <c:v>Karviná</c:v>
                </c:pt>
                <c:pt idx="6">
                  <c:v>Svitavy</c:v>
                </c:pt>
                <c:pt idx="7">
                  <c:v>Bučovice</c:v>
                </c:pt>
                <c:pt idx="8">
                  <c:v>Semily</c:v>
                </c:pt>
                <c:pt idx="9">
                  <c:v>Valašské Klobouky</c:v>
                </c:pt>
                <c:pt idx="10">
                  <c:v>Pacov</c:v>
                </c:pt>
                <c:pt idx="11">
                  <c:v>Velké Pavlovice</c:v>
                </c:pt>
                <c:pt idx="12">
                  <c:v>Velký Osek</c:v>
                </c:pt>
                <c:pt idx="13">
                  <c:v>Kunčice pod Ondřejníkem</c:v>
                </c:pt>
                <c:pt idx="14">
                  <c:v>Otice</c:v>
                </c:pt>
                <c:pt idx="15">
                  <c:v>Kašava</c:v>
                </c:pt>
                <c:pt idx="16">
                  <c:v>Pašovice</c:v>
                </c:pt>
                <c:pt idx="17">
                  <c:v>Vysočina</c:v>
                </c:pt>
                <c:pt idx="18">
                  <c:v>Kvilda</c:v>
                </c:pt>
              </c:strCache>
            </c:strRef>
          </c:cat>
          <c:val>
            <c:numRef>
              <c:f>List2!$J$2:$J$20</c:f>
              <c:numCache>
                <c:formatCode>_-* #\ ##0\ [$Kč-405]_-;\-* #\ ##0\ [$Kč-405]_-;_-* "-"??\ [$Kč-405]_-;_-@_-</c:formatCode>
                <c:ptCount val="19"/>
                <c:pt idx="0">
                  <c:v>21469025.199000001</c:v>
                </c:pt>
                <c:pt idx="1">
                  <c:v>4976682.9179999996</c:v>
                </c:pt>
                <c:pt idx="2">
                  <c:v>4247510.3550000023</c:v>
                </c:pt>
                <c:pt idx="3">
                  <c:v>1904229.318</c:v>
                </c:pt>
                <c:pt idx="4">
                  <c:v>738671.93100000033</c:v>
                </c:pt>
                <c:pt idx="5">
                  <c:v>487458.00600000005</c:v>
                </c:pt>
                <c:pt idx="6">
                  <c:v>288282.39300000004</c:v>
                </c:pt>
                <c:pt idx="7">
                  <c:v>86297.808000000019</c:v>
                </c:pt>
                <c:pt idx="8">
                  <c:v>110767.02300000004</c:v>
                </c:pt>
                <c:pt idx="9">
                  <c:v>55412.81700000001</c:v>
                </c:pt>
                <c:pt idx="10">
                  <c:v>73240.056000000011</c:v>
                </c:pt>
                <c:pt idx="11">
                  <c:v>41890.035000000003</c:v>
                </c:pt>
                <c:pt idx="12">
                  <c:v>57527.456999999995</c:v>
                </c:pt>
                <c:pt idx="13">
                  <c:v>39593.195999999996</c:v>
                </c:pt>
                <c:pt idx="14">
                  <c:v>6902.7930000000015</c:v>
                </c:pt>
                <c:pt idx="15">
                  <c:v>10142.238000000005</c:v>
                </c:pt>
                <c:pt idx="16">
                  <c:v>7275.8040000000001</c:v>
                </c:pt>
                <c:pt idx="17">
                  <c:v>6686.094000000001</c:v>
                </c:pt>
                <c:pt idx="18">
                  <c:v>15344.001000000004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F8-4541-B006-8BBC68F58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479322960"/>
        <c:axId val="611213904"/>
      </c:barChart>
      <c:catAx>
        <c:axId val="1479322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1213904"/>
        <c:crosses val="autoZero"/>
        <c:auto val="1"/>
        <c:lblAlgn val="ctr"/>
        <c:lblOffset val="100"/>
        <c:noMultiLvlLbl val="0"/>
      </c:catAx>
      <c:valAx>
        <c:axId val="61121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7932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67A2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DD-4949-AD8C-34BFEF3CF82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ADD-4949-AD8C-34BFEF3CF8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Belgie </c:v>
                </c:pt>
                <c:pt idx="1">
                  <c:v>CZ PET a AL odděleně </c:v>
                </c:pt>
                <c:pt idx="2">
                  <c:v>CZ multikomoditně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2.8</c:v>
                </c:pt>
                <c:pt idx="1">
                  <c:v>3.2</c:v>
                </c:pt>
                <c:pt idx="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D-4949-AD8C-34BFEF3CF8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94011936"/>
        <c:axId val="1163723408"/>
      </c:barChart>
      <c:catAx>
        <c:axId val="99401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3723408"/>
        <c:crosses val="autoZero"/>
        <c:auto val="1"/>
        <c:lblAlgn val="ctr"/>
        <c:lblOffset val="100"/>
        <c:noMultiLvlLbl val="0"/>
      </c:catAx>
      <c:valAx>
        <c:axId val="116372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940119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467A2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DD-4949-AD8C-34BFEF3CF82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ADD-4949-AD8C-34BFEF3CF8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Svoz odděleně PET a AL </c:v>
                </c:pt>
                <c:pt idx="1">
                  <c:v>Svoz multikomoditně 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3.5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D-4949-AD8C-34BFEF3CF8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94011936"/>
        <c:axId val="1163723408"/>
      </c:barChart>
      <c:catAx>
        <c:axId val="99401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3723408"/>
        <c:crosses val="autoZero"/>
        <c:auto val="1"/>
        <c:lblAlgn val="ctr"/>
        <c:lblOffset val="100"/>
        <c:noMultiLvlLbl val="0"/>
      </c:catAx>
      <c:valAx>
        <c:axId val="116372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940119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753CE-1065-4A11-B5E5-671DBEF658FE}" type="datetimeFigureOut">
              <a:rPr lang="cs-CZ" smtClean="0"/>
              <a:t>31.01.2024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C7282-B452-4CF7-86B2-2D77E69DE0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87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1717E-F51F-4A57-B9B6-D9A19B1072F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23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1717E-F51F-4A57-B9B6-D9A19B1072F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91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1717E-F51F-4A57-B9B6-D9A19B1072F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12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13833984" y="1626012"/>
            <a:ext cx="3367168" cy="721536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1079104" y="2978892"/>
            <a:ext cx="11809312" cy="58624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1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73845" marR="0" indent="-273845" algn="l" defTabSz="8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21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1020" marR="0" indent="-257175" algn="l" defTabSz="8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1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35782" marR="0" indent="-261938" algn="l" defTabSz="1371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1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812007" marR="0" indent="-276225" algn="l" defTabSz="1371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1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1079104" y="1626014"/>
            <a:ext cx="11809312" cy="10823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3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3609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7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400" y="2400300"/>
            <a:ext cx="17660980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cs-CZ" sz="8800" spc="-234" dirty="0">
                <a:solidFill>
                  <a:srgbClr val="FFFFFF"/>
                </a:solidFill>
                <a:latin typeface="Barlow Black"/>
              </a:rPr>
              <a:t>Konkrétní dopady novely zákona o obalech a alternativní scénáře</a:t>
            </a:r>
            <a:endParaRPr lang="en-US" sz="8800" spc="-234" dirty="0">
              <a:solidFill>
                <a:srgbClr val="FFFFFF"/>
              </a:solidFill>
              <a:latin typeface="Barlow Black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8050" y="7653040"/>
            <a:ext cx="15278369" cy="573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1"/>
              </a:lnSpc>
            </a:pPr>
            <a:r>
              <a:rPr lang="en-US" sz="3600" spc="78" dirty="0" err="1">
                <a:solidFill>
                  <a:srgbClr val="FFFFFF"/>
                </a:solidFill>
                <a:latin typeface="Barlow Medium"/>
              </a:rPr>
              <a:t>Vrchní</a:t>
            </a:r>
            <a:r>
              <a:rPr lang="en-US" sz="3600" spc="78" dirty="0">
                <a:solidFill>
                  <a:srgbClr val="FFFFFF"/>
                </a:solidFill>
                <a:latin typeface="Barlow Medium"/>
              </a:rPr>
              <a:t> </a:t>
            </a:r>
            <a:r>
              <a:rPr lang="en-US" sz="3600" spc="78" dirty="0" err="1">
                <a:solidFill>
                  <a:srgbClr val="FFFFFF"/>
                </a:solidFill>
                <a:latin typeface="Barlow Medium"/>
              </a:rPr>
              <a:t>ředitel</a:t>
            </a:r>
            <a:r>
              <a:rPr lang="en-US" sz="3600" spc="78" dirty="0">
                <a:solidFill>
                  <a:srgbClr val="FFFFFF"/>
                </a:solidFill>
                <a:latin typeface="Barlow Medium"/>
              </a:rPr>
              <a:t> </a:t>
            </a:r>
            <a:r>
              <a:rPr lang="en-US" sz="3600" spc="78" dirty="0" err="1">
                <a:solidFill>
                  <a:srgbClr val="FFFFFF"/>
                </a:solidFill>
                <a:latin typeface="Barlow Medium"/>
              </a:rPr>
              <a:t>sekce</a:t>
            </a:r>
            <a:r>
              <a:rPr lang="en-US" sz="3600" spc="78" dirty="0">
                <a:solidFill>
                  <a:srgbClr val="FFFFFF"/>
                </a:solidFill>
                <a:latin typeface="Barlow Medium"/>
              </a:rPr>
              <a:t> </a:t>
            </a:r>
            <a:r>
              <a:rPr lang="en-US" sz="3600" spc="78" dirty="0" err="1">
                <a:solidFill>
                  <a:srgbClr val="FFFFFF"/>
                </a:solidFill>
                <a:latin typeface="Barlow Medium"/>
              </a:rPr>
              <a:t>ochrany</a:t>
            </a:r>
            <a:r>
              <a:rPr lang="en-US" sz="3600" spc="78" dirty="0">
                <a:solidFill>
                  <a:srgbClr val="FFFFFF"/>
                </a:solidFill>
                <a:latin typeface="Barlow Medium"/>
              </a:rPr>
              <a:t> </a:t>
            </a:r>
            <a:r>
              <a:rPr lang="en-US" sz="3600" spc="78" dirty="0" err="1">
                <a:solidFill>
                  <a:srgbClr val="FFFFFF"/>
                </a:solidFill>
                <a:latin typeface="Barlow Medium"/>
              </a:rPr>
              <a:t>životního</a:t>
            </a:r>
            <a:r>
              <a:rPr lang="en-US" sz="3600" spc="78" dirty="0">
                <a:solidFill>
                  <a:srgbClr val="FFFFFF"/>
                </a:solidFill>
                <a:latin typeface="Barlow Medium"/>
              </a:rPr>
              <a:t> </a:t>
            </a:r>
            <a:r>
              <a:rPr lang="en-US" sz="3600" spc="78" dirty="0" err="1">
                <a:solidFill>
                  <a:srgbClr val="FFFFFF"/>
                </a:solidFill>
                <a:latin typeface="Barlow Medium"/>
              </a:rPr>
              <a:t>prostředí</a:t>
            </a:r>
            <a:r>
              <a:rPr lang="en-US" sz="3600" spc="78" dirty="0">
                <a:solidFill>
                  <a:srgbClr val="FFFFFF"/>
                </a:solidFill>
                <a:latin typeface="Barlow Medium"/>
              </a:rPr>
              <a:t> MŽP: </a:t>
            </a:r>
            <a:r>
              <a:rPr lang="en-US" sz="3600" spc="78" dirty="0">
                <a:solidFill>
                  <a:srgbClr val="FFFFFF"/>
                </a:solidFill>
                <a:latin typeface="Barlow Medium Bold"/>
              </a:rPr>
              <a:t>David Surý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8378952"/>
            <a:ext cx="18288000" cy="1908048"/>
            <a:chOff x="0" y="0"/>
            <a:chExt cx="5122077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22077" cy="812800"/>
            </a:xfrm>
            <a:custGeom>
              <a:avLst/>
              <a:gdLst/>
              <a:ahLst/>
              <a:cxnLst/>
              <a:rect l="l" t="t" r="r" b="b"/>
              <a:pathLst>
                <a:path w="5122077" h="812800">
                  <a:moveTo>
                    <a:pt x="0" y="0"/>
                  </a:moveTo>
                  <a:lnTo>
                    <a:pt x="5122077" y="0"/>
                  </a:lnTo>
                  <a:lnTo>
                    <a:pt x="512207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5122077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58"/>
                </a:lnSpc>
              </a:pPr>
              <a:endParaRPr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280505" y="8993948"/>
            <a:ext cx="3726990" cy="212646"/>
            <a:chOff x="0" y="0"/>
            <a:chExt cx="3726993" cy="212649"/>
          </a:xfrm>
        </p:grpSpPr>
        <p:sp>
          <p:nvSpPr>
            <p:cNvPr id="8" name="Freeform 8"/>
            <p:cNvSpPr/>
            <p:nvPr/>
          </p:nvSpPr>
          <p:spPr>
            <a:xfrm>
              <a:off x="63500" y="63500"/>
              <a:ext cx="1173480" cy="85598"/>
            </a:xfrm>
            <a:custGeom>
              <a:avLst/>
              <a:gdLst/>
              <a:ahLst/>
              <a:cxnLst/>
              <a:rect l="l" t="t" r="r" b="b"/>
              <a:pathLst>
                <a:path w="1173480" h="85598">
                  <a:moveTo>
                    <a:pt x="1173480" y="85598"/>
                  </a:moveTo>
                  <a:lnTo>
                    <a:pt x="0" y="85598"/>
                  </a:lnTo>
                  <a:lnTo>
                    <a:pt x="0" y="0"/>
                  </a:lnTo>
                  <a:lnTo>
                    <a:pt x="1173480" y="0"/>
                  </a:lnTo>
                  <a:close/>
                </a:path>
              </a:pathLst>
            </a:custGeom>
            <a:solidFill>
              <a:srgbClr val="D9E7BA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6731" y="63500"/>
              <a:ext cx="1173480" cy="85598"/>
            </a:xfrm>
            <a:custGeom>
              <a:avLst/>
              <a:gdLst/>
              <a:ahLst/>
              <a:cxnLst/>
              <a:rect l="l" t="t" r="r" b="b"/>
              <a:pathLst>
                <a:path w="1173480" h="85598">
                  <a:moveTo>
                    <a:pt x="1173480" y="85598"/>
                  </a:moveTo>
                  <a:lnTo>
                    <a:pt x="0" y="85598"/>
                  </a:lnTo>
                  <a:lnTo>
                    <a:pt x="0" y="0"/>
                  </a:lnTo>
                  <a:lnTo>
                    <a:pt x="1173480" y="0"/>
                  </a:lnTo>
                  <a:close/>
                </a:path>
              </a:pathLst>
            </a:custGeom>
            <a:solidFill>
              <a:srgbClr val="83B81A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489962" y="63500"/>
              <a:ext cx="1173480" cy="85598"/>
            </a:xfrm>
            <a:custGeom>
              <a:avLst/>
              <a:gdLst/>
              <a:ahLst/>
              <a:cxnLst/>
              <a:rect l="l" t="t" r="r" b="b"/>
              <a:pathLst>
                <a:path w="1173480" h="85598">
                  <a:moveTo>
                    <a:pt x="1173480" y="85598"/>
                  </a:moveTo>
                  <a:lnTo>
                    <a:pt x="0" y="85598"/>
                  </a:lnTo>
                  <a:lnTo>
                    <a:pt x="0" y="0"/>
                  </a:lnTo>
                  <a:lnTo>
                    <a:pt x="1173480" y="0"/>
                  </a:lnTo>
                  <a:close/>
                </a:path>
              </a:pathLst>
            </a:custGeom>
            <a:solidFill>
              <a:srgbClr val="537B17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7523402" y="9257543"/>
            <a:ext cx="3241196" cy="398459"/>
          </a:xfrm>
          <a:custGeom>
            <a:avLst/>
            <a:gdLst/>
            <a:ahLst/>
            <a:cxnLst/>
            <a:rect l="l" t="t" r="r" b="b"/>
            <a:pathLst>
              <a:path w="3241196" h="398459">
                <a:moveTo>
                  <a:pt x="0" y="0"/>
                </a:moveTo>
                <a:lnTo>
                  <a:pt x="3241196" y="0"/>
                </a:lnTo>
                <a:lnTo>
                  <a:pt x="3241196" y="398459"/>
                </a:lnTo>
                <a:lnTo>
                  <a:pt x="0" y="398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délník 39">
            <a:extLst>
              <a:ext uri="{FF2B5EF4-FFF2-40B4-BE49-F238E27FC236}">
                <a16:creationId xmlns:a16="http://schemas.microsoft.com/office/drawing/2014/main" id="{08E7E47E-3100-4F7C-898F-713B85669E11}"/>
              </a:ext>
            </a:extLst>
          </p:cNvPr>
          <p:cNvSpPr/>
          <p:nvPr/>
        </p:nvSpPr>
        <p:spPr>
          <a:xfrm>
            <a:off x="2576253" y="3905997"/>
            <a:ext cx="2080875" cy="1704542"/>
          </a:xfrm>
          <a:prstGeom prst="rect">
            <a:avLst/>
          </a:prstGeom>
          <a:solidFill>
            <a:srgbClr val="44C61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700" dirty="0"/>
              <a:t>výrobce </a:t>
            </a:r>
          </a:p>
          <a:p>
            <a:pPr algn="ctr"/>
            <a:r>
              <a:rPr lang="cs-CZ" sz="2700" dirty="0"/>
              <a:t>nápojů</a:t>
            </a:r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49DEE1CD-2881-4413-A362-AF3B9C8230DE}"/>
              </a:ext>
            </a:extLst>
          </p:cNvPr>
          <p:cNvSpPr/>
          <p:nvPr/>
        </p:nvSpPr>
        <p:spPr>
          <a:xfrm>
            <a:off x="5943600" y="3009900"/>
            <a:ext cx="2098362" cy="1477328"/>
          </a:xfrm>
          <a:prstGeom prst="rect">
            <a:avLst/>
          </a:prstGeom>
          <a:solidFill>
            <a:srgbClr val="44C616"/>
          </a:solidFill>
        </p:spPr>
        <p:txBody>
          <a:bodyPr wrap="square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</a:rPr>
              <a:t>Uvádí na trh 100 % vratných zálohovaných obalů. </a:t>
            </a:r>
          </a:p>
          <a:p>
            <a:endParaRPr lang="cs-CZ" sz="1500" dirty="0">
              <a:solidFill>
                <a:schemeClr val="bg1"/>
              </a:solidFill>
            </a:endParaRPr>
          </a:p>
          <a:p>
            <a:r>
              <a:rPr lang="cs-CZ" sz="1500" dirty="0">
                <a:solidFill>
                  <a:schemeClr val="bg1"/>
                </a:solidFill>
              </a:rPr>
              <a:t>Zákon mu stanoví cíl zpětného sběru 91,5 %</a:t>
            </a:r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0549739F-7D58-47FF-86AC-C5A54BCF38AD}"/>
              </a:ext>
            </a:extLst>
          </p:cNvPr>
          <p:cNvSpPr/>
          <p:nvPr/>
        </p:nvSpPr>
        <p:spPr>
          <a:xfrm>
            <a:off x="9413301" y="2962105"/>
            <a:ext cx="2080875" cy="1492796"/>
          </a:xfrm>
          <a:prstGeom prst="rect">
            <a:avLst/>
          </a:prstGeom>
          <a:solidFill>
            <a:srgbClr val="44C61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100" dirty="0"/>
              <a:t>Cíl záloh 91,5 %</a:t>
            </a: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262BE739-3C01-4EB4-983C-E47C1B5865B9}"/>
              </a:ext>
            </a:extLst>
          </p:cNvPr>
          <p:cNvSpPr/>
          <p:nvPr/>
        </p:nvSpPr>
        <p:spPr>
          <a:xfrm>
            <a:off x="9367164" y="5151984"/>
            <a:ext cx="2080875" cy="1704542"/>
          </a:xfrm>
          <a:prstGeom prst="rect">
            <a:avLst/>
          </a:prstGeom>
          <a:solidFill>
            <a:srgbClr val="467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100" dirty="0">
                <a:solidFill>
                  <a:schemeClr val="bg1"/>
                </a:solidFill>
              </a:rPr>
              <a:t>8,5 % zůstává kde?</a:t>
            </a:r>
          </a:p>
        </p:txBody>
      </p:sp>
      <p:cxnSp>
        <p:nvCxnSpPr>
          <p:cNvPr id="47" name="Spojnice: zakřivená 46">
            <a:extLst>
              <a:ext uri="{FF2B5EF4-FFF2-40B4-BE49-F238E27FC236}">
                <a16:creationId xmlns:a16="http://schemas.microsoft.com/office/drawing/2014/main" id="{7819A6ED-9CB8-41C0-ABC7-D342646C10C4}"/>
              </a:ext>
            </a:extLst>
          </p:cNvPr>
          <p:cNvCxnSpPr>
            <a:cxnSpLocks/>
            <a:stCxn id="40" idx="3"/>
            <a:endCxn id="41" idx="1"/>
          </p:cNvCxnSpPr>
          <p:nvPr/>
        </p:nvCxnSpPr>
        <p:spPr>
          <a:xfrm flipV="1">
            <a:off x="4657128" y="3748564"/>
            <a:ext cx="1286472" cy="100970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délník 49">
            <a:extLst>
              <a:ext uri="{FF2B5EF4-FFF2-40B4-BE49-F238E27FC236}">
                <a16:creationId xmlns:a16="http://schemas.microsoft.com/office/drawing/2014/main" id="{D44ED9DE-258F-489E-AC86-5F6063FA52FE}"/>
              </a:ext>
            </a:extLst>
          </p:cNvPr>
          <p:cNvSpPr/>
          <p:nvPr/>
        </p:nvSpPr>
        <p:spPr>
          <a:xfrm>
            <a:off x="13504440" y="3786996"/>
            <a:ext cx="2080875" cy="1492796"/>
          </a:xfrm>
          <a:prstGeom prst="rect">
            <a:avLst/>
          </a:prstGeom>
          <a:solidFill>
            <a:srgbClr val="44C61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100" dirty="0"/>
              <a:t>Nevybrané zálohy 8,5%</a:t>
            </a:r>
          </a:p>
        </p:txBody>
      </p:sp>
      <p:cxnSp>
        <p:nvCxnSpPr>
          <p:cNvPr id="52" name="Spojnice: zakřivená 51">
            <a:extLst>
              <a:ext uri="{FF2B5EF4-FFF2-40B4-BE49-F238E27FC236}">
                <a16:creationId xmlns:a16="http://schemas.microsoft.com/office/drawing/2014/main" id="{0C2F4D85-778C-45F6-9B32-B0C852533803}"/>
              </a:ext>
            </a:extLst>
          </p:cNvPr>
          <p:cNvCxnSpPr>
            <a:cxnSpLocks/>
          </p:cNvCxnSpPr>
          <p:nvPr/>
        </p:nvCxnSpPr>
        <p:spPr>
          <a:xfrm flipV="1">
            <a:off x="8041962" y="3708502"/>
            <a:ext cx="1371339" cy="6314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pojnice: zakřivená 60">
            <a:extLst>
              <a:ext uri="{FF2B5EF4-FFF2-40B4-BE49-F238E27FC236}">
                <a16:creationId xmlns:a16="http://schemas.microsoft.com/office/drawing/2014/main" id="{C73A7A75-9C34-40C6-8F84-B20EA6752701}"/>
              </a:ext>
            </a:extLst>
          </p:cNvPr>
          <p:cNvCxnSpPr>
            <a:cxnSpLocks/>
            <a:stCxn id="41" idx="3"/>
            <a:endCxn id="43" idx="1"/>
          </p:cNvCxnSpPr>
          <p:nvPr/>
        </p:nvCxnSpPr>
        <p:spPr>
          <a:xfrm>
            <a:off x="8041962" y="3748564"/>
            <a:ext cx="1325202" cy="225569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pojnice: zakřivená 65">
            <a:extLst>
              <a:ext uri="{FF2B5EF4-FFF2-40B4-BE49-F238E27FC236}">
                <a16:creationId xmlns:a16="http://schemas.microsoft.com/office/drawing/2014/main" id="{C2BCC5BD-7502-4162-9BA9-6034767F1DB3}"/>
              </a:ext>
            </a:extLst>
          </p:cNvPr>
          <p:cNvCxnSpPr>
            <a:cxnSpLocks/>
            <a:stCxn id="43" idx="1"/>
            <a:endCxn id="82" idx="3"/>
          </p:cNvCxnSpPr>
          <p:nvPr/>
        </p:nvCxnSpPr>
        <p:spPr>
          <a:xfrm rot="10800000" flipV="1">
            <a:off x="5757624" y="6004255"/>
            <a:ext cx="3609540" cy="176937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pojnice: zakřivená 68">
            <a:extLst>
              <a:ext uri="{FF2B5EF4-FFF2-40B4-BE49-F238E27FC236}">
                <a16:creationId xmlns:a16="http://schemas.microsoft.com/office/drawing/2014/main" id="{2BA8611D-16DF-42F1-AF88-AF51967D0436}"/>
              </a:ext>
            </a:extLst>
          </p:cNvPr>
          <p:cNvCxnSpPr>
            <a:cxnSpLocks/>
            <a:stCxn id="42" idx="3"/>
            <a:endCxn id="50" idx="1"/>
          </p:cNvCxnSpPr>
          <p:nvPr/>
        </p:nvCxnSpPr>
        <p:spPr>
          <a:xfrm>
            <a:off x="11494176" y="3708504"/>
            <a:ext cx="2010264" cy="82489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bdélník 77">
            <a:extLst>
              <a:ext uri="{FF2B5EF4-FFF2-40B4-BE49-F238E27FC236}">
                <a16:creationId xmlns:a16="http://schemas.microsoft.com/office/drawing/2014/main" id="{2563CB46-155B-468D-89E5-3F04EBC0C985}"/>
              </a:ext>
            </a:extLst>
          </p:cNvPr>
          <p:cNvSpPr/>
          <p:nvPr/>
        </p:nvSpPr>
        <p:spPr>
          <a:xfrm>
            <a:off x="6744212" y="6350212"/>
            <a:ext cx="2098362" cy="1477328"/>
          </a:xfrm>
          <a:prstGeom prst="rect">
            <a:avLst/>
          </a:prstGeom>
          <a:solidFill>
            <a:srgbClr val="467A26"/>
          </a:solidFill>
        </p:spPr>
        <p:txBody>
          <a:bodyPr wrap="square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</a:rPr>
              <a:t>8,5 % zůstává v obecních systémech. Obce budou stále likvidovat 8,5 % vratných obalů, jejichž zákonnou likvidaci zajistí obce. </a:t>
            </a:r>
          </a:p>
        </p:txBody>
      </p:sp>
      <p:sp>
        <p:nvSpPr>
          <p:cNvPr id="82" name="Obdélník 81">
            <a:extLst>
              <a:ext uri="{FF2B5EF4-FFF2-40B4-BE49-F238E27FC236}">
                <a16:creationId xmlns:a16="http://schemas.microsoft.com/office/drawing/2014/main" id="{E23D18F5-40AC-481A-B541-4BF080945603}"/>
              </a:ext>
            </a:extLst>
          </p:cNvPr>
          <p:cNvSpPr/>
          <p:nvPr/>
        </p:nvSpPr>
        <p:spPr>
          <a:xfrm>
            <a:off x="3676749" y="6921363"/>
            <a:ext cx="2080875" cy="1704542"/>
          </a:xfrm>
          <a:prstGeom prst="rect">
            <a:avLst/>
          </a:prstGeom>
          <a:solidFill>
            <a:srgbClr val="467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2700" dirty="0">
                <a:solidFill>
                  <a:schemeClr val="bg1"/>
                </a:solidFill>
              </a:rPr>
              <a:t>obce</a:t>
            </a:r>
          </a:p>
        </p:txBody>
      </p:sp>
      <p:sp>
        <p:nvSpPr>
          <p:cNvPr id="87" name="Obdélník 86">
            <a:extLst>
              <a:ext uri="{FF2B5EF4-FFF2-40B4-BE49-F238E27FC236}">
                <a16:creationId xmlns:a16="http://schemas.microsoft.com/office/drawing/2014/main" id="{18B7B889-9151-4B1E-981B-527A4B79E748}"/>
              </a:ext>
            </a:extLst>
          </p:cNvPr>
          <p:cNvSpPr/>
          <p:nvPr/>
        </p:nvSpPr>
        <p:spPr>
          <a:xfrm>
            <a:off x="12499308" y="7111960"/>
            <a:ext cx="2098362" cy="1708160"/>
          </a:xfrm>
          <a:prstGeom prst="rect">
            <a:avLst/>
          </a:prstGeom>
          <a:solidFill>
            <a:srgbClr val="467A26"/>
          </a:solidFill>
        </p:spPr>
        <p:txBody>
          <a:bodyPr wrap="square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</a:rPr>
              <a:t>Část nevybraných záloh bude transferováno obcím na pokrytí výpadků a především likvidaci 8,5 % obalů, které zálohový systém nevysbírá. </a:t>
            </a:r>
          </a:p>
        </p:txBody>
      </p:sp>
      <p:cxnSp>
        <p:nvCxnSpPr>
          <p:cNvPr id="88" name="Spojnice: zakřivená 87">
            <a:extLst>
              <a:ext uri="{FF2B5EF4-FFF2-40B4-BE49-F238E27FC236}">
                <a16:creationId xmlns:a16="http://schemas.microsoft.com/office/drawing/2014/main" id="{1728B30A-906F-4B47-89FA-41529B630F4A}"/>
              </a:ext>
            </a:extLst>
          </p:cNvPr>
          <p:cNvCxnSpPr>
            <a:cxnSpLocks/>
            <a:endCxn id="87" idx="0"/>
          </p:cNvCxnSpPr>
          <p:nvPr/>
        </p:nvCxnSpPr>
        <p:spPr>
          <a:xfrm rot="5400000">
            <a:off x="13130601" y="5697682"/>
            <a:ext cx="1832166" cy="99639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pojnice: zakřivená 93">
            <a:extLst>
              <a:ext uri="{FF2B5EF4-FFF2-40B4-BE49-F238E27FC236}">
                <a16:creationId xmlns:a16="http://schemas.microsoft.com/office/drawing/2014/main" id="{808C56B9-B09B-44B7-BC4D-C47685444161}"/>
              </a:ext>
            </a:extLst>
          </p:cNvPr>
          <p:cNvCxnSpPr>
            <a:cxnSpLocks/>
            <a:stCxn id="87" idx="1"/>
            <a:endCxn id="82" idx="2"/>
          </p:cNvCxnSpPr>
          <p:nvPr/>
        </p:nvCxnSpPr>
        <p:spPr>
          <a:xfrm rot="10800000" flipV="1">
            <a:off x="4717188" y="7966039"/>
            <a:ext cx="7782121" cy="659865"/>
          </a:xfrm>
          <a:prstGeom prst="curvedConnector4">
            <a:avLst>
              <a:gd name="adj1" fmla="val 43315"/>
              <a:gd name="adj2" fmla="val 1640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>
            <a:extLst>
              <a:ext uri="{FF2B5EF4-FFF2-40B4-BE49-F238E27FC236}">
                <a16:creationId xmlns:a16="http://schemas.microsoft.com/office/drawing/2014/main" id="{A84F94CE-4134-44D7-B92F-2D2C2D3B08B0}"/>
              </a:ext>
            </a:extLst>
          </p:cNvPr>
          <p:cNvSpPr/>
          <p:nvPr/>
        </p:nvSpPr>
        <p:spPr>
          <a:xfrm>
            <a:off x="1168401" y="952500"/>
            <a:ext cx="6953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Co se stanem se zavedením záloh</a:t>
            </a:r>
            <a:endParaRPr lang="cs-CZ" sz="4000" dirty="0">
              <a:latin typeface="Barlow Medium 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5679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818482" y="952500"/>
            <a:ext cx="8477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Navržené pozitivní dopady: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2E49F0C-42F2-4CE7-90C1-B63C92D42C2D}"/>
              </a:ext>
            </a:extLst>
          </p:cNvPr>
          <p:cNvSpPr/>
          <p:nvPr/>
        </p:nvSpPr>
        <p:spPr>
          <a:xfrm>
            <a:off x="790240" y="2247900"/>
            <a:ext cx="170123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1. Transfer nevybraných záloh v rozsahu max. 15 %</a:t>
            </a:r>
          </a:p>
          <a:p>
            <a:endParaRPr lang="cs-CZ" sz="2800" spc="-204" dirty="0">
              <a:solidFill>
                <a:schemeClr val="tx1">
                  <a:lumMod val="50000"/>
                  <a:lumOff val="50000"/>
                </a:schemeClr>
              </a:solidFill>
              <a:latin typeface="Barlow Medium Bold" panose="020B0604020202020204" charset="-18"/>
            </a:endParaRPr>
          </a:p>
          <a:p>
            <a:r>
              <a:rPr lang="cs-CZ" sz="2800" spc="-204" dirty="0">
                <a:solidFill>
                  <a:schemeClr val="tx1">
                    <a:lumMod val="50000"/>
                    <a:lumOff val="50000"/>
                  </a:schemeClr>
                </a:solidFill>
                <a:latin typeface="Barlow Medium Bold" panose="020B0604020202020204" charset="-18"/>
              </a:rPr>
              <a:t>Nevybrané zálohy reprezentují obaly, které nebyl vráceny v rámci zákonem stanovených míst, ale byly odloženy mimo tyto sběrné místa. Tím, že se odloží jinam, generují náklady obcím na obsluhu. Dle vypočítaných dopadů jak společnosti CETA i EKO-</a:t>
            </a:r>
            <a:r>
              <a:rPr lang="cs-CZ" sz="2800" spc="-204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rlow Medium Bold" panose="020B0604020202020204" charset="-18"/>
              </a:rPr>
              <a:t>KOMu</a:t>
            </a:r>
            <a:r>
              <a:rPr lang="cs-CZ" sz="2800" spc="-204" dirty="0">
                <a:solidFill>
                  <a:schemeClr val="tx1">
                    <a:lumMod val="50000"/>
                    <a:lumOff val="50000"/>
                  </a:schemeClr>
                </a:solidFill>
                <a:latin typeface="Barlow Medium Bold" panose="020B0604020202020204" charset="-18"/>
              </a:rPr>
              <a:t>, byl navržen model transferu 15 %, který bude směrován na jednoho občana. </a:t>
            </a:r>
            <a:endParaRPr lang="cs-CZ" sz="2800" spc="-204" dirty="0">
              <a:solidFill>
                <a:srgbClr val="467A26"/>
              </a:solidFill>
              <a:latin typeface="Barlow Medium Bold" panose="020B0604020202020204" charset="-18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C6BD0D6-FA14-4F48-B7B2-8E86A92AB131}"/>
              </a:ext>
            </a:extLst>
          </p:cNvPr>
          <p:cNvSpPr/>
          <p:nvPr/>
        </p:nvSpPr>
        <p:spPr>
          <a:xfrm>
            <a:off x="856582" y="6134100"/>
            <a:ext cx="170123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2. Zahrnutí letáků a reklamních tiskovin do povinnosti platit za produkovaný odpad výrobcům / původcům. </a:t>
            </a:r>
          </a:p>
          <a:p>
            <a:endParaRPr lang="cs-CZ" sz="2800" spc="-204" dirty="0">
              <a:solidFill>
                <a:schemeClr val="tx1">
                  <a:lumMod val="50000"/>
                  <a:lumOff val="50000"/>
                </a:schemeClr>
              </a:solidFill>
              <a:latin typeface="Barlow Medium Bold" panose="020B0604020202020204" charset="-18"/>
            </a:endParaRPr>
          </a:p>
          <a:p>
            <a:r>
              <a:rPr lang="cs-CZ" sz="2800" spc="-204" dirty="0">
                <a:solidFill>
                  <a:schemeClr val="tx1">
                    <a:lumMod val="50000"/>
                    <a:lumOff val="50000"/>
                  </a:schemeClr>
                </a:solidFill>
                <a:latin typeface="Barlow Medium Bold" panose="020B0604020202020204" charset="-18"/>
              </a:rPr>
              <a:t>Pozitivní dopad byl kalkulován na cca  20 Kč na občana především z reklamní letáků a tiskovin.  V rámci konzervativního výpočtu počítáme s dopadem  v průměru 13 Kč reprezentuje nižší hodnotu. V případě vyšší hodnoty byla hodnota dopočítána násobkem 20 Kč na osobu. Hlavní komodity, které jsou „černými pasažéry“  jsou </a:t>
            </a:r>
            <a:r>
              <a:rPr lang="cs-CZ" sz="2800" b="1" u="sng" spc="-204" dirty="0">
                <a:solidFill>
                  <a:schemeClr val="tx1">
                    <a:lumMod val="50000"/>
                    <a:lumOff val="50000"/>
                  </a:schemeClr>
                </a:solidFill>
                <a:latin typeface="Barlow Medium Bold" panose="020B0604020202020204" charset="-18"/>
              </a:rPr>
              <a:t>reklamní tiskoviny, letáky, </a:t>
            </a:r>
            <a:r>
              <a:rPr lang="cs-CZ" sz="2800" spc="-204" dirty="0">
                <a:solidFill>
                  <a:schemeClr val="tx1">
                    <a:lumMod val="50000"/>
                    <a:lumOff val="50000"/>
                  </a:schemeClr>
                </a:solidFill>
                <a:latin typeface="Barlow Medium Bold" panose="020B0604020202020204" charset="-18"/>
              </a:rPr>
              <a:t>noviny a časopisy.</a:t>
            </a:r>
          </a:p>
        </p:txBody>
      </p:sp>
    </p:spTree>
    <p:extLst>
      <p:ext uri="{BB962C8B-B14F-4D97-AF65-F5344CB8AC3E}">
        <p14:creationId xmlns:p14="http://schemas.microsoft.com/office/powerpoint/2010/main" val="300007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08285" y="592645"/>
            <a:ext cx="6471430" cy="93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spc="-118">
                <a:solidFill>
                  <a:srgbClr val="FFFFFF"/>
                </a:solidFill>
                <a:latin typeface="Barlow Black"/>
              </a:rPr>
              <a:t>Aktuální situace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CEFA44D-A04F-4BAA-A84C-EA712650A1B4}"/>
              </a:ext>
            </a:extLst>
          </p:cNvPr>
          <p:cNvSpPr/>
          <p:nvPr/>
        </p:nvSpPr>
        <p:spPr>
          <a:xfrm>
            <a:off x="586284" y="1807680"/>
            <a:ext cx="893511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Barlow Medium Bold" panose="020B0604020202020204" charset="-18"/>
              </a:rPr>
              <a:t>V rámci možných scénářů jsme pro konkrétní obce navrhli i možné optimalizace. Důvod je, že pokud se začne zálohovat zůstane 25 % stávajících kapacit nevyužitých, nápojový PET obsahuje cca 17 % hmotnostních a 25 % celkových kapacit jednotlivých nádob. </a:t>
            </a:r>
          </a:p>
          <a:p>
            <a:r>
              <a:rPr lang="cs-CZ" sz="2400" dirty="0">
                <a:latin typeface="Barlow Medium Bold" panose="020B0604020202020204" charset="-18"/>
              </a:rPr>
              <a:t>EKO-KOM vypočítává optimalizaci svozu pouze formou četnosti. Tzn. že je optimalizace možná jen v případě redukce počtu svozů. Například do měsíce jsou čtyři svozy a ty je možné redukovat na tři svozy. </a:t>
            </a:r>
          </a:p>
          <a:p>
            <a:endParaRPr lang="cs-CZ" sz="2400" dirty="0">
              <a:latin typeface="Barlow Medium Bold" panose="020B0604020202020204" charset="-18"/>
            </a:endParaRPr>
          </a:p>
          <a:p>
            <a:r>
              <a:rPr lang="cs-CZ" sz="2400" dirty="0">
                <a:latin typeface="Barlow Medium Bold" panose="020B0604020202020204" charset="-18"/>
              </a:rPr>
              <a:t>V rámci jednotlivých případů, je možné pracovat se třemi možnostmi optimalizace. </a:t>
            </a:r>
          </a:p>
          <a:p>
            <a:endParaRPr lang="cs-CZ" sz="2400" dirty="0">
              <a:latin typeface="Barlow Medium Bold" panose="020B0604020202020204" charset="-18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Barlow Medium Bold" panose="020B0604020202020204" charset="-18"/>
              </a:rPr>
              <a:t>Optimalizace svozu – optimalizace četností 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>
              <a:latin typeface="Barlow Medium Bold" panose="020B0604020202020204" charset="-18"/>
            </a:endParaRPr>
          </a:p>
          <a:p>
            <a:pPr marL="457200" indent="-457200">
              <a:buFont typeface="+mj-lt"/>
              <a:buAutoNum type="arabicPeriod"/>
            </a:pPr>
            <a:endParaRPr lang="cs-CZ" sz="2400" dirty="0">
              <a:latin typeface="Barlow Medium Bold" panose="020B0604020202020204" charset="-18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Barlow Medium Bold" panose="020B0604020202020204" charset="-18"/>
              </a:rPr>
              <a:t>Optimalizace pytlového sběru – například z 12 svozů pytlového sběru za rok, je možné provést pouze 10 svozů. </a:t>
            </a:r>
          </a:p>
          <a:p>
            <a:endParaRPr lang="cs-CZ" sz="2400" dirty="0">
              <a:latin typeface="Barlow Medium Bold" panose="020B0604020202020204" charset="-18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cs-CZ" sz="2400" dirty="0">
                <a:latin typeface="Barlow Medium Bold" panose="020B0604020202020204" charset="-18"/>
              </a:rPr>
              <a:t>Optimalizace z rozsahu, například obce, které mají veřejnou síť hustou, mohou redukovat počty kontejnerů tak, aby byla zajištěna docházková vzdálenost.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954F09C-4A5F-4858-AE74-C7B18A2DEF02}"/>
              </a:ext>
            </a:extLst>
          </p:cNvPr>
          <p:cNvSpPr/>
          <p:nvPr/>
        </p:nvSpPr>
        <p:spPr>
          <a:xfrm>
            <a:off x="10017418" y="1038160"/>
            <a:ext cx="6747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Optimalizace z četnosti </a:t>
            </a:r>
            <a:endParaRPr lang="cs-CZ" sz="3200" dirty="0">
              <a:latin typeface="Barlow Medium Bold" panose="020B0604020202020204" charset="-18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BECC7EA-7F6C-4571-8643-C01A4289B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896100"/>
            <a:ext cx="4454915" cy="75330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AB46FD9-ADD7-4669-9D1C-830480530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018" y="1828315"/>
            <a:ext cx="7646198" cy="146234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2B696DE-3101-4200-A68E-8C90830E59E8}"/>
              </a:ext>
            </a:extLst>
          </p:cNvPr>
          <p:cNvSpPr/>
          <p:nvPr/>
        </p:nvSpPr>
        <p:spPr>
          <a:xfrm>
            <a:off x="9992018" y="3496040"/>
            <a:ext cx="7646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Barlow Medium Bold" panose="020B0604020202020204" charset="-18"/>
              </a:rPr>
              <a:t>Efektivní ideálně optimalizovaný pokles obslouženého objemu v obcích z modelu optimalizace, výstup frekvenčního modelu.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9C0520F-053E-43EB-9E73-65AA037EF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418" y="4864307"/>
            <a:ext cx="7671598" cy="2785102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586284" y="952500"/>
            <a:ext cx="6979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3. Možné optimalizace svozu</a:t>
            </a:r>
            <a:endParaRPr lang="cs-CZ" sz="4000" dirty="0">
              <a:latin typeface="Barlow Medium 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6525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08285" y="592645"/>
            <a:ext cx="6471430" cy="93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spc="-118">
                <a:solidFill>
                  <a:srgbClr val="FFFFFF"/>
                </a:solidFill>
                <a:latin typeface="Barlow Black"/>
              </a:rPr>
              <a:t>O čem je novela?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BD34B38-C664-469F-ACA6-3028D765241E}"/>
              </a:ext>
            </a:extLst>
          </p:cNvPr>
          <p:cNvSpPr/>
          <p:nvPr/>
        </p:nvSpPr>
        <p:spPr>
          <a:xfrm>
            <a:off x="5562601" y="3771900"/>
            <a:ext cx="12106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spc="-204" dirty="0">
                <a:solidFill>
                  <a:srgbClr val="467A26"/>
                </a:solidFill>
                <a:latin typeface="Barlow Medium Bold" panose="020B0604020202020204" charset="-18"/>
              </a:rPr>
              <a:t>Scénář: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spc="-204" dirty="0">
                <a:solidFill>
                  <a:srgbClr val="467A26"/>
                </a:solidFill>
                <a:latin typeface="Barlow Medium Bold" panose="020B0604020202020204" charset="-18"/>
              </a:rPr>
              <a:t>EKOKOM po zavedení záloh platí obvyklé náklady obcím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spc="-204" dirty="0">
                <a:solidFill>
                  <a:srgbClr val="467A26"/>
                </a:solidFill>
                <a:latin typeface="Barlow Medium Bold" panose="020B0604020202020204" charset="-18"/>
              </a:rPr>
              <a:t>Obce získají 10 až 15 % z nevybraných záloh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spc="-204" dirty="0">
                <a:solidFill>
                  <a:srgbClr val="467A26"/>
                </a:solidFill>
                <a:latin typeface="Barlow Medium Bold" panose="020B0604020202020204" charset="-18"/>
              </a:rPr>
              <a:t>Budou zpoplatněny reklamní tiskoviny</a:t>
            </a:r>
          </a:p>
        </p:txBody>
      </p:sp>
    </p:spTree>
    <p:extLst>
      <p:ext uri="{BB962C8B-B14F-4D97-AF65-F5344CB8AC3E}">
        <p14:creationId xmlns:p14="http://schemas.microsoft.com/office/powerpoint/2010/main" val="3631887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08285" y="592645"/>
            <a:ext cx="6471430" cy="93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spc="-118">
                <a:solidFill>
                  <a:srgbClr val="FFFFFF"/>
                </a:solidFill>
                <a:latin typeface="Barlow Black"/>
              </a:rPr>
              <a:t>O čem je novela?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BD34B38-C664-469F-ACA6-3028D765241E}"/>
              </a:ext>
            </a:extLst>
          </p:cNvPr>
          <p:cNvSpPr/>
          <p:nvPr/>
        </p:nvSpPr>
        <p:spPr>
          <a:xfrm>
            <a:off x="5486400" y="2705100"/>
            <a:ext cx="12106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spc="-204" dirty="0">
                <a:solidFill>
                  <a:srgbClr val="467A26"/>
                </a:solidFill>
                <a:latin typeface="Barlow Medium Bold" panose="020B0604020202020204" charset="-18"/>
              </a:rPr>
              <a:t>S jakými daty pracujeme?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596C320-F4EC-4A21-B188-671042B45CEC}"/>
              </a:ext>
            </a:extLst>
          </p:cNvPr>
          <p:cNvSpPr/>
          <p:nvPr/>
        </p:nvSpPr>
        <p:spPr>
          <a:xfrm>
            <a:off x="5473700" y="3753534"/>
            <a:ext cx="12106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cs-CZ" sz="3600" spc="-204" dirty="0">
                <a:solidFill>
                  <a:srgbClr val="467A26"/>
                </a:solidFill>
                <a:latin typeface="Barlow Medium Bold" panose="020B0604020202020204" charset="-18"/>
              </a:rPr>
              <a:t>Fakturované částky obcí vůči společnosti EKO-KOM 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cs-CZ" sz="3600" spc="-204" dirty="0">
                <a:solidFill>
                  <a:srgbClr val="467A26"/>
                </a:solidFill>
                <a:latin typeface="Barlow Medium Bold" panose="020B0604020202020204" charset="-18"/>
              </a:rPr>
              <a:t>Fakturované částky obcí za separaci papíru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cs-CZ" sz="3600" spc="-204" dirty="0">
                <a:solidFill>
                  <a:srgbClr val="467A26"/>
                </a:solidFill>
                <a:latin typeface="Barlow Medium Bold" panose="020B0604020202020204" charset="-18"/>
              </a:rPr>
              <a:t>Fakturované částky obcí za separaci plastu 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cs-CZ" sz="3600" spc="-204" dirty="0">
                <a:solidFill>
                  <a:srgbClr val="467A26"/>
                </a:solidFill>
                <a:latin typeface="Barlow Medium Bold" panose="020B0604020202020204" charset="-18"/>
              </a:rPr>
              <a:t>Souhrnné platby</a:t>
            </a:r>
          </a:p>
          <a:p>
            <a:pPr marL="742950" indent="-742950">
              <a:buAutoNum type="arabicPeriod"/>
            </a:pPr>
            <a:r>
              <a:rPr lang="cs-CZ" sz="3600" spc="-204" dirty="0">
                <a:solidFill>
                  <a:schemeClr val="tx1">
                    <a:lumMod val="65000"/>
                    <a:lumOff val="35000"/>
                  </a:schemeClr>
                </a:solidFill>
                <a:latin typeface="Barlow Medium Bold" panose="020B0604020202020204" charset="-18"/>
              </a:rPr>
              <a:t>Negativní dopad obcí dle dat EKO-KOMU a CETA </a:t>
            </a:r>
          </a:p>
          <a:p>
            <a:pPr marL="742950" indent="-742950">
              <a:buAutoNum type="arabicPeriod"/>
            </a:pPr>
            <a:r>
              <a:rPr lang="cs-CZ" sz="3600" spc="-204" dirty="0">
                <a:solidFill>
                  <a:srgbClr val="467A26"/>
                </a:solidFill>
                <a:latin typeface="Barlow Medium Bold" panose="020B0604020202020204" charset="-18"/>
              </a:rPr>
              <a:t>Počet obyvatel dané obce</a:t>
            </a:r>
          </a:p>
          <a:p>
            <a:pPr marL="742950" indent="-742950">
              <a:buAutoNum type="arabicPeriod"/>
            </a:pPr>
            <a:r>
              <a:rPr lang="cs-CZ" sz="3600" spc="-204" dirty="0">
                <a:solidFill>
                  <a:srgbClr val="467A26"/>
                </a:solidFill>
                <a:latin typeface="Barlow Medium Bold" panose="020B0604020202020204" charset="-18"/>
              </a:rPr>
              <a:t>Množství separovaného odpadu: papír  / plast </a:t>
            </a:r>
          </a:p>
          <a:p>
            <a:endParaRPr lang="cs-CZ" sz="3600" spc="-204" dirty="0">
              <a:solidFill>
                <a:srgbClr val="467A26"/>
              </a:solidFill>
              <a:latin typeface="Barlow Medium 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3170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856F4219-3091-44A4-BCF4-A679640FD1ED}"/>
              </a:ext>
            </a:extLst>
          </p:cNvPr>
          <p:cNvSpPr/>
          <p:nvPr/>
        </p:nvSpPr>
        <p:spPr>
          <a:xfrm>
            <a:off x="818482" y="797064"/>
            <a:ext cx="16707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Scénář - EKOKOM po zavedení záloh navýší poplatky o 18 % stávajícím klientům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FC3AA8FB-FD6D-4289-A20C-5617C1276956}"/>
              </a:ext>
            </a:extLst>
          </p:cNvPr>
          <p:cNvSpPr/>
          <p:nvPr/>
        </p:nvSpPr>
        <p:spPr>
          <a:xfrm>
            <a:off x="818482" y="1485900"/>
            <a:ext cx="4896518" cy="707886"/>
          </a:xfrm>
          <a:prstGeom prst="rect">
            <a:avLst/>
          </a:prstGeom>
          <a:solidFill>
            <a:srgbClr val="467A26"/>
          </a:solidFill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chemeClr val="bg1"/>
                </a:solidFill>
                <a:latin typeface="Barlow Medium Bold" panose="020B0604020202020204" charset="-18"/>
              </a:rPr>
              <a:t>Praha – Brno – Ostrava </a:t>
            </a:r>
            <a:endParaRPr lang="cs-CZ" sz="4000" dirty="0">
              <a:solidFill>
                <a:schemeClr val="bg1"/>
              </a:solidFill>
              <a:latin typeface="Barlow Medium Bold" panose="020B0604020202020204" charset="-18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B92C634D-9C26-4241-AAF9-E6B832F0DC98}"/>
              </a:ext>
            </a:extLst>
          </p:cNvPr>
          <p:cNvSpPr/>
          <p:nvPr/>
        </p:nvSpPr>
        <p:spPr>
          <a:xfrm>
            <a:off x="818482" y="2781300"/>
            <a:ext cx="14878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latin typeface="Barlow Medium Bold" panose="020B0604020202020204" charset="-18"/>
              </a:rPr>
              <a:t>Celkové dopady  v nominálních hodnotách bez opatření MŽP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C88A2C96-016E-4A84-B2F6-AB62DECD1911}"/>
              </a:ext>
            </a:extLst>
          </p:cNvPr>
          <p:cNvSpPr/>
          <p:nvPr/>
        </p:nvSpPr>
        <p:spPr>
          <a:xfrm>
            <a:off x="818482" y="8689836"/>
            <a:ext cx="10103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800" spc="-204" dirty="0">
                <a:solidFill>
                  <a:srgbClr val="467A26"/>
                </a:solidFill>
                <a:latin typeface="Barlow Medium Bold" panose="020B0604020202020204" charset="-18"/>
              </a:rPr>
              <a:t>A</a:t>
            </a:r>
            <a:endParaRPr lang="cs-CZ" sz="8800" dirty="0">
              <a:solidFill>
                <a:srgbClr val="467A26"/>
              </a:solidFill>
            </a:endParaRPr>
          </a:p>
        </p:txBody>
      </p:sp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9C3721CF-D186-4061-83E0-9A2089C001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57226"/>
              </p:ext>
            </p:extLst>
          </p:nvPr>
        </p:nvGraphicFramePr>
        <p:xfrm>
          <a:off x="744888" y="3647936"/>
          <a:ext cx="16260911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Worksheet" r:id="rId3" imgW="8737742" imgH="2101673" progId="Excel.Sheet.12">
                  <p:embed/>
                </p:oleObj>
              </mc:Choice>
              <mc:Fallback>
                <p:oleObj name="Worksheet" r:id="rId3" imgW="8737742" imgH="2101673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48B87063-9923-47C1-A4B0-142EC349A4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4888" y="3647936"/>
                        <a:ext cx="16260911" cy="391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135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11D7CF2-7D8C-4F3A-9FF0-CF986163C1DE}"/>
              </a:ext>
            </a:extLst>
          </p:cNvPr>
          <p:cNvSpPr/>
          <p:nvPr/>
        </p:nvSpPr>
        <p:spPr>
          <a:xfrm>
            <a:off x="818482" y="778014"/>
            <a:ext cx="16707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Scénář - EKOKOM po zavedení záloh navýší poplatky o 18 % stávajícím klientům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A2E4ECC-29FC-4F43-89CD-75A8F5AB2413}"/>
              </a:ext>
            </a:extLst>
          </p:cNvPr>
          <p:cNvSpPr/>
          <p:nvPr/>
        </p:nvSpPr>
        <p:spPr>
          <a:xfrm>
            <a:off x="818482" y="2705100"/>
            <a:ext cx="16707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latin typeface="Barlow Medium Bold" panose="020B0604020202020204" charset="-18"/>
              </a:rPr>
              <a:t>Opatření: zpoplatnění letáků / 15 % nevybraných záloh / 18 % navýšení poplatků 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0F6E886-4E70-44A8-9374-5CEF81A3405D}"/>
              </a:ext>
            </a:extLst>
          </p:cNvPr>
          <p:cNvSpPr/>
          <p:nvPr/>
        </p:nvSpPr>
        <p:spPr>
          <a:xfrm>
            <a:off x="818482" y="1485900"/>
            <a:ext cx="4896518" cy="707886"/>
          </a:xfrm>
          <a:prstGeom prst="rect">
            <a:avLst/>
          </a:prstGeom>
          <a:solidFill>
            <a:srgbClr val="467A26"/>
          </a:solidFill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chemeClr val="bg1"/>
                </a:solidFill>
                <a:latin typeface="Barlow Medium Bold" panose="020B0604020202020204" charset="-18"/>
              </a:rPr>
              <a:t>Praha – Brno – Ostrava </a:t>
            </a:r>
            <a:endParaRPr lang="cs-CZ" sz="4000" dirty="0">
              <a:solidFill>
                <a:schemeClr val="bg1"/>
              </a:solidFill>
              <a:latin typeface="Barlow Medium Bold" panose="020B0604020202020204" charset="-18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D12E0A83-AEC4-4EC4-9453-067F1C1874FF}"/>
              </a:ext>
            </a:extLst>
          </p:cNvPr>
          <p:cNvSpPr/>
          <p:nvPr/>
        </p:nvSpPr>
        <p:spPr>
          <a:xfrm>
            <a:off x="818482" y="8689836"/>
            <a:ext cx="10103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800" spc="-204" dirty="0">
                <a:solidFill>
                  <a:srgbClr val="467A26"/>
                </a:solidFill>
                <a:latin typeface="Barlow Medium Bold" panose="020B0604020202020204" charset="-18"/>
              </a:rPr>
              <a:t>B</a:t>
            </a:r>
            <a:endParaRPr lang="cs-CZ" sz="8800" dirty="0">
              <a:solidFill>
                <a:srgbClr val="467A26"/>
              </a:solidFill>
            </a:endParaRP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17473D70-C005-4645-93AB-A0B50D9D84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68238"/>
              </p:ext>
            </p:extLst>
          </p:nvPr>
        </p:nvGraphicFramePr>
        <p:xfrm>
          <a:off x="785676" y="3349486"/>
          <a:ext cx="15871104" cy="534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Worksheet" r:id="rId3" imgW="8737742" imgH="2939873" progId="Excel.Sheet.12">
                  <p:embed/>
                </p:oleObj>
              </mc:Choice>
              <mc:Fallback>
                <p:oleObj name="Worksheet" r:id="rId3" imgW="8737742" imgH="2939873" progId="Excel.Shee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8E1683EC-1876-41A1-8F1E-440BCE0D1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5676" y="3349486"/>
                        <a:ext cx="15871104" cy="534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9461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4DA8867-5523-48E4-992E-CF0BE2BA4222}"/>
              </a:ext>
            </a:extLst>
          </p:cNvPr>
          <p:cNvSpPr/>
          <p:nvPr/>
        </p:nvSpPr>
        <p:spPr>
          <a:xfrm>
            <a:off x="818482" y="778014"/>
            <a:ext cx="16707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Scénář - EKOKOM po zavedení záloh navýší poplatky o 18 % stávajícím klientům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CDC71B0-9AD4-4F48-ABCD-9CE1BFFB612B}"/>
              </a:ext>
            </a:extLst>
          </p:cNvPr>
          <p:cNvSpPr/>
          <p:nvPr/>
        </p:nvSpPr>
        <p:spPr>
          <a:xfrm>
            <a:off x="818482" y="2606814"/>
            <a:ext cx="14878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latin typeface="Barlow Medium Bold" panose="020B0604020202020204" charset="-18"/>
              </a:rPr>
              <a:t>Celkové dopady  v nominálních hodnotách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3D08046-D409-4E9A-A77D-96B38F0E68C6}"/>
              </a:ext>
            </a:extLst>
          </p:cNvPr>
          <p:cNvSpPr/>
          <p:nvPr/>
        </p:nvSpPr>
        <p:spPr>
          <a:xfrm>
            <a:off x="818482" y="1485900"/>
            <a:ext cx="4896518" cy="707886"/>
          </a:xfrm>
          <a:prstGeom prst="rect">
            <a:avLst/>
          </a:prstGeom>
          <a:solidFill>
            <a:srgbClr val="467A26"/>
          </a:solidFill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chemeClr val="bg1"/>
                </a:solidFill>
                <a:latin typeface="Barlow Medium Bold" panose="020B0604020202020204" charset="-18"/>
              </a:rPr>
              <a:t>Praha – Brno – Ostrava </a:t>
            </a:r>
            <a:endParaRPr lang="cs-CZ" sz="4000" dirty="0">
              <a:solidFill>
                <a:schemeClr val="bg1"/>
              </a:solidFill>
              <a:latin typeface="Barlow Medium Bold" panose="020B0604020202020204" charset="-18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B9D1574-2170-4D3B-A78F-4FB0A5162BA0}"/>
              </a:ext>
            </a:extLst>
          </p:cNvPr>
          <p:cNvSpPr/>
          <p:nvPr/>
        </p:nvSpPr>
        <p:spPr>
          <a:xfrm>
            <a:off x="818482" y="8689836"/>
            <a:ext cx="10103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800" spc="-204" dirty="0">
                <a:solidFill>
                  <a:srgbClr val="467A26"/>
                </a:solidFill>
                <a:latin typeface="Barlow Medium Bold" panose="020B0604020202020204" charset="-18"/>
              </a:rPr>
              <a:t>C</a:t>
            </a:r>
            <a:endParaRPr lang="cs-CZ" sz="8800" dirty="0">
              <a:solidFill>
                <a:srgbClr val="467A26"/>
              </a:solidFill>
            </a:endParaRP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A94CE64A-7EC5-445C-82FE-2BA0D2C727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82832"/>
              </p:ext>
            </p:extLst>
          </p:nvPr>
        </p:nvGraphicFramePr>
        <p:xfrm>
          <a:off x="805782" y="3727728"/>
          <a:ext cx="16257681" cy="4178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Worksheet" r:id="rId3" imgW="8178871" imgH="2101673" progId="Excel.Sheet.12">
                  <p:embed/>
                </p:oleObj>
              </mc:Choice>
              <mc:Fallback>
                <p:oleObj name="Worksheet" r:id="rId3" imgW="8178871" imgH="21016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5782" y="3727728"/>
                        <a:ext cx="16257681" cy="4178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462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97B9D7E-326C-4551-9BEE-76227E94E9AC}"/>
              </a:ext>
            </a:extLst>
          </p:cNvPr>
          <p:cNvSpPr/>
          <p:nvPr/>
        </p:nvSpPr>
        <p:spPr>
          <a:xfrm>
            <a:off x="818482" y="790714"/>
            <a:ext cx="14878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Manažerské shrnutí: </a:t>
            </a:r>
            <a:endParaRPr lang="cs-CZ" sz="4000" dirty="0">
              <a:latin typeface="Barlow Medium Bold" panose="020B0604020202020204" charset="-18"/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68C7D5AB-FF6F-4468-AC10-F23C14846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651642"/>
              </p:ext>
            </p:extLst>
          </p:nvPr>
        </p:nvGraphicFramePr>
        <p:xfrm>
          <a:off x="818482" y="1866900"/>
          <a:ext cx="13811918" cy="815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D514C54C-94F7-4764-A0F5-4C67759EE2B0}"/>
              </a:ext>
            </a:extLst>
          </p:cNvPr>
          <p:cNvSpPr/>
          <p:nvPr/>
        </p:nvSpPr>
        <p:spPr>
          <a:xfrm>
            <a:off x="11963400" y="3009900"/>
            <a:ext cx="32102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Průměrné příjmy na obyvatele </a:t>
            </a:r>
          </a:p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39 Kč.</a:t>
            </a:r>
            <a:endParaRPr lang="cs-CZ" sz="3200" dirty="0">
              <a:latin typeface="Barlow Medium 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37450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97B9D7E-326C-4551-9BEE-76227E94E9AC}"/>
              </a:ext>
            </a:extLst>
          </p:cNvPr>
          <p:cNvSpPr/>
          <p:nvPr/>
        </p:nvSpPr>
        <p:spPr>
          <a:xfrm>
            <a:off x="818482" y="800100"/>
            <a:ext cx="14878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Manažerské shrnutí: </a:t>
            </a:r>
            <a:endParaRPr lang="cs-CZ" sz="4000" dirty="0">
              <a:latin typeface="Barlow Medium Bold" panose="020B0604020202020204" charset="-18"/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D5582FFB-FA7B-4E68-A2BD-D41CBF065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076047"/>
              </p:ext>
            </p:extLst>
          </p:nvPr>
        </p:nvGraphicFramePr>
        <p:xfrm>
          <a:off x="818482" y="1507986"/>
          <a:ext cx="16707518" cy="843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75FEFC50-5092-48D8-BCD9-F3C440348E1E}"/>
              </a:ext>
            </a:extLst>
          </p:cNvPr>
          <p:cNvSpPr/>
          <p:nvPr/>
        </p:nvSpPr>
        <p:spPr>
          <a:xfrm>
            <a:off x="5047582" y="4762500"/>
            <a:ext cx="3210259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Pří účinnosti 80 % je většina pozitivní dopadů způsobena nevybranými zálohami.</a:t>
            </a:r>
            <a:endParaRPr lang="cs-CZ" sz="3200" dirty="0">
              <a:latin typeface="Barlow Medium 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2689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A476FB9-34AF-419B-A001-D76D874DB68E}"/>
              </a:ext>
            </a:extLst>
          </p:cNvPr>
          <p:cNvSpPr/>
          <p:nvPr/>
        </p:nvSpPr>
        <p:spPr>
          <a:xfrm>
            <a:off x="4038600" y="4152900"/>
            <a:ext cx="117545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Jak funguje systém, z čeho obce financují odpadové </a:t>
            </a:r>
          </a:p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hospodářství?</a:t>
            </a:r>
            <a:endParaRPr lang="cs-CZ" sz="4000" dirty="0">
              <a:latin typeface="Barlow Medium 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18351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97B9D7E-326C-4551-9BEE-76227E94E9AC}"/>
              </a:ext>
            </a:extLst>
          </p:cNvPr>
          <p:cNvSpPr/>
          <p:nvPr/>
        </p:nvSpPr>
        <p:spPr>
          <a:xfrm>
            <a:off x="818482" y="800100"/>
            <a:ext cx="14878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Manažerské shrnutí: </a:t>
            </a:r>
            <a:endParaRPr lang="cs-CZ" sz="4000" dirty="0">
              <a:latin typeface="Barlow Medium Bold" panose="020B0604020202020204" charset="-18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305C8213-01D5-4E8D-BF94-650F335A05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804416"/>
              </p:ext>
            </p:extLst>
          </p:nvPr>
        </p:nvGraphicFramePr>
        <p:xfrm>
          <a:off x="0" y="1737102"/>
          <a:ext cx="17469518" cy="82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923B3F9D-BD3C-4B51-8569-C3B55D1AA496}"/>
              </a:ext>
            </a:extLst>
          </p:cNvPr>
          <p:cNvSpPr/>
          <p:nvPr/>
        </p:nvSpPr>
        <p:spPr>
          <a:xfrm>
            <a:off x="4114800" y="4457700"/>
            <a:ext cx="3210259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S vyšší  mírou efektivity a zvyšování cílů až na 91,5 % k roku 2029 bude podíl nevybraných záloh nižší.  </a:t>
            </a:r>
            <a:endParaRPr lang="cs-CZ" sz="3200" dirty="0">
              <a:latin typeface="Barlow Medium 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90077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97B9D7E-326C-4551-9BEE-76227E94E9AC}"/>
              </a:ext>
            </a:extLst>
          </p:cNvPr>
          <p:cNvSpPr/>
          <p:nvPr/>
        </p:nvSpPr>
        <p:spPr>
          <a:xfrm>
            <a:off x="818482" y="790714"/>
            <a:ext cx="14878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Manažerské shrnutí: </a:t>
            </a:r>
            <a:endParaRPr lang="cs-CZ" sz="4000" dirty="0">
              <a:latin typeface="Barlow Medium Bold" panose="020B0604020202020204" charset="-18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F0A0486-F0B3-4A75-84C3-82734B531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865488"/>
              </p:ext>
            </p:extLst>
          </p:nvPr>
        </p:nvGraphicFramePr>
        <p:xfrm>
          <a:off x="1066800" y="1866900"/>
          <a:ext cx="15697201" cy="6227205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72328085"/>
                    </a:ext>
                  </a:extLst>
                </a:gridCol>
                <a:gridCol w="3191505">
                  <a:extLst>
                    <a:ext uri="{9D8B030D-6E8A-4147-A177-3AD203B41FA5}">
                      <a16:colId xmlns:a16="http://schemas.microsoft.com/office/drawing/2014/main" val="2460700517"/>
                    </a:ext>
                  </a:extLst>
                </a:gridCol>
                <a:gridCol w="4462148">
                  <a:extLst>
                    <a:ext uri="{9D8B030D-6E8A-4147-A177-3AD203B41FA5}">
                      <a16:colId xmlns:a16="http://schemas.microsoft.com/office/drawing/2014/main" val="4203230078"/>
                    </a:ext>
                  </a:extLst>
                </a:gridCol>
                <a:gridCol w="4462148">
                  <a:extLst>
                    <a:ext uri="{9D8B030D-6E8A-4147-A177-3AD203B41FA5}">
                      <a16:colId xmlns:a16="http://schemas.microsoft.com/office/drawing/2014/main" val="118044006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celkové plusové dopady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obyvatel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pozitivní dopad na občana v obci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9182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Praha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55 327 078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1309000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42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4844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Brno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14 867 583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379000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39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99928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Ostrava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11 304 338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289000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39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585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4 281 819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100408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43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7172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Most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2 520 217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66401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38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6543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Karviná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1 888 991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53209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36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7360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Svitavy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700 324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16800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42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3641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Bučovice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235 747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6464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36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06088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Semily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316 092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8470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37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3338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Valašské Klobouky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178 477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4946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36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72252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Pacov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177 749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4717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38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6633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Velké Pavlovice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122 118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3140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39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8572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Velký Osek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110 424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2491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44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823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Kunčice pod Ondřejníkem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91 755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2373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39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3807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Otice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43 099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1441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30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3925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Kašava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32 781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35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3516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Pašovice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23 113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33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63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Vysočina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21 430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31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5879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Kvilda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9 918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71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314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585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A476FB9-34AF-419B-A001-D76D874DB68E}"/>
              </a:ext>
            </a:extLst>
          </p:cNvPr>
          <p:cNvSpPr/>
          <p:nvPr/>
        </p:nvSpPr>
        <p:spPr>
          <a:xfrm>
            <a:off x="4114800" y="4305300"/>
            <a:ext cx="117545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Alternativní scénáře:</a:t>
            </a:r>
          </a:p>
          <a:p>
            <a:endParaRPr lang="cs-CZ" sz="4000" spc="-204" dirty="0">
              <a:solidFill>
                <a:srgbClr val="467A26"/>
              </a:solidFill>
              <a:latin typeface="Barlow Medium Bold" panose="020B0604020202020204" charset="-1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nebudeme zálohovat povinně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tvorba alternativních zálohových systémů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výrazná intenzifikace sběrných míst </a:t>
            </a:r>
          </a:p>
        </p:txBody>
      </p:sp>
    </p:spTree>
    <p:extLst>
      <p:ext uri="{BB962C8B-B14F-4D97-AF65-F5344CB8AC3E}">
        <p14:creationId xmlns:p14="http://schemas.microsoft.com/office/powerpoint/2010/main" val="3773996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C64C803-803D-44F1-9948-543468B0C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000500"/>
            <a:ext cx="14111464" cy="421005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A18E079-4569-4D5E-800D-0E6478E55916}"/>
              </a:ext>
            </a:extLst>
          </p:cNvPr>
          <p:cNvSpPr/>
          <p:nvPr/>
        </p:nvSpPr>
        <p:spPr>
          <a:xfrm>
            <a:off x="1981200" y="7505701"/>
            <a:ext cx="10287000" cy="609599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03389A2-9619-4C3F-ABD3-4E95F04A454A}"/>
              </a:ext>
            </a:extLst>
          </p:cNvPr>
          <p:cNvSpPr/>
          <p:nvPr/>
        </p:nvSpPr>
        <p:spPr>
          <a:xfrm>
            <a:off x="8077200" y="7124700"/>
            <a:ext cx="7620000" cy="609600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319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2490A61-05DD-46E6-B9BB-E6FB10E0C71B}"/>
              </a:ext>
            </a:extLst>
          </p:cNvPr>
          <p:cNvSpPr/>
          <p:nvPr/>
        </p:nvSpPr>
        <p:spPr>
          <a:xfrm>
            <a:off x="800100" y="647700"/>
            <a:ext cx="16687799" cy="213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800" dirty="0">
                <a:solidFill>
                  <a:srgbClr val="467A26"/>
                </a:solidFill>
                <a:latin typeface="Barlow Medium Bold" panose="020B0604020202020204" charset="-18"/>
              </a:rPr>
              <a:t>Co je nutné udělat, a kolik by kroky směřují ke sběru 90 % obalů v rámci SUP stály?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1A7D312-B542-48F4-82EB-23871A32952C}"/>
              </a:ext>
            </a:extLst>
          </p:cNvPr>
          <p:cNvSpPr/>
          <p:nvPr/>
        </p:nvSpPr>
        <p:spPr>
          <a:xfrm>
            <a:off x="952499" y="2998836"/>
            <a:ext cx="1638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cs-CZ" sz="2800" b="1" dirty="0">
                <a:latin typeface="Barlow Medium"/>
              </a:rPr>
              <a:t>Nabízí se možnost zavést, dobrovolné zálohy, digitální zálohování tzv. DDRS, nutné je ovšem poznamenat, že DDRS se prozatím testuje v jednotlivých zemích a rozsazích. </a:t>
            </a:r>
          </a:p>
          <a:p>
            <a:endParaRPr lang="cs-CZ" sz="2800" b="1" dirty="0">
              <a:latin typeface="Barlow Medium"/>
            </a:endParaRPr>
          </a:p>
          <a:p>
            <a:r>
              <a:rPr lang="cs-CZ" sz="2800" b="1" dirty="0">
                <a:latin typeface="Barlow Medium"/>
              </a:rPr>
              <a:t>DDRS vyžaduje: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latin typeface="Barlow Medium"/>
              </a:rPr>
              <a:t>výstavbu nové sběrné sítě nebo její doplnění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latin typeface="Barlow Medium"/>
              </a:rPr>
              <a:t>Investice do značení nádob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latin typeface="Barlow Medium"/>
              </a:rPr>
              <a:t>Investice do výrobních linek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latin typeface="Barlow Medium"/>
              </a:rPr>
              <a:t>Investice do IT řešení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>
              <a:latin typeface="Barlow Medium"/>
            </a:endParaRPr>
          </a:p>
          <a:p>
            <a:r>
              <a:rPr lang="cs-CZ" sz="2800" b="1" dirty="0">
                <a:latin typeface="Barlow Medium"/>
              </a:rPr>
              <a:t>2. Zároveň bylo nutné vysoce intenzifikovat sběrnou síť: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800" b="1" dirty="0">
                <a:latin typeface="Barlow Medium"/>
              </a:rPr>
              <a:t>V rámci </a:t>
            </a:r>
            <a:r>
              <a:rPr lang="cs-CZ" sz="2800" b="1" dirty="0" err="1">
                <a:latin typeface="Barlow Medium"/>
              </a:rPr>
              <a:t>Door</a:t>
            </a:r>
            <a:r>
              <a:rPr lang="cs-CZ" sz="2800" b="1" dirty="0">
                <a:latin typeface="Barlow Medium"/>
              </a:rPr>
              <a:t>-to-</a:t>
            </a:r>
            <a:r>
              <a:rPr lang="cs-CZ" sz="2800" b="1" dirty="0" err="1">
                <a:latin typeface="Barlow Medium"/>
              </a:rPr>
              <a:t>door</a:t>
            </a:r>
            <a:endParaRPr lang="cs-CZ" sz="2800" b="1" dirty="0">
              <a:latin typeface="Barlow Medium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800" b="1" dirty="0">
                <a:latin typeface="Barlow Medium"/>
              </a:rPr>
              <a:t>V rámci veřejné sítě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800" b="1" dirty="0">
                <a:latin typeface="Barlow Medium"/>
              </a:rPr>
              <a:t>V rámci veřejného prostranství ve správě obcí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cs-CZ" sz="2800" b="1" dirty="0">
                <a:latin typeface="Barlow Medium"/>
              </a:rPr>
              <a:t>Rozšíření sběrných míst a důslednější intenzifikace ve veřejných prostranstvích typu, nádraží, železniční stanice, MHD atd. </a:t>
            </a:r>
          </a:p>
        </p:txBody>
      </p:sp>
    </p:spTree>
    <p:extLst>
      <p:ext uri="{BB962C8B-B14F-4D97-AF65-F5344CB8AC3E}">
        <p14:creationId xmlns:p14="http://schemas.microsoft.com/office/powerpoint/2010/main" val="2656656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2490A61-05DD-46E6-B9BB-E6FB10E0C71B}"/>
              </a:ext>
            </a:extLst>
          </p:cNvPr>
          <p:cNvSpPr/>
          <p:nvPr/>
        </p:nvSpPr>
        <p:spPr>
          <a:xfrm>
            <a:off x="990600" y="571500"/>
            <a:ext cx="16687799" cy="213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800" dirty="0">
                <a:solidFill>
                  <a:srgbClr val="467A26"/>
                </a:solidFill>
                <a:latin typeface="Barlow Medium Bold" panose="020B0604020202020204" charset="-18"/>
              </a:rPr>
              <a:t>Co je DDRS? </a:t>
            </a:r>
          </a:p>
          <a:p>
            <a:r>
              <a:rPr lang="cs-CZ" sz="4800" dirty="0">
                <a:solidFill>
                  <a:srgbClr val="467A26"/>
                </a:solidFill>
                <a:latin typeface="Barlow Medium Bold" panose="020B0604020202020204" charset="-18"/>
              </a:rPr>
              <a:t>Digital deposit return </a:t>
            </a:r>
            <a:r>
              <a:rPr lang="cs-CZ" sz="4800" dirty="0" err="1">
                <a:solidFill>
                  <a:srgbClr val="467A26"/>
                </a:solidFill>
                <a:latin typeface="Barlow Medium Bold" panose="020B0604020202020204" charset="-18"/>
              </a:rPr>
              <a:t>system</a:t>
            </a:r>
            <a:r>
              <a:rPr lang="cs-CZ" sz="4800" dirty="0">
                <a:solidFill>
                  <a:srgbClr val="467A26"/>
                </a:solidFill>
                <a:latin typeface="Barlow Medium Bold" panose="020B0604020202020204" charset="-18"/>
              </a:rPr>
              <a:t>?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1A7D312-B542-48F4-82EB-23871A32952C}"/>
              </a:ext>
            </a:extLst>
          </p:cNvPr>
          <p:cNvSpPr/>
          <p:nvPr/>
        </p:nvSpPr>
        <p:spPr>
          <a:xfrm>
            <a:off x="952500" y="2940446"/>
            <a:ext cx="1638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latin typeface="Barlow Medium"/>
              </a:rPr>
              <a:t>DDRS systém je systém, který zatím plošně nefunguje v žádné zemi EU. Zatím probíhají piloty.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F312195-B663-4FAA-B34A-EEB01D86AF4E}"/>
              </a:ext>
            </a:extLst>
          </p:cNvPr>
          <p:cNvSpPr/>
          <p:nvPr/>
        </p:nvSpPr>
        <p:spPr>
          <a:xfrm>
            <a:off x="954932" y="3581339"/>
            <a:ext cx="1638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latin typeface="Barlow Medium"/>
              </a:rPr>
              <a:t>Jak funguje DDRS?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F9E5A52-0083-4849-98B3-5D26C236D30C}"/>
              </a:ext>
            </a:extLst>
          </p:cNvPr>
          <p:cNvSpPr/>
          <p:nvPr/>
        </p:nvSpPr>
        <p:spPr>
          <a:xfrm>
            <a:off x="1027889" y="4222232"/>
            <a:ext cx="174887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latin typeface="Barlow Medium" panose="020B0604020202020204" charset="0"/>
                <a:cs typeface="Barlow Medium" panose="020B0604020202020204" charset="0"/>
              </a:rPr>
              <a:t>Skenování a identifikace obalů</a:t>
            </a:r>
            <a:r>
              <a:rPr lang="cs-CZ" sz="2800" dirty="0">
                <a:latin typeface="Barlow Medium" panose="020B0604020202020204" charset="0"/>
                <a:cs typeface="Barlow Medium" panose="020B0604020202020204" charset="0"/>
              </a:rPr>
              <a:t>: Spotřebitelé mohou pomocí mobilní aplikace nebo speciálních skenovacích zařízení skenovat čárové kódy na obalech, aby identifikovali výrobky zapojené do zálohového systému.</a:t>
            </a:r>
          </a:p>
          <a:p>
            <a:r>
              <a:rPr lang="cs-CZ" sz="2800" b="1" dirty="0">
                <a:latin typeface="Barlow Medium" panose="020B0604020202020204" charset="0"/>
                <a:cs typeface="Barlow Medium" panose="020B0604020202020204" charset="0"/>
              </a:rPr>
              <a:t>Digitální zálohy</a:t>
            </a:r>
            <a:r>
              <a:rPr lang="cs-CZ" sz="2800" dirty="0">
                <a:latin typeface="Barlow Medium" panose="020B0604020202020204" charset="0"/>
                <a:cs typeface="Barlow Medium" panose="020B0604020202020204" charset="0"/>
              </a:rPr>
              <a:t>: Při nákupu výrobku je záloha připsána na digitální účet spotřebitele. Po vrácení obalu se záloha vrátí na tento účet nebo je možné ji použít při dalším nákupu.</a:t>
            </a:r>
          </a:p>
          <a:p>
            <a:r>
              <a:rPr lang="cs-CZ" sz="2800" b="1" dirty="0">
                <a:latin typeface="Barlow Medium" panose="020B0604020202020204" charset="0"/>
                <a:cs typeface="Barlow Medium" panose="020B0604020202020204" charset="0"/>
              </a:rPr>
              <a:t>Flexibilní vrácení obalů</a:t>
            </a:r>
            <a:r>
              <a:rPr lang="cs-CZ" sz="2800" dirty="0">
                <a:latin typeface="Barlow Medium" panose="020B0604020202020204" charset="0"/>
                <a:cs typeface="Barlow Medium" panose="020B0604020202020204" charset="0"/>
              </a:rPr>
              <a:t>: DDRS umožňuje vrácení obalů na různých místech, jako jsou obchody, recyklační stanice nebo speciální automaty. To zvyšuje pohodlí pro spotřebitele a podporuje vyšší míru recyklace.</a:t>
            </a:r>
          </a:p>
          <a:p>
            <a:r>
              <a:rPr lang="cs-CZ" sz="2800" b="1" dirty="0">
                <a:latin typeface="Barlow Medium" panose="020B0604020202020204" charset="0"/>
                <a:cs typeface="Barlow Medium" panose="020B0604020202020204" charset="0"/>
              </a:rPr>
              <a:t>Sledování a správa dat</a:t>
            </a:r>
            <a:r>
              <a:rPr lang="cs-CZ" sz="2800" dirty="0">
                <a:latin typeface="Barlow Medium" panose="020B0604020202020204" charset="0"/>
                <a:cs typeface="Barlow Medium" panose="020B0604020202020204" charset="0"/>
              </a:rPr>
              <a:t>: Systém shromažďuje data o vrácených obalech, což umožňuje lepší sledování a analýzu recyklačních toků. Tato data mohou být využita pro další zlepšování systému.</a:t>
            </a:r>
          </a:p>
          <a:p>
            <a:r>
              <a:rPr lang="cs-CZ" sz="2800" b="1" dirty="0">
                <a:latin typeface="Barlow Medium" panose="020B0604020202020204" charset="0"/>
                <a:cs typeface="Barlow Medium" panose="020B0604020202020204" charset="0"/>
              </a:rPr>
              <a:t>Podpora udržitelnosti</a:t>
            </a:r>
            <a:r>
              <a:rPr lang="cs-CZ" sz="2800" dirty="0">
                <a:latin typeface="Barlow Medium" panose="020B0604020202020204" charset="0"/>
                <a:cs typeface="Barlow Medium" panose="020B0604020202020204" charset="0"/>
              </a:rPr>
              <a:t>: DDRS podporuje cirkulární ekonomiku tím, že motivuje spotřebitele k recyklaci a pomáhá snižovat množství odpadu a zvyšovat podíl recyklovaných materiálů.</a:t>
            </a:r>
          </a:p>
          <a:p>
            <a:r>
              <a:rPr lang="cs-CZ" sz="2800" dirty="0">
                <a:latin typeface="Barlow Medium" panose="020B0604020202020204" charset="0"/>
                <a:cs typeface="Barlow Medium" panose="020B0604020202020204" charset="0"/>
              </a:rPr>
              <a:t>DDRS představuje inovativní a technologicky pokročilý způsob, jak podporovat recyklaci a zálohování obalů, a může být efektivním nástrojem v boji proti odpadu a pro podporu udržitelného životního prostředí.</a:t>
            </a:r>
          </a:p>
        </p:txBody>
      </p:sp>
    </p:spTree>
    <p:extLst>
      <p:ext uri="{BB962C8B-B14F-4D97-AF65-F5344CB8AC3E}">
        <p14:creationId xmlns:p14="http://schemas.microsoft.com/office/powerpoint/2010/main" val="1465282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2490A61-05DD-46E6-B9BB-E6FB10E0C71B}"/>
              </a:ext>
            </a:extLst>
          </p:cNvPr>
          <p:cNvSpPr/>
          <p:nvPr/>
        </p:nvSpPr>
        <p:spPr>
          <a:xfrm>
            <a:off x="800100" y="647700"/>
            <a:ext cx="16687799" cy="213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800" dirty="0">
                <a:solidFill>
                  <a:srgbClr val="467A26"/>
                </a:solidFill>
                <a:latin typeface="Barlow Medium Bold" panose="020B0604020202020204" charset="-18"/>
              </a:rPr>
              <a:t>DDRS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F94F4A-FCEB-4B95-BA42-C50ECF29E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62" y="2817856"/>
            <a:ext cx="14679038" cy="5675167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250C634-F3D3-4A0D-A48C-76918059CDAF}"/>
              </a:ext>
            </a:extLst>
          </p:cNvPr>
          <p:cNvSpPr/>
          <p:nvPr/>
        </p:nvSpPr>
        <p:spPr>
          <a:xfrm>
            <a:off x="6128831" y="8493023"/>
            <a:ext cx="4457699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dirty="0">
                <a:latin typeface="Barlow Medium" panose="020B0604020202020204" charset="0"/>
                <a:cs typeface="Barlow Medium" panose="020B0604020202020204" charset="0"/>
              </a:rPr>
              <a:t>Problematické se aktuálně jeví především skenování u věkové kohorty 70 / 80</a:t>
            </a:r>
          </a:p>
        </p:txBody>
      </p:sp>
    </p:spTree>
    <p:extLst>
      <p:ext uri="{BB962C8B-B14F-4D97-AF65-F5344CB8AC3E}">
        <p14:creationId xmlns:p14="http://schemas.microsoft.com/office/powerpoint/2010/main" val="3824091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2490A61-05DD-46E6-B9BB-E6FB10E0C71B}"/>
              </a:ext>
            </a:extLst>
          </p:cNvPr>
          <p:cNvSpPr/>
          <p:nvPr/>
        </p:nvSpPr>
        <p:spPr>
          <a:xfrm>
            <a:off x="793615" y="647700"/>
            <a:ext cx="16687799" cy="213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800" dirty="0">
                <a:solidFill>
                  <a:srgbClr val="467A26"/>
                </a:solidFill>
                <a:latin typeface="Barlow Medium Bold" panose="020B0604020202020204" charset="-18"/>
              </a:rPr>
              <a:t>DDRS – 	</a:t>
            </a:r>
            <a:r>
              <a:rPr lang="en-US" sz="4800" dirty="0">
                <a:solidFill>
                  <a:srgbClr val="467A26"/>
                </a:solidFill>
                <a:latin typeface="Barlow Medium Bold" panose="020B0604020202020204" charset="-18"/>
              </a:rPr>
              <a:t>Technical layer</a:t>
            </a:r>
            <a:endParaRPr lang="cs-CZ" sz="4800" dirty="0">
              <a:solidFill>
                <a:srgbClr val="467A26"/>
              </a:solidFill>
              <a:latin typeface="Barlow Medium Bold" panose="020B0604020202020204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09CEB05-255B-4806-BB9C-2D862BB0E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15" y="2781300"/>
            <a:ext cx="14934927" cy="71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11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CFD91AAA-0F97-4ED7-A5B4-AE0B46E5A6F8}"/>
              </a:ext>
            </a:extLst>
          </p:cNvPr>
          <p:cNvSpPr/>
          <p:nvPr/>
        </p:nvSpPr>
        <p:spPr>
          <a:xfrm>
            <a:off x="824419" y="609599"/>
            <a:ext cx="79480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>
                <a:solidFill>
                  <a:srgbClr val="467A26"/>
                </a:solidFill>
                <a:latin typeface="Barlow Medium Bold" panose="020B0604020202020204" charset="-18"/>
              </a:rPr>
              <a:t>Popis položek a logika výpočtu: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EDB6C509-94DB-4A6F-A2C8-3DA3AF4743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4419" y="1935659"/>
          <a:ext cx="16955071" cy="4655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Worksheet" r:id="rId3" imgW="8071019" imgH="2216185" progId="Excel.Sheet.12">
                  <p:embed/>
                </p:oleObj>
              </mc:Choice>
              <mc:Fallback>
                <p:oleObj name="Worksheet" r:id="rId3" imgW="8071019" imgH="2216185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EDB6C509-94DB-4A6F-A2C8-3DA3AF474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4419" y="1935659"/>
                        <a:ext cx="16955071" cy="4655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075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CFD91AAA-0F97-4ED7-A5B4-AE0B46E5A6F8}"/>
              </a:ext>
            </a:extLst>
          </p:cNvPr>
          <p:cNvSpPr/>
          <p:nvPr/>
        </p:nvSpPr>
        <p:spPr>
          <a:xfrm>
            <a:off x="824419" y="609599"/>
            <a:ext cx="79480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>
                <a:solidFill>
                  <a:srgbClr val="467A26"/>
                </a:solidFill>
                <a:latin typeface="Barlow Medium Bold" panose="020B0604020202020204" charset="-18"/>
              </a:rPr>
              <a:t>Popis položek a logika výpočtu: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F046A78-7549-411F-A82D-8D1D63FA1BD1}"/>
              </a:ext>
            </a:extLst>
          </p:cNvPr>
          <p:cNvSpPr txBox="1"/>
          <p:nvPr/>
        </p:nvSpPr>
        <p:spPr>
          <a:xfrm>
            <a:off x="7086600" y="8191500"/>
            <a:ext cx="701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 případě </a:t>
            </a:r>
            <a:r>
              <a:rPr lang="cs-CZ" dirty="0" err="1"/>
              <a:t>multikomoditního</a:t>
            </a:r>
            <a:r>
              <a:rPr lang="cs-CZ" dirty="0"/>
              <a:t> sběru počítáme s dražší nádobou za 9000 Kč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BE6D7BBA-5C9A-48C2-9BF9-FE19A70E43E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1000" y="2948780"/>
          <a:ext cx="17221200" cy="4861720"/>
        </p:xfrm>
        <a:graphic>
          <a:graphicData uri="http://schemas.openxmlformats.org/drawingml/2006/table">
            <a:tbl>
              <a:tblPr/>
              <a:tblGrid>
                <a:gridCol w="6604546">
                  <a:extLst>
                    <a:ext uri="{9D8B030D-6E8A-4147-A177-3AD203B41FA5}">
                      <a16:colId xmlns:a16="http://schemas.microsoft.com/office/drawing/2014/main" val="1456334026"/>
                    </a:ext>
                  </a:extLst>
                </a:gridCol>
                <a:gridCol w="10616654">
                  <a:extLst>
                    <a:ext uri="{9D8B030D-6E8A-4147-A177-3AD203B41FA5}">
                      <a16:colId xmlns:a16="http://schemas.microsoft.com/office/drawing/2014/main" val="3388871200"/>
                    </a:ext>
                  </a:extLst>
                </a:gridCol>
              </a:tblGrid>
              <a:tr h="607715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Veřejné místa - intenzifikace košů měst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 měst x 6000 Kč x 200 průměrný počet košů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274581"/>
                  </a:ext>
                </a:extLst>
              </a:tr>
              <a:tr h="607715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Svoz košů umožňující separaci měst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 měst x 200 košů x 365 svozů x 21 kč za svoz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266372"/>
                  </a:ext>
                </a:extLst>
              </a:tr>
              <a:tr h="607715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Svoz košů veřejné budovy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 obcí x 21 Kč za svoz x 55 svozů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229264"/>
                  </a:ext>
                </a:extLst>
              </a:tr>
              <a:tr h="607715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Svoz košů zastávky auto.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12865 zastávek v ČR vč. MHD x 21 Kč za svoz x 365 svozů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434410"/>
                  </a:ext>
                </a:extLst>
              </a:tr>
              <a:tr h="607715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Svoz košů nádraží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2865 počet míst x 3 koše na nádraží x 365 svozů ročně x 21 Kč za svoz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36601"/>
                  </a:ext>
                </a:extLst>
              </a:tr>
              <a:tr h="607715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Investice  do košů veřejné budovy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6000 budov x 4000 za nádobu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080770"/>
                  </a:ext>
                </a:extLst>
              </a:tr>
              <a:tr h="607715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Investice do košů zastávky auto.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12865 košů na zastávce x 6000 Kč za nádobu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705299"/>
                  </a:ext>
                </a:extLst>
              </a:tr>
              <a:tr h="607715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Investice do košů nádraží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8595 počet míst x 6000 Kč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464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73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0ED6DE01-378D-4F9C-A4A1-7D2258143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650" y="4291392"/>
            <a:ext cx="1677924" cy="201168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82ACE11-EA49-4225-938D-36A1775094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11" y="3558026"/>
            <a:ext cx="1792224" cy="201168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D6F43AD-093B-4906-82A9-FD6BD00599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061" y="4311395"/>
            <a:ext cx="1677924" cy="201168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942ADAB7-B422-4E26-85B0-C8E392A239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204" y="4335401"/>
            <a:ext cx="1508760" cy="2011680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2E6682B5-5011-47BC-B486-FB48E24E06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43" y="5610254"/>
            <a:ext cx="1508760" cy="2011680"/>
          </a:xfrm>
          <a:prstGeom prst="rect">
            <a:avLst/>
          </a:prstGeom>
        </p:spPr>
      </p:pic>
      <p:sp>
        <p:nvSpPr>
          <p:cNvPr id="26" name="Obdélník 25">
            <a:extLst>
              <a:ext uri="{FF2B5EF4-FFF2-40B4-BE49-F238E27FC236}">
                <a16:creationId xmlns:a16="http://schemas.microsoft.com/office/drawing/2014/main" id="{2C857457-6B6F-41ED-B2B1-2AB1FEBEF9B3}"/>
              </a:ext>
            </a:extLst>
          </p:cNvPr>
          <p:cNvSpPr/>
          <p:nvPr/>
        </p:nvSpPr>
        <p:spPr>
          <a:xfrm>
            <a:off x="4390476" y="3754264"/>
            <a:ext cx="277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/>
              <a:t>obecní rozpočet 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54D9C18B-A01F-431B-9A60-3C3F7B72CDA2}"/>
              </a:ext>
            </a:extLst>
          </p:cNvPr>
          <p:cNvSpPr/>
          <p:nvPr/>
        </p:nvSpPr>
        <p:spPr>
          <a:xfrm>
            <a:off x="4961844" y="4215082"/>
            <a:ext cx="5370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/>
              <a:t>obyvatelé / vlastníci nemovitostí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6B33C63D-6379-4294-A87C-ECD422CA5F5F}"/>
              </a:ext>
            </a:extLst>
          </p:cNvPr>
          <p:cNvSpPr/>
          <p:nvPr/>
        </p:nvSpPr>
        <p:spPr>
          <a:xfrm>
            <a:off x="4390476" y="5931694"/>
            <a:ext cx="277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/>
              <a:t>obecní rozpočet 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AC2DAFB1-D568-4870-A39A-9EFA37EDA223}"/>
              </a:ext>
            </a:extLst>
          </p:cNvPr>
          <p:cNvSpPr/>
          <p:nvPr/>
        </p:nvSpPr>
        <p:spPr>
          <a:xfrm>
            <a:off x="4961844" y="6392512"/>
            <a:ext cx="5370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/>
              <a:t>obyvatelé / vlastníci nemovitostí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5F5EBCE-07EA-4FFD-9632-432C6043373C}"/>
              </a:ext>
            </a:extLst>
          </p:cNvPr>
          <p:cNvSpPr/>
          <p:nvPr/>
        </p:nvSpPr>
        <p:spPr>
          <a:xfrm>
            <a:off x="818482" y="952500"/>
            <a:ext cx="11754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Jak funguje systém, z čeho obce získávají peníze?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CDACC76-CA43-4057-A76B-2DB86B432551}"/>
              </a:ext>
            </a:extLst>
          </p:cNvPr>
          <p:cNvSpPr/>
          <p:nvPr/>
        </p:nvSpPr>
        <p:spPr>
          <a:xfrm>
            <a:off x="10332132" y="3848100"/>
            <a:ext cx="5517468" cy="2743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426F8B46-2B2C-473D-A851-9121AE1037CE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13090866" y="6591300"/>
            <a:ext cx="0" cy="762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D53D6BEC-8649-46F2-99E9-206B9F524521}"/>
              </a:ext>
            </a:extLst>
          </p:cNvPr>
          <p:cNvSpPr/>
          <p:nvPr/>
        </p:nvSpPr>
        <p:spPr>
          <a:xfrm>
            <a:off x="9947767" y="7621525"/>
            <a:ext cx="6286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spc="-204" dirty="0">
                <a:solidFill>
                  <a:srgbClr val="467A26"/>
                </a:solidFill>
                <a:latin typeface="Barlow Medium Bold" panose="020B0604020202020204" charset="-18"/>
              </a:rPr>
              <a:t>Separované odpady jsou hrazeny do výše obalové složky.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690AB9B-39BB-475B-BC4D-F558737A44B5}"/>
              </a:ext>
            </a:extLst>
          </p:cNvPr>
          <p:cNvCxnSpPr/>
          <p:nvPr/>
        </p:nvCxnSpPr>
        <p:spPr>
          <a:xfrm>
            <a:off x="2854443" y="5448300"/>
            <a:ext cx="0" cy="297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B48ADED0-3C9B-4454-BCF4-DE9B9E62C96E}"/>
              </a:ext>
            </a:extLst>
          </p:cNvPr>
          <p:cNvSpPr txBox="1"/>
          <p:nvPr/>
        </p:nvSpPr>
        <p:spPr>
          <a:xfrm>
            <a:off x="2063071" y="8739017"/>
            <a:ext cx="5105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Obce nejvíce dotují odpadové hospodářství. Dle monitoru státní poklady se jedná o částku až 6 mld. Kč ročně. 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08556B20-22EC-431A-AFE0-266457C95139}"/>
              </a:ext>
            </a:extLst>
          </p:cNvPr>
          <p:cNvSpPr/>
          <p:nvPr/>
        </p:nvSpPr>
        <p:spPr>
          <a:xfrm>
            <a:off x="2725411" y="1751202"/>
            <a:ext cx="2113882" cy="1791810"/>
          </a:xfrm>
          <a:prstGeom prst="ellipse">
            <a:avLst/>
          </a:prstGeom>
          <a:solidFill>
            <a:srgbClr val="467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Místní poplatky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C242DC9B-E6DA-4DFC-9C3C-7F5810367938}"/>
              </a:ext>
            </a:extLst>
          </p:cNvPr>
          <p:cNvSpPr/>
          <p:nvPr/>
        </p:nvSpPr>
        <p:spPr>
          <a:xfrm>
            <a:off x="6381146" y="1751202"/>
            <a:ext cx="2113882" cy="1791810"/>
          </a:xfrm>
          <a:prstGeom prst="ellipse">
            <a:avLst/>
          </a:prstGeom>
          <a:solidFill>
            <a:srgbClr val="467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Rozpočet obce</a:t>
            </a: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6B3D78E9-CAF1-4288-8066-77E53EE207F3}"/>
              </a:ext>
            </a:extLst>
          </p:cNvPr>
          <p:cNvSpPr/>
          <p:nvPr/>
        </p:nvSpPr>
        <p:spPr>
          <a:xfrm>
            <a:off x="11946082" y="1751202"/>
            <a:ext cx="2113882" cy="1791810"/>
          </a:xfrm>
          <a:prstGeom prst="ellipse">
            <a:avLst/>
          </a:prstGeom>
          <a:solidFill>
            <a:srgbClr val="467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EPR</a:t>
            </a:r>
          </a:p>
        </p:txBody>
      </p:sp>
    </p:spTree>
    <p:extLst>
      <p:ext uri="{BB962C8B-B14F-4D97-AF65-F5344CB8AC3E}">
        <p14:creationId xmlns:p14="http://schemas.microsoft.com/office/powerpoint/2010/main" val="1785118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F3697487-305A-402C-8156-2761208BBC45}"/>
              </a:ext>
            </a:extLst>
          </p:cNvPr>
          <p:cNvSpPr/>
          <p:nvPr/>
        </p:nvSpPr>
        <p:spPr>
          <a:xfrm>
            <a:off x="824419" y="609599"/>
            <a:ext cx="138951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 err="1">
                <a:solidFill>
                  <a:srgbClr val="467A26"/>
                </a:solidFill>
                <a:latin typeface="Barlow Medium Bold" panose="020B0604020202020204" charset="-18"/>
              </a:rPr>
              <a:t>Sumativní</a:t>
            </a:r>
            <a:r>
              <a:rPr lang="cs-CZ" sz="4400" dirty="0">
                <a:solidFill>
                  <a:srgbClr val="467A26"/>
                </a:solidFill>
                <a:latin typeface="Barlow Medium Bold" panose="020B0604020202020204" charset="-18"/>
              </a:rPr>
              <a:t> tabulka: výpočet nákladů na svoz / investice:</a:t>
            </a:r>
          </a:p>
        </p:txBody>
      </p:sp>
      <p:graphicFrame>
        <p:nvGraphicFramePr>
          <p:cNvPr id="24" name="Objekt 23">
            <a:extLst>
              <a:ext uri="{FF2B5EF4-FFF2-40B4-BE49-F238E27FC236}">
                <a16:creationId xmlns:a16="http://schemas.microsoft.com/office/drawing/2014/main" id="{BF0B1BBF-A49E-45CC-A643-735A873C08A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4418" y="1760697"/>
          <a:ext cx="16549182" cy="8186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Worksheet" r:id="rId3" imgW="8071019" imgH="4419600" progId="Excel.Sheet.12">
                  <p:embed/>
                </p:oleObj>
              </mc:Choice>
              <mc:Fallback>
                <p:oleObj name="Worksheet" r:id="rId3" imgW="8071019" imgH="4419600" progId="Excel.Sheet.12">
                  <p:embed/>
                  <p:pic>
                    <p:nvPicPr>
                      <p:cNvPr id="24" name="Objekt 23">
                        <a:extLst>
                          <a:ext uri="{FF2B5EF4-FFF2-40B4-BE49-F238E27FC236}">
                            <a16:creationId xmlns:a16="http://schemas.microsoft.com/office/drawing/2014/main" id="{BF0B1BBF-A49E-45CC-A643-735A873C08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4418" y="1760697"/>
                        <a:ext cx="16549182" cy="8186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7902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F3697487-305A-402C-8156-2761208BBC45}"/>
              </a:ext>
            </a:extLst>
          </p:cNvPr>
          <p:cNvSpPr/>
          <p:nvPr/>
        </p:nvSpPr>
        <p:spPr>
          <a:xfrm>
            <a:off x="824419" y="609599"/>
            <a:ext cx="51988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>
                <a:solidFill>
                  <a:srgbClr val="467A26"/>
                </a:solidFill>
                <a:latin typeface="Barlow Medium Bold" panose="020B0604020202020204" charset="-18"/>
              </a:rPr>
              <a:t>Manažerské shrnutí: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F89FFBE-073B-47C7-9315-0FD161E51F08}"/>
              </a:ext>
            </a:extLst>
          </p:cNvPr>
          <p:cNvSpPr/>
          <p:nvPr/>
        </p:nvSpPr>
        <p:spPr>
          <a:xfrm>
            <a:off x="824419" y="2171700"/>
            <a:ext cx="16687798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Medium Bold" panose="020B0604020202020204" charset="-18"/>
              </a:rPr>
              <a:t>DDRS systém, který byl identifikován jako alternativa vůči klasickému zálohování, které se odevzdává do odběrných míst na 11 000 místech, se jeví jako investičně levnější při porovnání nominálních hodnot.</a:t>
            </a:r>
          </a:p>
          <a:p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  <a:latin typeface="Barlow Medium Bold" panose="020B0604020202020204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Medium Bold" panose="020B0604020202020204" charset="-18"/>
              </a:rPr>
              <a:t>V případě srovnání životnosti investic z hlediska odpisových skupin je nutné provést další analýzu SOCRU a kalkulace intenzifikace. Vycházíme ze zjištění, že životnost automatů a odpisy stavebních prací jsou v delších odpisových skupinách než v případě prostého nákupu nádob. Životnost nádob je kratší.</a:t>
            </a:r>
          </a:p>
          <a:p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  <a:latin typeface="Barlow Medium Bold" panose="020B0604020202020204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Medium Bold" panose="020B0604020202020204" charset="-18"/>
              </a:rPr>
              <a:t>Intenzifikací sítě bez DDRS, (který neprodražuje systém z hlediska investic tak zásadně 437 mil. Kč), nezaručujeme vrácení obalů do správné nádoby. Stále vycházíme ze zjištění, že 80 % se snaží třídit poctivě, téměř 20 % netřídí vůbec nebo s chybou / nepravidelně. DDRS zapojuje ekonomický instrument, který zajišťuje tlak na vrácení obalů do správné nádoby.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  <a:latin typeface="Barlow Medium Bold" panose="020B0604020202020204" charset="-1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Medium Bold" panose="020B0604020202020204" charset="-18"/>
              </a:rPr>
              <a:t>Investice do třídících linek nebyla kalkulována, ty předpokládáme stejné jak se zálohováním tak i bez něj. V klasickém systému záloh jsou požadavky na třídící linky menší. (méně shozů – méně optických separátorů)</a:t>
            </a:r>
          </a:p>
          <a:p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  <a:latin typeface="Barlow Medium 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97089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F3697487-305A-402C-8156-2761208BBC45}"/>
              </a:ext>
            </a:extLst>
          </p:cNvPr>
          <p:cNvSpPr/>
          <p:nvPr/>
        </p:nvSpPr>
        <p:spPr>
          <a:xfrm>
            <a:off x="824419" y="609599"/>
            <a:ext cx="51988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>
                <a:solidFill>
                  <a:srgbClr val="467A26"/>
                </a:solidFill>
                <a:latin typeface="Barlow Medium Bold" panose="020B0604020202020204" charset="-18"/>
              </a:rPr>
              <a:t>Manažerské shrnutí: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F89FFBE-073B-47C7-9315-0FD161E51F08}"/>
              </a:ext>
            </a:extLst>
          </p:cNvPr>
          <p:cNvSpPr/>
          <p:nvPr/>
        </p:nvSpPr>
        <p:spPr>
          <a:xfrm>
            <a:off x="824419" y="2171700"/>
            <a:ext cx="166877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Medium Bold" panose="020B0604020202020204" charset="-18"/>
              </a:rPr>
              <a:t>Podle Belgické studie, vychází rozšíření a přebudování sítě na D2D sítě 2,8 mld. Kč.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Medium Bold" panose="020B0604020202020204" charset="-18"/>
              </a:rPr>
              <a:t>V případě této kalkulace počítáme ve dvou variantách s dobudováním sítě ve variantě 1 (PET a AL odděleně) s částkou 3,2 mld.  v případě varianty č. 2 s investicí  2,3 mld. 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7E514AED-2E74-4ECE-A320-414A777810D8}"/>
              </a:ext>
            </a:extLst>
          </p:cNvPr>
          <p:cNvGraphicFramePr/>
          <p:nvPr>
            <p:extLst/>
          </p:nvPr>
        </p:nvGraphicFramePr>
        <p:xfrm>
          <a:off x="1828800" y="4381500"/>
          <a:ext cx="12192000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4039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F3697487-305A-402C-8156-2761208BBC45}"/>
              </a:ext>
            </a:extLst>
          </p:cNvPr>
          <p:cNvSpPr/>
          <p:nvPr/>
        </p:nvSpPr>
        <p:spPr>
          <a:xfrm>
            <a:off x="824419" y="609599"/>
            <a:ext cx="51988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dirty="0">
                <a:solidFill>
                  <a:srgbClr val="467A26"/>
                </a:solidFill>
                <a:latin typeface="Barlow Medium Bold" panose="020B0604020202020204" charset="-18"/>
              </a:rPr>
              <a:t>Manažerské shrnutí: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F89FFBE-073B-47C7-9315-0FD161E51F08}"/>
              </a:ext>
            </a:extLst>
          </p:cNvPr>
          <p:cNvSpPr/>
          <p:nvPr/>
        </p:nvSpPr>
        <p:spPr>
          <a:xfrm>
            <a:off x="824419" y="2171700"/>
            <a:ext cx="166877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Medium Bold" panose="020B0604020202020204" charset="-18"/>
              </a:rPr>
              <a:t>Provozní náklady, díky četnosti svozu a množství svážených míst jsou celkově vyšší.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Medium Bold" panose="020B0604020202020204" charset="-18"/>
              </a:rPr>
              <a:t>Začínají svážet veškeré místa, například v nádraží, zastávky MHD a autobusové striktně odděleně.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Medium Bold" panose="020B0604020202020204" charset="-18"/>
              </a:rPr>
              <a:t>V případě </a:t>
            </a:r>
            <a:r>
              <a:rPr lang="cs-CZ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 Medium Bold" panose="020B0604020202020204" charset="-18"/>
              </a:rPr>
              <a:t>multikomoditního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Medium Bold" panose="020B0604020202020204" charset="-18"/>
              </a:rPr>
              <a:t> sběru, je úspora při pořízení, ale naopak je potřeba četnějšího svozu.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Medium Bold" panose="020B0604020202020204" charset="-18"/>
              </a:rPr>
              <a:t>Provozní náklady včetně DDRS v rámci odděleného svozu 3,57 mld. Svoz v rámci </a:t>
            </a:r>
            <a:r>
              <a:rPr lang="cs-CZ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 Medium Bold" panose="020B0604020202020204" charset="-18"/>
              </a:rPr>
              <a:t>multikomodity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Medium Bold" panose="020B0604020202020204" charset="-18"/>
              </a:rPr>
              <a:t> 3,2 mld.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  <a:latin typeface="Barlow Medium Bold" panose="020B0604020202020204" charset="-18"/>
            </a:endParaRP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7E514AED-2E74-4ECE-A320-414A777810D8}"/>
              </a:ext>
            </a:extLst>
          </p:cNvPr>
          <p:cNvGraphicFramePr/>
          <p:nvPr>
            <p:extLst/>
          </p:nvPr>
        </p:nvGraphicFramePr>
        <p:xfrm>
          <a:off x="1828800" y="4381500"/>
          <a:ext cx="12192000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484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7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34935" y="4546311"/>
            <a:ext cx="11618131" cy="128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15"/>
              </a:lnSpc>
            </a:pPr>
            <a:r>
              <a:rPr lang="en-US" sz="8996" spc="-179">
                <a:solidFill>
                  <a:srgbClr val="FFFFFF"/>
                </a:solidFill>
                <a:latin typeface="Barlow Black"/>
              </a:rPr>
              <a:t>Děkujeme za pozornost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AEAA0688-7753-456D-91C5-303211352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9967" y="3430346"/>
            <a:ext cx="2608398" cy="1521096"/>
          </a:xfrm>
          <a:prstGeom prst="rect">
            <a:avLst/>
          </a:prstGeom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E83A7DB9-6D7D-463D-BBC1-612EE27DD40A}"/>
              </a:ext>
            </a:extLst>
          </p:cNvPr>
          <p:cNvSpPr/>
          <p:nvPr/>
        </p:nvSpPr>
        <p:spPr>
          <a:xfrm>
            <a:off x="3368628" y="4219596"/>
            <a:ext cx="1235832" cy="432048"/>
          </a:xfrm>
          <a:prstGeom prst="rightArrow">
            <a:avLst>
              <a:gd name="adj1" fmla="val 50000"/>
              <a:gd name="adj2" fmla="val 86376"/>
            </a:avLst>
          </a:prstGeom>
          <a:solidFill>
            <a:srgbClr val="44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70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5D70950-F701-4370-8254-0BE876D33D54}"/>
              </a:ext>
            </a:extLst>
          </p:cNvPr>
          <p:cNvSpPr/>
          <p:nvPr/>
        </p:nvSpPr>
        <p:spPr>
          <a:xfrm>
            <a:off x="3203340" y="3307297"/>
            <a:ext cx="1626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výrobce uvádí obal na trh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06684A6-DA92-496C-B445-9C3B9A08CAB6}"/>
              </a:ext>
            </a:extLst>
          </p:cNvPr>
          <p:cNvSpPr/>
          <p:nvPr/>
        </p:nvSpPr>
        <p:spPr>
          <a:xfrm>
            <a:off x="3197228" y="7994241"/>
            <a:ext cx="3607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zaplatí EKOKOMU</a:t>
            </a:r>
          </a:p>
          <a:p>
            <a:r>
              <a:rPr lang="cs-CZ" sz="2400" b="1" dirty="0"/>
              <a:t>za uvedené množství obalů na trh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8506E0FF-3AF4-4607-B83D-0BF743BC194D}"/>
              </a:ext>
            </a:extLst>
          </p:cNvPr>
          <p:cNvSpPr/>
          <p:nvPr/>
        </p:nvSpPr>
        <p:spPr>
          <a:xfrm>
            <a:off x="6522425" y="4204269"/>
            <a:ext cx="1235832" cy="432048"/>
          </a:xfrm>
          <a:prstGeom prst="rightArrow">
            <a:avLst>
              <a:gd name="adj1" fmla="val 50000"/>
              <a:gd name="adj2" fmla="val 86376"/>
            </a:avLst>
          </a:prstGeom>
          <a:solidFill>
            <a:srgbClr val="44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70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02DB1BB2-0D7F-497C-B320-A03AF9021AFA}"/>
              </a:ext>
            </a:extLst>
          </p:cNvPr>
          <p:cNvSpPr/>
          <p:nvPr/>
        </p:nvSpPr>
        <p:spPr>
          <a:xfrm>
            <a:off x="5735820" y="3292681"/>
            <a:ext cx="3052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z výrobku se stane odpad</a:t>
            </a: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9EE25A63-F674-40A3-A347-71188332529B}"/>
              </a:ext>
            </a:extLst>
          </p:cNvPr>
          <p:cNvSpPr/>
          <p:nvPr/>
        </p:nvSpPr>
        <p:spPr>
          <a:xfrm rot="5400000">
            <a:off x="2203020" y="6199334"/>
            <a:ext cx="2714052" cy="553659"/>
          </a:xfrm>
          <a:prstGeom prst="rightArrow">
            <a:avLst>
              <a:gd name="adj1" fmla="val 50000"/>
              <a:gd name="adj2" fmla="val 86376"/>
            </a:avLst>
          </a:prstGeom>
          <a:solidFill>
            <a:srgbClr val="44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70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C0AFF62-1E83-416A-AE61-01CBD91F3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98" y="2645566"/>
            <a:ext cx="3349904" cy="432566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A8C34CD-FC5C-4E74-9C28-3C21BD8E74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621" t="28413"/>
          <a:stretch/>
        </p:blipFill>
        <p:spPr>
          <a:xfrm>
            <a:off x="8349998" y="2248729"/>
            <a:ext cx="459464" cy="97210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F27CC33-625D-4AD6-BE2D-5CADD99425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621" t="28413"/>
          <a:stretch/>
        </p:blipFill>
        <p:spPr>
          <a:xfrm>
            <a:off x="7854948" y="2256676"/>
            <a:ext cx="495050" cy="97210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5211C73-C734-45A7-876C-EC0773BC0A01}"/>
              </a:ext>
            </a:extLst>
          </p:cNvPr>
          <p:cNvSpPr/>
          <p:nvPr/>
        </p:nvSpPr>
        <p:spPr>
          <a:xfrm>
            <a:off x="8601974" y="4951442"/>
            <a:ext cx="3052982" cy="2673978"/>
          </a:xfrm>
          <a:prstGeom prst="rect">
            <a:avLst/>
          </a:prstGeom>
          <a:solidFill>
            <a:schemeClr val="bg2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70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DB6BD12B-3A36-48B2-8345-DFD944814691}"/>
              </a:ext>
            </a:extLst>
          </p:cNvPr>
          <p:cNvSpPr/>
          <p:nvPr/>
        </p:nvSpPr>
        <p:spPr>
          <a:xfrm>
            <a:off x="8657859" y="5095130"/>
            <a:ext cx="259971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575" b="1" dirty="0"/>
              <a:t>EKO-KOM platí separaci odpadu. 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F7D8CF7-F142-4814-96D3-5B3C3C415C1C}"/>
              </a:ext>
            </a:extLst>
          </p:cNvPr>
          <p:cNvSpPr/>
          <p:nvPr/>
        </p:nvSpPr>
        <p:spPr>
          <a:xfrm>
            <a:off x="8657859" y="5813539"/>
            <a:ext cx="2599710" cy="1788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575" b="1" dirty="0"/>
              <a:t>Zaplatí obcím celou částku? NE! Platí jen </a:t>
            </a:r>
          </a:p>
          <a:p>
            <a:r>
              <a:rPr lang="cs-CZ" sz="1575" b="1" dirty="0"/>
              <a:t>Obalovou složku, kterou má finančně pokrytou od povinných subjektů. </a:t>
            </a:r>
          </a:p>
          <a:p>
            <a:endParaRPr lang="cs-CZ" sz="1575" b="1" dirty="0"/>
          </a:p>
          <a:p>
            <a:endParaRPr lang="cs-CZ" sz="1575" b="1" dirty="0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CC566E25-5A6D-4035-B3A9-517BC3640A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1" r="38850"/>
          <a:stretch/>
        </p:blipFill>
        <p:spPr>
          <a:xfrm>
            <a:off x="5001224" y="3148138"/>
            <a:ext cx="784370" cy="2535770"/>
          </a:xfrm>
          <a:prstGeom prst="rect">
            <a:avLst/>
          </a:prstGeom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60456429-71F4-498F-ADD4-6710940CF2BC}"/>
              </a:ext>
            </a:extLst>
          </p:cNvPr>
          <p:cNvSpPr/>
          <p:nvPr/>
        </p:nvSpPr>
        <p:spPr>
          <a:xfrm>
            <a:off x="12060725" y="4958976"/>
            <a:ext cx="3052982" cy="2673978"/>
          </a:xfrm>
          <a:prstGeom prst="rect">
            <a:avLst/>
          </a:prstGeom>
          <a:solidFill>
            <a:schemeClr val="bg2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700"/>
          </a:p>
        </p:txBody>
      </p:sp>
      <p:sp>
        <p:nvSpPr>
          <p:cNvPr id="34" name="Šipka: doprava 33">
            <a:extLst>
              <a:ext uri="{FF2B5EF4-FFF2-40B4-BE49-F238E27FC236}">
                <a16:creationId xmlns:a16="http://schemas.microsoft.com/office/drawing/2014/main" id="{12583AFC-BD42-485E-8AE3-FD19552DD56C}"/>
              </a:ext>
            </a:extLst>
          </p:cNvPr>
          <p:cNvSpPr/>
          <p:nvPr/>
        </p:nvSpPr>
        <p:spPr>
          <a:xfrm>
            <a:off x="10899515" y="4204269"/>
            <a:ext cx="1235832" cy="432048"/>
          </a:xfrm>
          <a:prstGeom prst="rightArrow">
            <a:avLst>
              <a:gd name="adj1" fmla="val 50000"/>
              <a:gd name="adj2" fmla="val 86376"/>
            </a:avLst>
          </a:prstGeom>
          <a:solidFill>
            <a:srgbClr val="44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700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093C04D0-5690-459D-AE4A-CC44BE87330C}"/>
              </a:ext>
            </a:extLst>
          </p:cNvPr>
          <p:cNvSpPr/>
          <p:nvPr/>
        </p:nvSpPr>
        <p:spPr>
          <a:xfrm>
            <a:off x="12218655" y="5119883"/>
            <a:ext cx="259971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575" b="1" dirty="0"/>
              <a:t>EKO-KOM platí separaci odpadu i třídícím linkám. </a:t>
            </a:r>
          </a:p>
          <a:p>
            <a:endParaRPr lang="cs-CZ" sz="1575" b="1" dirty="0"/>
          </a:p>
          <a:p>
            <a:r>
              <a:rPr lang="cs-CZ" sz="1575" b="1" dirty="0"/>
              <a:t>Platí za vytříděnou tunu. 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34C66C33-C0E7-4A2B-B68B-8DE0A95D65B1}"/>
              </a:ext>
            </a:extLst>
          </p:cNvPr>
          <p:cNvSpPr/>
          <p:nvPr/>
        </p:nvSpPr>
        <p:spPr>
          <a:xfrm>
            <a:off x="818482" y="952500"/>
            <a:ext cx="11754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Jak funguje systém, z čeho obce získávají peníze?</a:t>
            </a:r>
            <a:endParaRPr lang="cs-CZ" sz="4000" dirty="0">
              <a:latin typeface="Barlow Medium 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3216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72A83D4E-BE35-4058-B299-BBF18CE3A274}"/>
              </a:ext>
            </a:extLst>
          </p:cNvPr>
          <p:cNvSpPr/>
          <p:nvPr/>
        </p:nvSpPr>
        <p:spPr>
          <a:xfrm>
            <a:off x="5257800" y="4457700"/>
            <a:ext cx="2286000" cy="2971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Poplatek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7DD15BE-514F-419A-8B63-07ABC9F58137}"/>
              </a:ext>
            </a:extLst>
          </p:cNvPr>
          <p:cNvSpPr/>
          <p:nvPr/>
        </p:nvSpPr>
        <p:spPr>
          <a:xfrm>
            <a:off x="1219200" y="4457700"/>
            <a:ext cx="2286000" cy="2209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Náklady obcí na svoz, nádoby.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FE621D8-2D37-45C3-985C-D0CBD7C66A07}"/>
              </a:ext>
            </a:extLst>
          </p:cNvPr>
          <p:cNvSpPr/>
          <p:nvPr/>
        </p:nvSpPr>
        <p:spPr>
          <a:xfrm>
            <a:off x="5257800" y="7429500"/>
            <a:ext cx="22860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Výnosy z </a:t>
            </a:r>
            <a:r>
              <a:rPr lang="cs-CZ" dirty="0" err="1"/>
              <a:t>PETu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7EDE64B-461D-44C7-832C-B2CC3F752D9D}"/>
              </a:ext>
            </a:extLst>
          </p:cNvPr>
          <p:cNvSpPr/>
          <p:nvPr/>
        </p:nvSpPr>
        <p:spPr>
          <a:xfrm>
            <a:off x="1219200" y="6667500"/>
            <a:ext cx="2286000" cy="12953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Třídící linky 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BC9AD76-7696-41E3-A3AD-0BB8DA276FA8}"/>
              </a:ext>
            </a:extLst>
          </p:cNvPr>
          <p:cNvSpPr/>
          <p:nvPr/>
        </p:nvSpPr>
        <p:spPr>
          <a:xfrm>
            <a:off x="1168401" y="952500"/>
            <a:ext cx="69539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Výnosy z prodeje separované komodity, ovlivňuje konečnou </a:t>
            </a:r>
          </a:p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cenu poplatku.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35A2A1E-88BD-45D6-9E00-9371FA02664A}"/>
              </a:ext>
            </a:extLst>
          </p:cNvPr>
          <p:cNvSpPr/>
          <p:nvPr/>
        </p:nvSpPr>
        <p:spPr>
          <a:xfrm>
            <a:off x="13639802" y="3657601"/>
            <a:ext cx="2286000" cy="1943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Poplatek 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15434E0F-A400-4CF0-8922-A3AD599998D1}"/>
              </a:ext>
            </a:extLst>
          </p:cNvPr>
          <p:cNvSpPr/>
          <p:nvPr/>
        </p:nvSpPr>
        <p:spPr>
          <a:xfrm>
            <a:off x="9601202" y="3657601"/>
            <a:ext cx="2286000" cy="2209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Náklady obcí na svoz, nádoby.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13B088A4-E40C-4EDC-A335-3BC59A4F4085}"/>
              </a:ext>
            </a:extLst>
          </p:cNvPr>
          <p:cNvSpPr/>
          <p:nvPr/>
        </p:nvSpPr>
        <p:spPr>
          <a:xfrm>
            <a:off x="13639802" y="5600700"/>
            <a:ext cx="2286000" cy="23621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Výnosy z </a:t>
            </a:r>
            <a:r>
              <a:rPr lang="cs-CZ" dirty="0" err="1"/>
              <a:t>PETu</a:t>
            </a:r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07BF82FC-67EF-4707-B8D5-44E59FF701E2}"/>
              </a:ext>
            </a:extLst>
          </p:cNvPr>
          <p:cNvSpPr/>
          <p:nvPr/>
        </p:nvSpPr>
        <p:spPr>
          <a:xfrm>
            <a:off x="9601202" y="5867402"/>
            <a:ext cx="2286000" cy="20954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Třídící linky 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DB2A1D0-5BCB-4C32-9C77-6380AAC4AEB4}"/>
              </a:ext>
            </a:extLst>
          </p:cNvPr>
          <p:cNvSpPr/>
          <p:nvPr/>
        </p:nvSpPr>
        <p:spPr>
          <a:xfrm>
            <a:off x="1168401" y="3594100"/>
            <a:ext cx="6953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A.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BA264400-BCCE-4BE4-907F-97345762C726}"/>
              </a:ext>
            </a:extLst>
          </p:cNvPr>
          <p:cNvSpPr/>
          <p:nvPr/>
        </p:nvSpPr>
        <p:spPr>
          <a:xfrm>
            <a:off x="9601202" y="2537549"/>
            <a:ext cx="6953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B.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223561B8-5DF9-49FE-AEBE-D04DBADD93BD}"/>
              </a:ext>
            </a:extLst>
          </p:cNvPr>
          <p:cNvSpPr/>
          <p:nvPr/>
        </p:nvSpPr>
        <p:spPr>
          <a:xfrm>
            <a:off x="1219200" y="8728668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Z celkových příjmů:</a:t>
            </a:r>
          </a:p>
          <a:p>
            <a:r>
              <a:rPr lang="cs-CZ" dirty="0">
                <a:latin typeface="Calibri" panose="020F0502020204030204" pitchFamily="34" charset="0"/>
              </a:rPr>
              <a:t>Podíl nápojového PET (bez mléka) na příjmech AOS: 7,6%</a:t>
            </a:r>
          </a:p>
          <a:p>
            <a:r>
              <a:rPr lang="cs-CZ" dirty="0">
                <a:latin typeface="Calibri" panose="020F0502020204030204" pitchFamily="34" charset="0"/>
              </a:rPr>
              <a:t>Podíl nápojových plechovek na příjmech AOS: 2,1%</a:t>
            </a:r>
          </a:p>
          <a:p>
            <a:r>
              <a:rPr lang="cs-CZ" dirty="0">
                <a:latin typeface="Calibri" panose="020F0502020204030204" pitchFamily="34" charset="0"/>
              </a:rPr>
              <a:t>Zdroj: EKO-KOM 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858A2730-0526-4E72-A6C7-3B1ED789E2DB}"/>
              </a:ext>
            </a:extLst>
          </p:cNvPr>
          <p:cNvSpPr/>
          <p:nvPr/>
        </p:nvSpPr>
        <p:spPr>
          <a:xfrm>
            <a:off x="1943101" y="3624877"/>
            <a:ext cx="3124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Započítává se do kalkulace výpočtu výsledného poplatku. 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C5E85CCC-2170-496D-9544-2F0276F8DC80}"/>
              </a:ext>
            </a:extLst>
          </p:cNvPr>
          <p:cNvSpPr/>
          <p:nvPr/>
        </p:nvSpPr>
        <p:spPr>
          <a:xfrm>
            <a:off x="13639802" y="8728668"/>
            <a:ext cx="3124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Obce neobchodují s </a:t>
            </a:r>
            <a:r>
              <a:rPr lang="cs-CZ" dirty="0" err="1">
                <a:latin typeface="Calibri" panose="020F0502020204030204" pitchFamily="34" charset="0"/>
              </a:rPr>
              <a:t>petem</a:t>
            </a:r>
            <a:r>
              <a:rPr lang="cs-CZ" dirty="0">
                <a:latin typeface="Calibri" panose="020F0502020204030204" pitchFamily="34" charset="0"/>
              </a:rPr>
              <a:t> ani s jinými komoditami. </a:t>
            </a:r>
          </a:p>
        </p:txBody>
      </p:sp>
    </p:spTree>
    <p:extLst>
      <p:ext uri="{BB962C8B-B14F-4D97-AF65-F5344CB8AC3E}">
        <p14:creationId xmlns:p14="http://schemas.microsoft.com/office/powerpoint/2010/main" val="403370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141A9471-F45C-4BF8-A441-A076D004AB3F}"/>
              </a:ext>
            </a:extLst>
          </p:cNvPr>
          <p:cNvSpPr/>
          <p:nvPr/>
        </p:nvSpPr>
        <p:spPr>
          <a:xfrm>
            <a:off x="1171240" y="1122551"/>
            <a:ext cx="6953918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Obce mají smlouvy na obsluhu, svoz a likvidaci / využití separovaného odpadu.</a:t>
            </a:r>
          </a:p>
          <a:p>
            <a:pPr marL="514350" indent="-514350">
              <a:buAutoNum type="arabicPeriod"/>
            </a:pPr>
            <a:endParaRPr lang="cs-CZ" sz="3200" spc="-204" dirty="0">
              <a:solidFill>
                <a:srgbClr val="467A26"/>
              </a:solidFill>
              <a:latin typeface="Barlow Medium Bold" panose="020B0604020202020204" charset="-18"/>
            </a:endParaRPr>
          </a:p>
          <a:p>
            <a:pPr marL="514350" indent="-514350">
              <a:buAutoNum type="arabicPeriod"/>
            </a:pPr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Obce ve většině případů </a:t>
            </a:r>
            <a:r>
              <a:rPr lang="cs-CZ" sz="32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s žádným materiálem neobchodují </a:t>
            </a:r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stejně jako neobchodují s papírem nebo kovy.</a:t>
            </a:r>
          </a:p>
          <a:p>
            <a:pPr marL="514350" indent="-514350">
              <a:buAutoNum type="arabicPeriod"/>
            </a:pPr>
            <a:endParaRPr lang="cs-CZ" sz="3200" spc="-204" dirty="0">
              <a:solidFill>
                <a:srgbClr val="467A26"/>
              </a:solidFill>
              <a:latin typeface="Barlow Medium Bold" panose="020B0604020202020204" charset="-18"/>
            </a:endParaRPr>
          </a:p>
          <a:p>
            <a:pPr marL="514350" indent="-514350">
              <a:buAutoNum type="arabicPeriod"/>
            </a:pPr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Volatilita cen druhotný surovin nemá významný vliv. Ten se projevuje až v rámci nové soutěže. Náklady obcí, které se mohou zvyšovat, jsou dány spíše inflací.  </a:t>
            </a:r>
          </a:p>
          <a:p>
            <a:pPr marL="514350" indent="-514350">
              <a:buAutoNum type="arabicPeriod"/>
            </a:pPr>
            <a:endParaRPr lang="cs-CZ" sz="3200" spc="-204" dirty="0">
              <a:solidFill>
                <a:srgbClr val="467A26"/>
              </a:solidFill>
              <a:latin typeface="Barlow Medium Bold" panose="020B0604020202020204" charset="-18"/>
            </a:endParaRPr>
          </a:p>
          <a:p>
            <a:pPr marL="514350" indent="-514350">
              <a:buAutoNum type="arabicPeriod"/>
            </a:pPr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Odpadové společnosti se musejí vyrovnat s výkyvy cen v rámci predikovaného vývoje cen s druhotnými komoditami.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3BC2DE8-7E9D-4884-8D01-A91B0914B5EA}"/>
              </a:ext>
            </a:extLst>
          </p:cNvPr>
          <p:cNvSpPr/>
          <p:nvPr/>
        </p:nvSpPr>
        <p:spPr>
          <a:xfrm>
            <a:off x="13639802" y="3657601"/>
            <a:ext cx="2286000" cy="1943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Poplatek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2589A77-6DCD-40C4-9470-E40C03314283}"/>
              </a:ext>
            </a:extLst>
          </p:cNvPr>
          <p:cNvSpPr/>
          <p:nvPr/>
        </p:nvSpPr>
        <p:spPr>
          <a:xfrm>
            <a:off x="9601202" y="3657601"/>
            <a:ext cx="2286000" cy="2209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Náklady obcí na svoz a separaci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78D7693-F207-4514-AED6-453D0B0A3349}"/>
              </a:ext>
            </a:extLst>
          </p:cNvPr>
          <p:cNvSpPr/>
          <p:nvPr/>
        </p:nvSpPr>
        <p:spPr>
          <a:xfrm>
            <a:off x="13639802" y="5600700"/>
            <a:ext cx="2286000" cy="23621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Výnosy z </a:t>
            </a:r>
            <a:r>
              <a:rPr lang="cs-CZ" dirty="0" err="1"/>
              <a:t>PETu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63C158D-9048-414C-A92C-927E15EF76B4}"/>
              </a:ext>
            </a:extLst>
          </p:cNvPr>
          <p:cNvSpPr/>
          <p:nvPr/>
        </p:nvSpPr>
        <p:spPr>
          <a:xfrm>
            <a:off x="9601202" y="5867402"/>
            <a:ext cx="2286000" cy="20954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Třídící linky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9C07168-9A87-42D9-9513-CA3A47023289}"/>
              </a:ext>
            </a:extLst>
          </p:cNvPr>
          <p:cNvSpPr/>
          <p:nvPr/>
        </p:nvSpPr>
        <p:spPr>
          <a:xfrm>
            <a:off x="9601202" y="2537549"/>
            <a:ext cx="6953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B.</a:t>
            </a:r>
            <a:endParaRPr lang="cs-CZ" sz="4000" dirty="0">
              <a:latin typeface="Barlow Medium 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2800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141A9471-F45C-4BF8-A441-A076D004AB3F}"/>
              </a:ext>
            </a:extLst>
          </p:cNvPr>
          <p:cNvSpPr/>
          <p:nvPr/>
        </p:nvSpPr>
        <p:spPr>
          <a:xfrm>
            <a:off x="1295400" y="2095500"/>
            <a:ext cx="69539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spc="-204" dirty="0">
                <a:solidFill>
                  <a:srgbClr val="467A26"/>
                </a:solidFill>
                <a:latin typeface="Barlow Medium Bold" panose="020B0604020202020204" charset="-18"/>
              </a:rPr>
              <a:t>Aktuální tržní cenové rozpětí je odhadováno na 1080 až 1120 EUR/tonu, s průměrnou cenou 1100 EUR/tonu, což je pokles o 50 EUR/tonu oproti polovině dubna.</a:t>
            </a:r>
          </a:p>
          <a:p>
            <a:endParaRPr lang="cs-CZ" sz="3600" spc="-204" dirty="0">
              <a:solidFill>
                <a:srgbClr val="467A26"/>
              </a:solidFill>
              <a:latin typeface="Barlow Medium Bold" panose="020B0604020202020204" charset="-18"/>
            </a:endParaRPr>
          </a:p>
          <a:p>
            <a:r>
              <a:rPr lang="cs-CZ" sz="3600" spc="-204" dirty="0">
                <a:solidFill>
                  <a:srgbClr val="467A26"/>
                </a:solidFill>
                <a:latin typeface="Barlow Medium Bold" panose="020B0604020202020204" charset="-18"/>
              </a:rPr>
              <a:t>Někteří výrobci se snažili udržet ceny na úrovni 1110-1130 EUR/tunu na začátku května, ale agresivní cenová politika v regionu Benelux trh táhne dolů.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AE8620D-49F4-4B3A-B6EC-B2615722C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017" y="2050225"/>
            <a:ext cx="8518532" cy="583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0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08285" y="592645"/>
            <a:ext cx="6471430" cy="93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spc="-118">
                <a:solidFill>
                  <a:srgbClr val="FFFFFF"/>
                </a:solidFill>
                <a:latin typeface="Barlow Black"/>
              </a:rPr>
              <a:t>Aktuální situace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94683" y="1257300"/>
            <a:ext cx="1629183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cs-CZ" sz="3200" spc="-89" dirty="0">
                <a:solidFill>
                  <a:srgbClr val="000000"/>
                </a:solidFill>
                <a:latin typeface="Barlow Medium Bold" panose="020B0604020202020204" charset="-18"/>
              </a:rPr>
              <a:t>Dle požadavků SMO i SMS jsme vybrali několik obcí a měst, na kterých ilustrujeme jak se konkrétně změní jejich ekonomika. </a:t>
            </a:r>
            <a:r>
              <a:rPr lang="cs-CZ" sz="3200" spc="-89" dirty="0">
                <a:solidFill>
                  <a:schemeClr val="bg1"/>
                </a:solidFill>
                <a:highlight>
                  <a:srgbClr val="008000"/>
                </a:highlight>
                <a:latin typeface="Barlow Medium Bold" panose="020B0604020202020204" charset="-18"/>
              </a:rPr>
              <a:t>Konkrétní propočty vychází ze dvou analýz, které provedla společnost EKO-KOM a společnost CETA. </a:t>
            </a:r>
          </a:p>
          <a:p>
            <a:pPr>
              <a:spcBef>
                <a:spcPct val="0"/>
              </a:spcBef>
            </a:pPr>
            <a:r>
              <a:rPr lang="cs-CZ" sz="3200" spc="-89" dirty="0">
                <a:latin typeface="Barlow Medium Bold" panose="020B0604020202020204" charset="-18"/>
              </a:rPr>
              <a:t>Pro účely této analýzy budeme pracovat s daty EKO-</a:t>
            </a:r>
            <a:r>
              <a:rPr lang="cs-CZ" sz="3200" spc="-89" dirty="0" err="1">
                <a:latin typeface="Barlow Medium Bold" panose="020B0604020202020204" charset="-18"/>
              </a:rPr>
              <a:t>KOMu</a:t>
            </a:r>
            <a:r>
              <a:rPr lang="cs-CZ" sz="3200" spc="-89" dirty="0">
                <a:latin typeface="Barlow Medium Bold" panose="020B0604020202020204" charset="-18"/>
              </a:rPr>
              <a:t> i CETY v alternativních scénářích. 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CEFA44D-A04F-4BAA-A84C-EA712650A1B4}"/>
              </a:ext>
            </a:extLst>
          </p:cNvPr>
          <p:cNvSpPr/>
          <p:nvPr/>
        </p:nvSpPr>
        <p:spPr>
          <a:xfrm>
            <a:off x="818483" y="4604891"/>
            <a:ext cx="89351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Barlow Medium Bold" panose="020B0604020202020204" charset="-18"/>
              </a:rPr>
              <a:t>„Nejhorší potenciální dopad představuje krátkodobý scénář, který indikuje nutnost zvýšení cash-</a:t>
            </a:r>
            <a:r>
              <a:rPr lang="cs-CZ" sz="2400" dirty="0" err="1">
                <a:latin typeface="Barlow Medium Bold" panose="020B0604020202020204" charset="-18"/>
              </a:rPr>
              <a:t>flow</a:t>
            </a:r>
            <a:r>
              <a:rPr lang="cs-CZ" sz="2400" dirty="0">
                <a:latin typeface="Barlow Medium Bold" panose="020B0604020202020204" charset="-18"/>
              </a:rPr>
              <a:t> k dofinancování nákladů spojených s tříděným sběrem plastů o 324.502.638,10 Kč. Růst průměrného poplatku za odpady generuje částku ve výši 30 Kč/ob./rok. To představuje procentuální navýšení všech nákladů (výdajů) obcí o 0,09 %“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954F09C-4A5F-4858-AE74-C7B18A2DEF02}"/>
              </a:ext>
            </a:extLst>
          </p:cNvPr>
          <p:cNvSpPr/>
          <p:nvPr/>
        </p:nvSpPr>
        <p:spPr>
          <a:xfrm>
            <a:off x="10439400" y="4604891"/>
            <a:ext cx="6747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Krátkodobý dopad 30 Kč občan</a:t>
            </a:r>
          </a:p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324 502 638 Kč celkem </a:t>
            </a:r>
            <a:endParaRPr lang="cs-CZ" sz="3200" dirty="0">
              <a:latin typeface="Barlow Medium Bold" panose="020B0604020202020204" charset="-18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1C51A85-5791-4BA6-9004-1778999CB08B}"/>
              </a:ext>
            </a:extLst>
          </p:cNvPr>
          <p:cNvSpPr/>
          <p:nvPr/>
        </p:nvSpPr>
        <p:spPr>
          <a:xfrm>
            <a:off x="818483" y="3749711"/>
            <a:ext cx="6747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Dopady dle CETA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EF0FED3-7173-437A-8400-5EDA601342D4}"/>
              </a:ext>
            </a:extLst>
          </p:cNvPr>
          <p:cNvSpPr/>
          <p:nvPr/>
        </p:nvSpPr>
        <p:spPr>
          <a:xfrm>
            <a:off x="818482" y="7278888"/>
            <a:ext cx="90875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Barlow Medium Bold" panose="020B0604020202020204" charset="-18"/>
              </a:rPr>
              <a:t>Realistický dopad po akomodaci změny vystihuje střednědobý scénář, který determinuje nutnost zvýšení cash-</a:t>
            </a:r>
            <a:r>
              <a:rPr lang="cs-CZ" sz="2400" dirty="0" err="1">
                <a:latin typeface="Barlow Medium Bold" panose="020B0604020202020204" charset="-18"/>
              </a:rPr>
              <a:t>flow</a:t>
            </a:r>
            <a:r>
              <a:rPr lang="cs-CZ" sz="2400" dirty="0">
                <a:latin typeface="Barlow Medium Bold" panose="020B0604020202020204" charset="-18"/>
              </a:rPr>
              <a:t> k dofinancování nákladů spojených s tříděným sběrem plastů o 163.530.272 Kč ročně. Růst průměrného poplatku za odpady je projektován na hodnotu 15,1 Kč/ob./rok. To představuje procentuální navýšení všech nákladů (výdajů) obcí o 0,05 %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E5C8D38-12F7-489D-8A78-2BBCDC0EE747}"/>
              </a:ext>
            </a:extLst>
          </p:cNvPr>
          <p:cNvSpPr/>
          <p:nvPr/>
        </p:nvSpPr>
        <p:spPr>
          <a:xfrm>
            <a:off x="10423915" y="7201944"/>
            <a:ext cx="6747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Budoucí dopad dlouhodobý dopad 15 Kč občan. </a:t>
            </a:r>
          </a:p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163 530 272 Kč celkem  </a:t>
            </a:r>
            <a:endParaRPr lang="cs-CZ" sz="3200" dirty="0">
              <a:latin typeface="Barlow Medium 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1682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08285" y="592645"/>
            <a:ext cx="6471430" cy="93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spc="-118">
                <a:solidFill>
                  <a:srgbClr val="FFFFFF"/>
                </a:solidFill>
                <a:latin typeface="Barlow Black"/>
              </a:rPr>
              <a:t>Aktuální situace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CEFA44D-A04F-4BAA-A84C-EA712650A1B4}"/>
              </a:ext>
            </a:extLst>
          </p:cNvPr>
          <p:cNvSpPr/>
          <p:nvPr/>
        </p:nvSpPr>
        <p:spPr>
          <a:xfrm>
            <a:off x="818483" y="1807680"/>
            <a:ext cx="89351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Barlow Medium Bold" panose="020B0604020202020204" charset="-18"/>
              </a:rPr>
              <a:t>EKO-KOM vypočítal dopad tak, že v ideálním případě, tedy při 100% účinnosti zálohového systému, snížení materiálové recyklace tříděných plastů pod 30% a nejdokonalejší možné optimalizaci svozu, by dopad na systém třídění byl 32 Kč na obyvatele a rok, rozloženo tak, že 22 Kč zaplatí AOS a přenese na spotřebitele, 10 Kč zaplatí obec a přenese na občana.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954F09C-4A5F-4858-AE74-C7B18A2DEF02}"/>
              </a:ext>
            </a:extLst>
          </p:cNvPr>
          <p:cNvSpPr/>
          <p:nvPr/>
        </p:nvSpPr>
        <p:spPr>
          <a:xfrm>
            <a:off x="10439400" y="1807680"/>
            <a:ext cx="6747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Krátkodobý dopad 30 Kč občan</a:t>
            </a:r>
          </a:p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324 502 638 Kč celkem </a:t>
            </a:r>
            <a:endParaRPr lang="cs-CZ" sz="3200" dirty="0">
              <a:latin typeface="Barlow Medium Bold" panose="020B0604020202020204" charset="-18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1C51A85-5791-4BA6-9004-1778999CB08B}"/>
              </a:ext>
            </a:extLst>
          </p:cNvPr>
          <p:cNvSpPr/>
          <p:nvPr/>
        </p:nvSpPr>
        <p:spPr>
          <a:xfrm>
            <a:off x="818483" y="952500"/>
            <a:ext cx="6747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Dopady dle EKO-KOM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EF0FED3-7173-437A-8400-5EDA601342D4}"/>
              </a:ext>
            </a:extLst>
          </p:cNvPr>
          <p:cNvSpPr/>
          <p:nvPr/>
        </p:nvSpPr>
        <p:spPr>
          <a:xfrm>
            <a:off x="818482" y="4481677"/>
            <a:ext cx="90875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Barlow Medium Bold" panose="020B0604020202020204" charset="-18"/>
              </a:rPr>
              <a:t>Tento ideální scénář je pochopitelně nereálný a je použit jako báze pro výpočet variant při neideálních scénářích. Nejhorší zvažovaný asi odpovídá prvnímu roku či dvěma. Je to asi  51 Kč na obyvatele a rok, rozloženo 34 Kč AOS a 17 Kč obce. Realisticky by to potom mohlo klesnout na 48 Kč na obyvatele a rok, AOS zůstává 34 Kč a obcím to klesne na 14 Kč.</a:t>
            </a:r>
          </a:p>
          <a:p>
            <a:endParaRPr lang="cs-CZ" sz="2400" dirty="0">
              <a:latin typeface="Barlow Medium Bold" panose="020B0604020202020204" charset="-18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E5C8D38-12F7-489D-8A78-2BBCDC0EE747}"/>
              </a:ext>
            </a:extLst>
          </p:cNvPr>
          <p:cNvSpPr/>
          <p:nvPr/>
        </p:nvSpPr>
        <p:spPr>
          <a:xfrm>
            <a:off x="10423915" y="4404733"/>
            <a:ext cx="67471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Budoucí dopad dlouhodobý dopad 17 Kč obce / občan. EKO-KOM počítá také případné navýšení poplatků od ostatních klientů, které vypočítává na 34 Kč / občan.</a:t>
            </a:r>
          </a:p>
        </p:txBody>
      </p:sp>
    </p:spTree>
    <p:extLst>
      <p:ext uri="{BB962C8B-B14F-4D97-AF65-F5344CB8AC3E}">
        <p14:creationId xmlns:p14="http://schemas.microsoft.com/office/powerpoint/2010/main" val="287574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36616</TotalTime>
  <Words>2424</Words>
  <Application>Microsoft Office PowerPoint</Application>
  <PresentationFormat>Vlastní</PresentationFormat>
  <Paragraphs>297</Paragraphs>
  <Slides>34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Barlow Medium</vt:lpstr>
      <vt:lpstr>Barlow Black</vt:lpstr>
      <vt:lpstr>Arial</vt:lpstr>
      <vt:lpstr>Calibri</vt:lpstr>
      <vt:lpstr>Barlow Medium Bold</vt:lpstr>
      <vt:lpstr>Roboto Medium</vt:lpstr>
      <vt:lpstr>Roboto</vt:lpstr>
      <vt:lpstr>Office Theme</vt:lpstr>
      <vt:lpstr>Worksheet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Listopad -  Zálohový systém</dc:title>
  <dc:creator>Surý David</dc:creator>
  <cp:lastModifiedBy>Surý David</cp:lastModifiedBy>
  <cp:revision>72</cp:revision>
  <cp:lastPrinted>2023-11-15T06:42:47Z</cp:lastPrinted>
  <dcterms:created xsi:type="dcterms:W3CDTF">2006-08-16T00:00:00Z</dcterms:created>
  <dcterms:modified xsi:type="dcterms:W3CDTF">2024-01-31T20:09:42Z</dcterms:modified>
  <dc:identifier>DAFzCGpdflY</dc:identifier>
</cp:coreProperties>
</file>