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685" r:id="rId2"/>
    <p:sldId id="779" r:id="rId3"/>
    <p:sldId id="786" r:id="rId4"/>
    <p:sldId id="787" r:id="rId5"/>
    <p:sldId id="699" r:id="rId6"/>
    <p:sldId id="788" r:id="rId7"/>
    <p:sldId id="789" r:id="rId8"/>
    <p:sldId id="790" r:id="rId9"/>
  </p:sldIdLst>
  <p:sldSz cx="9144000" cy="6858000" type="screen4x3"/>
  <p:notesSz cx="6797675" cy="99282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ie Hanáčková" initials="LH" lastIdx="1" clrIdx="0"/>
  <p:cmAuthor id="2" name="Daniel Štencel" initials="DŠ" lastIdx="2" clrIdx="1">
    <p:extLst>
      <p:ext uri="{19B8F6BF-5375-455C-9EA6-DF929625EA0E}">
        <p15:presenceInfo xmlns:p15="http://schemas.microsoft.com/office/powerpoint/2012/main" userId="S-1-5-21-1142958752-2648980589-568127415-11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A939"/>
    <a:srgbClr val="E6E6E6"/>
    <a:srgbClr val="2CCE47"/>
    <a:srgbClr val="24AA39"/>
    <a:srgbClr val="A0FD91"/>
    <a:srgbClr val="009300"/>
    <a:srgbClr val="00B000"/>
    <a:srgbClr val="4BDB03"/>
    <a:srgbClr val="00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AF606853-7671-496A-8E4F-DF71F8EC918B}" styleName="Tmavý styl 1 – zvýraznění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1" autoAdjust="0"/>
    <p:restoredTop sz="99389" autoAdjust="0"/>
  </p:normalViewPr>
  <p:slideViewPr>
    <p:cSldViewPr>
      <p:cViewPr varScale="1">
        <p:scale>
          <a:sx n="90" d="100"/>
          <a:sy n="90" d="100"/>
        </p:scale>
        <p:origin x="108" y="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9459C9-160F-435D-9CD6-B652C7DB1CD7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73D19C4A-5BB1-47CA-9FB1-7A641689B0E5}">
      <dgm:prSet phldrT="[Text]" custT="1"/>
      <dgm:spPr>
        <a:solidFill>
          <a:srgbClr val="002060"/>
        </a:solidFill>
        <a:ln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just"/>
          <a:r>
            <a:rPr lang="cs-CZ" sz="1600" b="0" dirty="0">
              <a:solidFill>
                <a:schemeClr val="bg1"/>
              </a:solidFill>
              <a:latin typeface="Arial Narrow" panose="020B0606020202030204" pitchFamily="34" charset="0"/>
            </a:rPr>
            <a:t>V</a:t>
          </a:r>
          <a:r>
            <a:rPr lang="cs-CZ" sz="1800" b="0" dirty="0">
              <a:solidFill>
                <a:schemeClr val="bg1"/>
              </a:solidFill>
              <a:latin typeface="Arial Narrow" panose="020B0606020202030204" pitchFamily="34" charset="0"/>
            </a:rPr>
            <a:t>e vícezdrojovém financování sociálních služeb jsou kromě státu a krajů významnými přispěvateli na činnosti sociálních služeb také obce III. typu.</a:t>
          </a:r>
        </a:p>
      </dgm:t>
    </dgm:pt>
    <dgm:pt modelId="{84B32F1D-AF34-4569-A45C-0EBCF00DDDE1}" type="parTrans" cxnId="{E1266764-A046-4451-AD2B-4AB20EFC246A}">
      <dgm:prSet/>
      <dgm:spPr/>
      <dgm:t>
        <a:bodyPr/>
        <a:lstStyle/>
        <a:p>
          <a:pPr algn="just"/>
          <a:endParaRPr lang="cs-CZ" sz="1600" b="0">
            <a:latin typeface="Arial Narrow" panose="020B0606020202030204" pitchFamily="34" charset="0"/>
          </a:endParaRPr>
        </a:p>
      </dgm:t>
    </dgm:pt>
    <dgm:pt modelId="{02EAA9F6-61BF-41DA-8BE6-2BBCE0871E0E}" type="sibTrans" cxnId="{E1266764-A046-4451-AD2B-4AB20EFC246A}">
      <dgm:prSet/>
      <dgm:spPr/>
      <dgm:t>
        <a:bodyPr/>
        <a:lstStyle/>
        <a:p>
          <a:pPr algn="just"/>
          <a:endParaRPr lang="cs-CZ" sz="1600" b="0">
            <a:latin typeface="Arial Narrow" panose="020B0606020202030204" pitchFamily="34" charset="0"/>
          </a:endParaRPr>
        </a:p>
      </dgm:t>
    </dgm:pt>
    <dgm:pt modelId="{A5DCA1DE-D85D-4899-B1BD-C8442F1CF567}">
      <dgm:prSet phldrT="[Text]" custT="1"/>
      <dgm:spPr>
        <a:gradFill flip="none" rotWithShape="0">
          <a:gsLst>
            <a:gs pos="0">
              <a:srgbClr val="25A939">
                <a:shade val="30000"/>
                <a:satMod val="115000"/>
              </a:srgbClr>
            </a:gs>
            <a:gs pos="50000">
              <a:srgbClr val="25A939">
                <a:shade val="67500"/>
                <a:satMod val="115000"/>
              </a:srgbClr>
            </a:gs>
            <a:gs pos="100000">
              <a:srgbClr val="25A939">
                <a:shade val="100000"/>
                <a:satMod val="115000"/>
              </a:srgbClr>
            </a:gs>
          </a:gsLst>
          <a:lin ang="16200000" scaled="1"/>
          <a:tileRect/>
        </a:gradFill>
        <a:ln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just"/>
          <a:r>
            <a:rPr lang="cs-CZ" sz="1800" b="0" dirty="0">
              <a:solidFill>
                <a:schemeClr val="bg1"/>
              </a:solidFill>
              <a:latin typeface="Arial Narrow" panose="020B0606020202030204" pitchFamily="34" charset="0"/>
            </a:rPr>
            <a:t>Řada obcí I. a II. typu také přispívá na činnost některých sociálních služeb, ale jedná se o ad hoc přístup, </a:t>
          </a:r>
          <a:r>
            <a:rPr lang="cs-CZ" sz="1800" b="0" dirty="0" smtClean="0">
              <a:solidFill>
                <a:schemeClr val="bg1"/>
              </a:solidFill>
              <a:latin typeface="Arial Narrow" panose="020B0606020202030204" pitchFamily="34" charset="0"/>
            </a:rPr>
            <a:t>nemá </a:t>
          </a:r>
          <a:r>
            <a:rPr lang="cs-CZ" sz="1800" b="0" dirty="0">
              <a:solidFill>
                <a:schemeClr val="bg1"/>
              </a:solidFill>
              <a:latin typeface="Arial Narrow" panose="020B0606020202030204" pitchFamily="34" charset="0"/>
            </a:rPr>
            <a:t>návaznost na znalost potřebnosti sociálních služeb v území správních obvodů obcí III. typu, strategické rozvojové dokumenty v sociální oblasti a nastavené dlouhodobé priority rozvoje sociálních </a:t>
          </a:r>
          <a:r>
            <a:rPr lang="cs-CZ" sz="1800" b="0" dirty="0" smtClean="0">
              <a:solidFill>
                <a:schemeClr val="bg1"/>
              </a:solidFill>
              <a:latin typeface="Arial Narrow" panose="020B0606020202030204" pitchFamily="34" charset="0"/>
            </a:rPr>
            <a:t>služeb.</a:t>
          </a:r>
          <a:endParaRPr lang="cs-CZ" sz="1800" b="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83702706-3E6B-4B47-95FE-02AAE663D543}" type="parTrans" cxnId="{F5882174-E60C-4983-97A2-B490900D7E89}">
      <dgm:prSet/>
      <dgm:spPr/>
      <dgm:t>
        <a:bodyPr/>
        <a:lstStyle/>
        <a:p>
          <a:pPr algn="just"/>
          <a:endParaRPr lang="cs-CZ" sz="1600" b="0">
            <a:latin typeface="Arial Narrow" panose="020B0606020202030204" pitchFamily="34" charset="0"/>
          </a:endParaRPr>
        </a:p>
      </dgm:t>
    </dgm:pt>
    <dgm:pt modelId="{BA2EA651-1AEB-4CF2-8666-C39FA5FBD477}" type="sibTrans" cxnId="{F5882174-E60C-4983-97A2-B490900D7E89}">
      <dgm:prSet/>
      <dgm:spPr/>
      <dgm:t>
        <a:bodyPr/>
        <a:lstStyle/>
        <a:p>
          <a:pPr algn="just"/>
          <a:endParaRPr lang="cs-CZ" sz="1600" b="0">
            <a:latin typeface="Arial Narrow" panose="020B0606020202030204" pitchFamily="34" charset="0"/>
          </a:endParaRPr>
        </a:p>
      </dgm:t>
    </dgm:pt>
    <dgm:pt modelId="{0194D6C1-12BE-4D10-908F-1436D4B4851C}">
      <dgm:prSet phldrT="[Text]" custT="1"/>
      <dgm:spPr>
        <a:solidFill>
          <a:srgbClr val="25A939"/>
        </a:solidFill>
        <a:ln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just"/>
          <a:r>
            <a:rPr lang="cs-CZ" sz="1800" b="0" dirty="0">
              <a:solidFill>
                <a:schemeClr val="bg1"/>
              </a:solidFill>
              <a:latin typeface="Arial Narrow" panose="020B0606020202030204" pitchFamily="34" charset="0"/>
            </a:rPr>
            <a:t>Ekonomická situace České republiky, omezené zdroje financování služeb sociální péče, podfinancování celého systému podpory sociálních služeb.</a:t>
          </a:r>
        </a:p>
      </dgm:t>
    </dgm:pt>
    <dgm:pt modelId="{2207C434-D1D2-4221-ACD2-CBBCC945C008}" type="parTrans" cxnId="{6D864E25-E2DA-4E16-8B19-4F8D4DFDE13E}">
      <dgm:prSet/>
      <dgm:spPr/>
      <dgm:t>
        <a:bodyPr/>
        <a:lstStyle/>
        <a:p>
          <a:endParaRPr lang="cs-CZ" sz="1600"/>
        </a:p>
      </dgm:t>
    </dgm:pt>
    <dgm:pt modelId="{C296261A-D1FE-4D25-9436-2B8A830C6BB3}" type="sibTrans" cxnId="{6D864E25-E2DA-4E16-8B19-4F8D4DFDE13E}">
      <dgm:prSet/>
      <dgm:spPr/>
      <dgm:t>
        <a:bodyPr/>
        <a:lstStyle/>
        <a:p>
          <a:endParaRPr lang="cs-CZ" sz="1600"/>
        </a:p>
      </dgm:t>
    </dgm:pt>
    <dgm:pt modelId="{E8BF80AB-3D5B-4E7B-B1D9-C4BE8E6DC007}">
      <dgm:prSet phldrT="[Text]" custT="1"/>
      <dgm:spPr>
        <a:solidFill>
          <a:srgbClr val="002060"/>
        </a:solidFill>
        <a:ln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just"/>
          <a:r>
            <a:rPr lang="cs-CZ" sz="1800" b="0" dirty="0">
              <a:solidFill>
                <a:schemeClr val="bg1"/>
              </a:solidFill>
              <a:latin typeface="Arial Narrow" panose="020B0606020202030204" pitchFamily="34" charset="0"/>
            </a:rPr>
            <a:t>Z výše uvedených důvodů je nezbytné, aby </a:t>
          </a:r>
          <a:r>
            <a:rPr lang="cs-CZ" sz="1800" b="1" dirty="0">
              <a:solidFill>
                <a:schemeClr val="bg1"/>
              </a:solidFill>
              <a:latin typeface="Arial Narrow" panose="020B0606020202030204" pitchFamily="34" charset="0"/>
            </a:rPr>
            <a:t>do systému podpory sociálních služeb přispívaly alespoň v omezené míře na spravedlivém - solidárním principu také obce I</a:t>
          </a:r>
          <a:r>
            <a:rPr lang="cs-CZ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>. a II. </a:t>
          </a:r>
          <a:r>
            <a:rPr lang="cs-CZ" sz="1800" b="1" dirty="0">
              <a:solidFill>
                <a:schemeClr val="bg1"/>
              </a:solidFill>
              <a:latin typeface="Arial Narrow" panose="020B0606020202030204" pitchFamily="34" charset="0"/>
            </a:rPr>
            <a:t>typu</a:t>
          </a:r>
          <a:r>
            <a:rPr lang="cs-CZ" sz="1800" b="0" dirty="0">
              <a:solidFill>
                <a:schemeClr val="bg1"/>
              </a:solidFill>
              <a:latin typeface="Arial Narrow" panose="020B0606020202030204" pitchFamily="34" charset="0"/>
            </a:rPr>
            <a:t>. Tento koncept již úspěšně funguje v jiných krajích České republiky, např. Jihomoravský kraj, Zlínský kraj a další. </a:t>
          </a:r>
        </a:p>
      </dgm:t>
    </dgm:pt>
    <dgm:pt modelId="{CC5190D5-7C28-4677-B053-19AA5A781243}" type="parTrans" cxnId="{25987CAF-8DFA-4A50-ADF4-A3BD18C0AB9F}">
      <dgm:prSet/>
      <dgm:spPr/>
      <dgm:t>
        <a:bodyPr/>
        <a:lstStyle/>
        <a:p>
          <a:endParaRPr lang="cs-CZ" sz="1600"/>
        </a:p>
      </dgm:t>
    </dgm:pt>
    <dgm:pt modelId="{F9733620-C00E-4A9E-8BC1-EA83D532B9D3}" type="sibTrans" cxnId="{25987CAF-8DFA-4A50-ADF4-A3BD18C0AB9F}">
      <dgm:prSet/>
      <dgm:spPr/>
      <dgm:t>
        <a:bodyPr/>
        <a:lstStyle/>
        <a:p>
          <a:endParaRPr lang="cs-CZ" sz="1600"/>
        </a:p>
      </dgm:t>
    </dgm:pt>
    <dgm:pt modelId="{2597E898-6652-4281-B83E-556047C93DA9}" type="pres">
      <dgm:prSet presAssocID="{899459C9-160F-435D-9CD6-B652C7DB1CD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3ADC2EB-F443-49A4-8C9A-BE28C6876D37}" type="pres">
      <dgm:prSet presAssocID="{0194D6C1-12BE-4D10-908F-1436D4B4851C}" presName="parentText" presStyleLbl="node1" presStyleIdx="0" presStyleCnt="4" custScaleY="6631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312284-C1A7-43F1-B259-120B97C4405A}" type="pres">
      <dgm:prSet presAssocID="{C296261A-D1FE-4D25-9436-2B8A830C6BB3}" presName="spacer" presStyleCnt="0"/>
      <dgm:spPr/>
    </dgm:pt>
    <dgm:pt modelId="{0E57A9AC-138D-40F2-914D-6F934C31FF36}" type="pres">
      <dgm:prSet presAssocID="{73D19C4A-5BB1-47CA-9FB1-7A641689B0E5}" presName="parentText" presStyleLbl="node1" presStyleIdx="1" presStyleCnt="4" custScaleY="651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6B22A24-88D7-43F7-B6CD-45D2371D1816}" type="pres">
      <dgm:prSet presAssocID="{02EAA9F6-61BF-41DA-8BE6-2BBCE0871E0E}" presName="spacer" presStyleCnt="0"/>
      <dgm:spPr/>
    </dgm:pt>
    <dgm:pt modelId="{95A05F5F-664C-48A1-8047-B701BEFCEA0A}" type="pres">
      <dgm:prSet presAssocID="{A5DCA1DE-D85D-4899-B1BD-C8442F1CF56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DA430FE-F817-4D46-87BD-8C55552067D1}" type="pres">
      <dgm:prSet presAssocID="{BA2EA651-1AEB-4CF2-8666-C39FA5FBD477}" presName="spacer" presStyleCnt="0"/>
      <dgm:spPr/>
    </dgm:pt>
    <dgm:pt modelId="{6ED31325-759B-49C3-B123-6AF3FC7FDCCB}" type="pres">
      <dgm:prSet presAssocID="{E8BF80AB-3D5B-4E7B-B1D9-C4BE8E6DC00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5987CAF-8DFA-4A50-ADF4-A3BD18C0AB9F}" srcId="{899459C9-160F-435D-9CD6-B652C7DB1CD7}" destId="{E8BF80AB-3D5B-4E7B-B1D9-C4BE8E6DC007}" srcOrd="3" destOrd="0" parTransId="{CC5190D5-7C28-4677-B053-19AA5A781243}" sibTransId="{F9733620-C00E-4A9E-8BC1-EA83D532B9D3}"/>
    <dgm:cxn modelId="{8CC8A556-2C29-4398-9E27-CE6491F4D0EE}" type="presOf" srcId="{73D19C4A-5BB1-47CA-9FB1-7A641689B0E5}" destId="{0E57A9AC-138D-40F2-914D-6F934C31FF36}" srcOrd="0" destOrd="0" presId="urn:microsoft.com/office/officeart/2005/8/layout/vList2"/>
    <dgm:cxn modelId="{F5882174-E60C-4983-97A2-B490900D7E89}" srcId="{899459C9-160F-435D-9CD6-B652C7DB1CD7}" destId="{A5DCA1DE-D85D-4899-B1BD-C8442F1CF567}" srcOrd="2" destOrd="0" parTransId="{83702706-3E6B-4B47-95FE-02AAE663D543}" sibTransId="{BA2EA651-1AEB-4CF2-8666-C39FA5FBD477}"/>
    <dgm:cxn modelId="{6D864E25-E2DA-4E16-8B19-4F8D4DFDE13E}" srcId="{899459C9-160F-435D-9CD6-B652C7DB1CD7}" destId="{0194D6C1-12BE-4D10-908F-1436D4B4851C}" srcOrd="0" destOrd="0" parTransId="{2207C434-D1D2-4221-ACD2-CBBCC945C008}" sibTransId="{C296261A-D1FE-4D25-9436-2B8A830C6BB3}"/>
    <dgm:cxn modelId="{7F743A55-ACC3-4573-81C2-1ED09CC29DCB}" type="presOf" srcId="{A5DCA1DE-D85D-4899-B1BD-C8442F1CF567}" destId="{95A05F5F-664C-48A1-8047-B701BEFCEA0A}" srcOrd="0" destOrd="0" presId="urn:microsoft.com/office/officeart/2005/8/layout/vList2"/>
    <dgm:cxn modelId="{E1266764-A046-4451-AD2B-4AB20EFC246A}" srcId="{899459C9-160F-435D-9CD6-B652C7DB1CD7}" destId="{73D19C4A-5BB1-47CA-9FB1-7A641689B0E5}" srcOrd="1" destOrd="0" parTransId="{84B32F1D-AF34-4569-A45C-0EBCF00DDDE1}" sibTransId="{02EAA9F6-61BF-41DA-8BE6-2BBCE0871E0E}"/>
    <dgm:cxn modelId="{88DCE156-329D-479D-8D6D-DB1E513974D3}" type="presOf" srcId="{899459C9-160F-435D-9CD6-B652C7DB1CD7}" destId="{2597E898-6652-4281-B83E-556047C93DA9}" srcOrd="0" destOrd="0" presId="urn:microsoft.com/office/officeart/2005/8/layout/vList2"/>
    <dgm:cxn modelId="{F79428C0-BDA4-4D2E-BEC2-FEE368EFC2E6}" type="presOf" srcId="{0194D6C1-12BE-4D10-908F-1436D4B4851C}" destId="{E3ADC2EB-F443-49A4-8C9A-BE28C6876D37}" srcOrd="0" destOrd="0" presId="urn:microsoft.com/office/officeart/2005/8/layout/vList2"/>
    <dgm:cxn modelId="{2E2E5350-6177-4767-9303-5A87691564A7}" type="presOf" srcId="{E8BF80AB-3D5B-4E7B-B1D9-C4BE8E6DC007}" destId="{6ED31325-759B-49C3-B123-6AF3FC7FDCCB}" srcOrd="0" destOrd="0" presId="urn:microsoft.com/office/officeart/2005/8/layout/vList2"/>
    <dgm:cxn modelId="{61C86BDC-788C-4C82-B900-CF13A41C1E9A}" type="presParOf" srcId="{2597E898-6652-4281-B83E-556047C93DA9}" destId="{E3ADC2EB-F443-49A4-8C9A-BE28C6876D37}" srcOrd="0" destOrd="0" presId="urn:microsoft.com/office/officeart/2005/8/layout/vList2"/>
    <dgm:cxn modelId="{4B208A36-DD3B-4490-A50B-42B8FDCBF9C2}" type="presParOf" srcId="{2597E898-6652-4281-B83E-556047C93DA9}" destId="{7D312284-C1A7-43F1-B259-120B97C4405A}" srcOrd="1" destOrd="0" presId="urn:microsoft.com/office/officeart/2005/8/layout/vList2"/>
    <dgm:cxn modelId="{E2B77871-E41F-4AD8-A507-69CD75587810}" type="presParOf" srcId="{2597E898-6652-4281-B83E-556047C93DA9}" destId="{0E57A9AC-138D-40F2-914D-6F934C31FF36}" srcOrd="2" destOrd="0" presId="urn:microsoft.com/office/officeart/2005/8/layout/vList2"/>
    <dgm:cxn modelId="{799FEE1E-31E4-4626-9980-8734FA5EAE1A}" type="presParOf" srcId="{2597E898-6652-4281-B83E-556047C93DA9}" destId="{66B22A24-88D7-43F7-B6CD-45D2371D1816}" srcOrd="3" destOrd="0" presId="urn:microsoft.com/office/officeart/2005/8/layout/vList2"/>
    <dgm:cxn modelId="{FDDDDB55-70B7-4D3A-B6AF-B7CE1F02ED32}" type="presParOf" srcId="{2597E898-6652-4281-B83E-556047C93DA9}" destId="{95A05F5F-664C-48A1-8047-B701BEFCEA0A}" srcOrd="4" destOrd="0" presId="urn:microsoft.com/office/officeart/2005/8/layout/vList2"/>
    <dgm:cxn modelId="{02479066-0A07-4BDD-B0E3-CACD83A18E0C}" type="presParOf" srcId="{2597E898-6652-4281-B83E-556047C93DA9}" destId="{1DA430FE-F817-4D46-87BD-8C55552067D1}" srcOrd="5" destOrd="0" presId="urn:microsoft.com/office/officeart/2005/8/layout/vList2"/>
    <dgm:cxn modelId="{CF55E1B6-4B20-483C-9A58-A8696B24257B}" type="presParOf" srcId="{2597E898-6652-4281-B83E-556047C93DA9}" destId="{6ED31325-759B-49C3-B123-6AF3FC7FDCCB}" srcOrd="6" destOrd="0" presId="urn:microsoft.com/office/officeart/2005/8/layout/vList2"/>
  </dgm:cxnLst>
  <dgm:bg>
    <a:noFill/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05C5CE-15A8-4563-897E-FC485BA3CDDE}" type="doc">
      <dgm:prSet loTypeId="urn:microsoft.com/office/officeart/2005/8/layout/radial6" loCatId="cycle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cs-CZ"/>
        </a:p>
      </dgm:t>
    </dgm:pt>
    <dgm:pt modelId="{84A46F3B-3488-42E9-8A10-D69272CB3770}">
      <dgm:prSet phldrT="[Text]"/>
      <dgm:spPr>
        <a:solidFill>
          <a:srgbClr val="002060"/>
        </a:solidFill>
      </dgm:spPr>
      <dgm:t>
        <a:bodyPr/>
        <a:lstStyle/>
        <a:p>
          <a:r>
            <a:rPr lang="cs-CZ" b="1" dirty="0">
              <a:latin typeface="Arial Narrow" panose="020B0606020202030204" pitchFamily="34" charset="0"/>
            </a:rPr>
            <a:t>Argumenty pro spolufinancování sociálních služeb ze strany obcí I. a II. typu</a:t>
          </a:r>
        </a:p>
      </dgm:t>
    </dgm:pt>
    <dgm:pt modelId="{75AED493-0445-49A9-85F8-AA8135D43B40}" type="parTrans" cxnId="{E45F0E97-B84F-47D6-B765-7F862C353559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823DE0DE-57D5-4778-9D11-5587B4A1D44A}" type="sibTrans" cxnId="{E45F0E97-B84F-47D6-B765-7F862C353559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49DE5705-FFF5-4FE5-9637-0CCB513C5124}">
      <dgm:prSet phldrT="[Text]" custT="1"/>
      <dgm:spPr>
        <a:solidFill>
          <a:srgbClr val="25A939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cs-CZ" sz="1600" b="0" dirty="0" smtClean="0">
              <a:latin typeface="Arial Narrow" panose="020B0606020202030204" pitchFamily="34" charset="0"/>
            </a:rPr>
            <a:t>Nárůst </a:t>
          </a:r>
          <a:r>
            <a:rPr lang="cs-CZ" sz="1600" b="0" dirty="0">
              <a:latin typeface="Arial Narrow" panose="020B0606020202030204" pitchFamily="34" charset="0"/>
            </a:rPr>
            <a:t>počtu starších obyvatel </a:t>
          </a:r>
          <a:r>
            <a:rPr lang="cs-CZ" sz="1600" b="0" dirty="0" smtClean="0">
              <a:latin typeface="Arial Narrow" panose="020B0606020202030204" pitchFamily="34" charset="0"/>
            </a:rPr>
            <a:t>v Kraji </a:t>
          </a:r>
          <a:r>
            <a:rPr lang="cs-CZ" sz="1600" b="0" dirty="0">
              <a:latin typeface="Arial Narrow" panose="020B0606020202030204" pitchFamily="34" charset="0"/>
            </a:rPr>
            <a:t>Vysočina </a:t>
          </a:r>
          <a:r>
            <a:rPr lang="cs-CZ" sz="1600" b="0" dirty="0" smtClean="0">
              <a:latin typeface="Arial Narrow" panose="020B0606020202030204" pitchFamily="34" charset="0"/>
            </a:rPr>
            <a:t>.</a:t>
          </a:r>
        </a:p>
        <a:p>
          <a:r>
            <a:rPr lang="cs-CZ" sz="1600" b="0" dirty="0" smtClean="0">
              <a:latin typeface="Arial Narrow" panose="020B0606020202030204" pitchFamily="34" charset="0"/>
            </a:rPr>
            <a:t>  </a:t>
          </a:r>
          <a:r>
            <a:rPr lang="cs-CZ" sz="1600" b="0" dirty="0">
              <a:latin typeface="Arial Narrow" panose="020B0606020202030204" pitchFamily="34" charset="0"/>
            </a:rPr>
            <a:t>Nepříznivá prognóza.</a:t>
          </a:r>
        </a:p>
      </dgm:t>
    </dgm:pt>
    <dgm:pt modelId="{132CD39F-BC5B-49BF-AAC8-A5ABD1DBC847}" type="parTrans" cxnId="{96B6274D-E326-483C-8AB7-1887390EA78D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2E36E463-30FC-40E4-8515-58AF068205A9}" type="sibTrans" cxnId="{96B6274D-E326-483C-8AB7-1887390EA78D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4CF68906-5429-4C66-82BC-30462CF22A35}">
      <dgm:prSet custT="1"/>
      <dgm:spPr>
        <a:solidFill>
          <a:srgbClr val="25A939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cs-CZ" sz="1600" b="0" dirty="0" smtClean="0">
              <a:latin typeface="Arial Narrow" panose="020B0606020202030204" pitchFamily="34" charset="0"/>
            </a:rPr>
            <a:t>Nárůst </a:t>
          </a:r>
          <a:r>
            <a:rPr lang="cs-CZ" sz="1600" b="0" dirty="0">
              <a:latin typeface="Arial Narrow" panose="020B0606020202030204" pitchFamily="34" charset="0"/>
            </a:rPr>
            <a:t>počtu obyvatel s civilizačními chorobami (Alzheimer, stařecké demence atd.).</a:t>
          </a:r>
        </a:p>
      </dgm:t>
    </dgm:pt>
    <dgm:pt modelId="{501D5741-5D2A-4875-B1B8-DF8A5BA1BDD4}" type="parTrans" cxnId="{006D8655-5A1F-4A64-8D86-3726724E6DEE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997618E4-C236-4803-9912-122A5F1B2106}" type="sibTrans" cxnId="{006D8655-5A1F-4A64-8D86-3726724E6DEE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22E7C0F4-9BCF-45FC-9941-EABB7AAC536E}">
      <dgm:prSet custT="1"/>
      <dgm:spPr>
        <a:solidFill>
          <a:srgbClr val="25A939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cs-CZ" sz="1600" b="0" dirty="0">
              <a:latin typeface="Arial Narrow" panose="020B0606020202030204" pitchFamily="34" charset="0"/>
            </a:rPr>
            <a:t>Sociální mobilita mladších osob a obyvatel v produktivním věku za prací, studiem apod</a:t>
          </a:r>
          <a:r>
            <a:rPr lang="cs-CZ" sz="1400" b="0" dirty="0">
              <a:latin typeface="Arial Narrow" panose="020B0606020202030204" pitchFamily="34" charset="0"/>
            </a:rPr>
            <a:t>.</a:t>
          </a:r>
        </a:p>
      </dgm:t>
    </dgm:pt>
    <dgm:pt modelId="{AEFFD347-47AE-4D75-AF08-F83D581C1F6E}" type="parTrans" cxnId="{66987F51-C9ED-45D3-A416-ABF2537C0C65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AD697FAF-93E6-4980-9F55-19FC6C24A08C}" type="sibTrans" cxnId="{66987F51-C9ED-45D3-A416-ABF2537C0C65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1CA3F031-669E-4794-AF59-A7E8C5C0C5BB}">
      <dgm:prSet custT="1"/>
      <dgm:spPr>
        <a:solidFill>
          <a:srgbClr val="25A939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cs-CZ" sz="1600" b="0" dirty="0">
              <a:latin typeface="Arial Narrow" panose="020B0606020202030204" pitchFamily="34" charset="0"/>
            </a:rPr>
            <a:t>Problematické zajištění péče </a:t>
          </a:r>
          <a:r>
            <a:rPr lang="cs-CZ" sz="1600" b="0" dirty="0" smtClean="0">
              <a:latin typeface="Arial Narrow" panose="020B0606020202030204" pitchFamily="34" charset="0"/>
            </a:rPr>
            <a:t>o </a:t>
          </a:r>
          <a:r>
            <a:rPr lang="cs-CZ" sz="1600" b="0" dirty="0">
              <a:latin typeface="Arial Narrow" panose="020B0606020202030204" pitchFamily="34" charset="0"/>
            </a:rPr>
            <a:t>staré osoby </a:t>
          </a:r>
          <a:r>
            <a:rPr lang="cs-CZ" sz="1600" b="0" dirty="0" smtClean="0">
              <a:latin typeface="Arial Narrow" panose="020B0606020202030204" pitchFamily="34" charset="0"/>
            </a:rPr>
            <a:t>prostřednictvím </a:t>
          </a:r>
          <a:r>
            <a:rPr lang="cs-CZ" sz="1600" b="0" dirty="0">
              <a:latin typeface="Arial Narrow" panose="020B0606020202030204" pitchFamily="34" charset="0"/>
            </a:rPr>
            <a:t>rodinných příslušníků a neformálních pečovatelů.</a:t>
          </a:r>
        </a:p>
      </dgm:t>
    </dgm:pt>
    <dgm:pt modelId="{299C387B-48EA-4FBB-86D2-38FC33473471}" type="parTrans" cxnId="{24D4A42B-205C-47EA-8F36-F23828372999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1E35A310-1EF5-46E3-A838-5A268BAAB5F9}" type="sibTrans" cxnId="{24D4A42B-205C-47EA-8F36-F23828372999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61E680F5-586D-407C-9B94-FD597EDA8EF8}">
      <dgm:prSet custT="1"/>
      <dgm:spPr>
        <a:solidFill>
          <a:srgbClr val="25A939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cs-CZ" sz="1600" b="0" dirty="0" smtClean="0">
              <a:latin typeface="Arial Narrow" panose="020B0606020202030204" pitchFamily="34" charset="0"/>
            </a:rPr>
            <a:t>Bílých </a:t>
          </a:r>
          <a:r>
            <a:rPr lang="cs-CZ" sz="1600" b="0" dirty="0">
              <a:latin typeface="Arial Narrow" panose="020B0606020202030204" pitchFamily="34" charset="0"/>
            </a:rPr>
            <a:t>míst pokrytí služeb péče– potřeba navýšení kapacit služeb sociální péče, </a:t>
          </a:r>
          <a:r>
            <a:rPr lang="cs-CZ" sz="1600" b="0" dirty="0" smtClean="0">
              <a:latin typeface="Arial Narrow" panose="020B0606020202030204" pitchFamily="34" charset="0"/>
            </a:rPr>
            <a:t>především </a:t>
          </a:r>
          <a:r>
            <a:rPr lang="cs-CZ" sz="1600" b="0" dirty="0">
              <a:latin typeface="Arial Narrow" panose="020B0606020202030204" pitchFamily="34" charset="0"/>
            </a:rPr>
            <a:t>terénní formou.</a:t>
          </a:r>
        </a:p>
      </dgm:t>
    </dgm:pt>
    <dgm:pt modelId="{1345F18F-7447-4D44-AF51-DBDCBCB9C2AF}" type="parTrans" cxnId="{7C637C6C-0B64-4ABF-A175-75D85C86F91D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95452261-3080-44F0-A7D4-5F86B94433DC}" type="sibTrans" cxnId="{7C637C6C-0B64-4ABF-A175-75D85C86F91D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B8D0934B-0C71-467C-A003-4CC93175AC87}">
      <dgm:prSet phldrT="[Text]" custT="1"/>
      <dgm:spPr>
        <a:solidFill>
          <a:srgbClr val="25A939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cs-CZ" sz="1600" b="0" dirty="0">
              <a:latin typeface="Arial Narrow" panose="020B0606020202030204" pitchFamily="34" charset="0"/>
            </a:rPr>
            <a:t>Podfinancování celého systému sociálních služeb.</a:t>
          </a:r>
        </a:p>
      </dgm:t>
    </dgm:pt>
    <dgm:pt modelId="{F3CB6022-3C4A-41B1-ABA6-4213B9F573B3}" type="parTrans" cxnId="{7D1C8CEA-B4CF-48F6-A097-9756013AEEDD}">
      <dgm:prSet/>
      <dgm:spPr/>
      <dgm:t>
        <a:bodyPr/>
        <a:lstStyle/>
        <a:p>
          <a:endParaRPr lang="cs-CZ"/>
        </a:p>
      </dgm:t>
    </dgm:pt>
    <dgm:pt modelId="{0229A681-A686-4BA0-96B9-B262414156B2}" type="sibTrans" cxnId="{7D1C8CEA-B4CF-48F6-A097-9756013AEEDD}">
      <dgm:prSet/>
      <dgm:spPr/>
      <dgm:t>
        <a:bodyPr/>
        <a:lstStyle/>
        <a:p>
          <a:endParaRPr lang="cs-CZ"/>
        </a:p>
      </dgm:t>
    </dgm:pt>
    <dgm:pt modelId="{06B19CBA-6D19-4CE4-BDE7-8BC94CB10D4E}">
      <dgm:prSet phldrT="[Text]" custT="1"/>
      <dgm:spPr>
        <a:solidFill>
          <a:srgbClr val="25A939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cs-CZ" sz="1600" b="0" dirty="0">
              <a:latin typeface="Arial Narrow" panose="020B0606020202030204" pitchFamily="34" charset="0"/>
            </a:rPr>
            <a:t>Omezené kapacity některých druhů sociálních služeb.</a:t>
          </a:r>
        </a:p>
      </dgm:t>
    </dgm:pt>
    <dgm:pt modelId="{AFD1AB67-F118-4646-A3F5-5A85AAED258B}" type="parTrans" cxnId="{2AF181E9-7B23-48AE-8209-299339FB63C2}">
      <dgm:prSet/>
      <dgm:spPr/>
      <dgm:t>
        <a:bodyPr/>
        <a:lstStyle/>
        <a:p>
          <a:endParaRPr lang="cs-CZ"/>
        </a:p>
      </dgm:t>
    </dgm:pt>
    <dgm:pt modelId="{37D9EE46-71EB-457F-B28C-65F54AC95C7A}" type="sibTrans" cxnId="{2AF181E9-7B23-48AE-8209-299339FB63C2}">
      <dgm:prSet/>
      <dgm:spPr/>
      <dgm:t>
        <a:bodyPr/>
        <a:lstStyle/>
        <a:p>
          <a:endParaRPr lang="cs-CZ"/>
        </a:p>
      </dgm:t>
    </dgm:pt>
    <dgm:pt modelId="{3E0226EB-DC79-4031-9F98-36EC4749657F}" type="pres">
      <dgm:prSet presAssocID="{9305C5CE-15A8-4563-897E-FC485BA3CDD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9439999-3B02-4CB9-ACB4-5CA6D770032D}" type="pres">
      <dgm:prSet presAssocID="{84A46F3B-3488-42E9-8A10-D69272CB3770}" presName="centerShape" presStyleLbl="node0" presStyleIdx="0" presStyleCnt="1" custScaleX="110000" custScaleY="110000"/>
      <dgm:spPr/>
      <dgm:t>
        <a:bodyPr/>
        <a:lstStyle/>
        <a:p>
          <a:endParaRPr lang="cs-CZ"/>
        </a:p>
      </dgm:t>
    </dgm:pt>
    <dgm:pt modelId="{6C0A5CFA-2897-4B52-B009-5260D6267892}" type="pres">
      <dgm:prSet presAssocID="{B8D0934B-0C71-467C-A003-4CC93175AC87}" presName="node" presStyleLbl="node1" presStyleIdx="0" presStyleCnt="7" custScaleX="196414" custScaleY="9631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cs-CZ"/>
        </a:p>
      </dgm:t>
    </dgm:pt>
    <dgm:pt modelId="{69DB3AEB-1F8B-4473-B932-2381950FE60B}" type="pres">
      <dgm:prSet presAssocID="{B8D0934B-0C71-467C-A003-4CC93175AC87}" presName="dummy" presStyleCnt="0"/>
      <dgm:spPr/>
    </dgm:pt>
    <dgm:pt modelId="{3DFBB01F-C7F0-4D1F-8658-52F9172B5C82}" type="pres">
      <dgm:prSet presAssocID="{0229A681-A686-4BA0-96B9-B262414156B2}" presName="sibTrans" presStyleLbl="sibTrans2D1" presStyleIdx="0" presStyleCnt="7"/>
      <dgm:spPr/>
      <dgm:t>
        <a:bodyPr/>
        <a:lstStyle/>
        <a:p>
          <a:endParaRPr lang="cs-CZ"/>
        </a:p>
      </dgm:t>
    </dgm:pt>
    <dgm:pt modelId="{B43C452C-74F4-4BD8-BA13-796A1646EE35}" type="pres">
      <dgm:prSet presAssocID="{49DE5705-FFF5-4FE5-9637-0CCB513C5124}" presName="node" presStyleLbl="node1" presStyleIdx="1" presStyleCnt="7" custScaleX="196414" custScaleY="96311" custRadScaleRad="109134" custRadScaleInc="8448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cs-CZ"/>
        </a:p>
      </dgm:t>
    </dgm:pt>
    <dgm:pt modelId="{810AFAA8-AB15-4A50-9EA5-F176D40DD100}" type="pres">
      <dgm:prSet presAssocID="{49DE5705-FFF5-4FE5-9637-0CCB513C5124}" presName="dummy" presStyleCnt="0"/>
      <dgm:spPr/>
    </dgm:pt>
    <dgm:pt modelId="{52CE3060-4CBD-42D6-B338-26613767A895}" type="pres">
      <dgm:prSet presAssocID="{2E36E463-30FC-40E4-8515-58AF068205A9}" presName="sibTrans" presStyleLbl="sibTrans2D1" presStyleIdx="1" presStyleCnt="7"/>
      <dgm:spPr/>
      <dgm:t>
        <a:bodyPr/>
        <a:lstStyle/>
        <a:p>
          <a:endParaRPr lang="cs-CZ"/>
        </a:p>
      </dgm:t>
    </dgm:pt>
    <dgm:pt modelId="{6E186ECA-5055-417D-931D-CA9DD2437CBB}" type="pres">
      <dgm:prSet presAssocID="{06B19CBA-6D19-4CE4-BDE7-8BC94CB10D4E}" presName="node" presStyleLbl="node1" presStyleIdx="2" presStyleCnt="7" custScaleX="196414" custScaleY="96311" custRadScaleRad="110141" custRadScaleInc="-869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cs-CZ"/>
        </a:p>
      </dgm:t>
    </dgm:pt>
    <dgm:pt modelId="{191BDA47-E0C6-4FCF-99DE-C0080279A4C2}" type="pres">
      <dgm:prSet presAssocID="{06B19CBA-6D19-4CE4-BDE7-8BC94CB10D4E}" presName="dummy" presStyleCnt="0"/>
      <dgm:spPr/>
    </dgm:pt>
    <dgm:pt modelId="{A4528281-6137-41BE-9894-1C56F335DB68}" type="pres">
      <dgm:prSet presAssocID="{37D9EE46-71EB-457F-B28C-65F54AC95C7A}" presName="sibTrans" presStyleLbl="sibTrans2D1" presStyleIdx="2" presStyleCnt="7"/>
      <dgm:spPr/>
      <dgm:t>
        <a:bodyPr/>
        <a:lstStyle/>
        <a:p>
          <a:endParaRPr lang="cs-CZ"/>
        </a:p>
      </dgm:t>
    </dgm:pt>
    <dgm:pt modelId="{448AF62F-4A1E-4DBA-B203-895DDF0B5172}" type="pres">
      <dgm:prSet presAssocID="{4CF68906-5429-4C66-82BC-30462CF22A35}" presName="node" presStyleLbl="node1" presStyleIdx="3" presStyleCnt="7" custScaleX="196414" custScaleY="96311" custRadScaleRad="103981" custRadScaleInc="-7187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cs-CZ"/>
        </a:p>
      </dgm:t>
    </dgm:pt>
    <dgm:pt modelId="{65E04D65-DC0B-4530-B8C8-2D91F22FF1B9}" type="pres">
      <dgm:prSet presAssocID="{4CF68906-5429-4C66-82BC-30462CF22A35}" presName="dummy" presStyleCnt="0"/>
      <dgm:spPr/>
    </dgm:pt>
    <dgm:pt modelId="{33696A3F-47DC-4E80-BF90-48C36208695B}" type="pres">
      <dgm:prSet presAssocID="{997618E4-C236-4803-9912-122A5F1B2106}" presName="sibTrans" presStyleLbl="sibTrans2D1" presStyleIdx="3" presStyleCnt="7"/>
      <dgm:spPr/>
      <dgm:t>
        <a:bodyPr/>
        <a:lstStyle/>
        <a:p>
          <a:endParaRPr lang="cs-CZ"/>
        </a:p>
      </dgm:t>
    </dgm:pt>
    <dgm:pt modelId="{3866C76A-6965-4581-A27C-22FAE7090D1F}" type="pres">
      <dgm:prSet presAssocID="{22E7C0F4-9BCF-45FC-9941-EABB7AAC536E}" presName="node" presStyleLbl="node1" presStyleIdx="4" presStyleCnt="7" custScaleX="196414" custScaleY="96311" custRadScaleRad="98513" custRadScaleInc="4616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cs-CZ"/>
        </a:p>
      </dgm:t>
    </dgm:pt>
    <dgm:pt modelId="{B06499E9-41E7-41C7-8020-EB6ACC039184}" type="pres">
      <dgm:prSet presAssocID="{22E7C0F4-9BCF-45FC-9941-EABB7AAC536E}" presName="dummy" presStyleCnt="0"/>
      <dgm:spPr/>
    </dgm:pt>
    <dgm:pt modelId="{77D5532D-0545-4CC9-A23B-643779CA20E6}" type="pres">
      <dgm:prSet presAssocID="{AD697FAF-93E6-4980-9F55-19FC6C24A08C}" presName="sibTrans" presStyleLbl="sibTrans2D1" presStyleIdx="4" presStyleCnt="7"/>
      <dgm:spPr/>
      <dgm:t>
        <a:bodyPr/>
        <a:lstStyle/>
        <a:p>
          <a:endParaRPr lang="cs-CZ"/>
        </a:p>
      </dgm:t>
    </dgm:pt>
    <dgm:pt modelId="{75272E45-A9CF-439E-9086-737AB99232D0}" type="pres">
      <dgm:prSet presAssocID="{1CA3F031-669E-4794-AF59-A7E8C5C0C5BB}" presName="node" presStyleLbl="node1" presStyleIdx="5" presStyleCnt="7" custScaleX="196414" custScaleY="96311" custRadScaleRad="109454" custRadScaleInc="827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cs-CZ"/>
        </a:p>
      </dgm:t>
    </dgm:pt>
    <dgm:pt modelId="{104DADAD-F121-45F3-ACC5-DBBBD48ED9A9}" type="pres">
      <dgm:prSet presAssocID="{1CA3F031-669E-4794-AF59-A7E8C5C0C5BB}" presName="dummy" presStyleCnt="0"/>
      <dgm:spPr/>
    </dgm:pt>
    <dgm:pt modelId="{D79358E8-92B6-48BB-9933-37B97B6CEA92}" type="pres">
      <dgm:prSet presAssocID="{1E35A310-1EF5-46E3-A838-5A268BAAB5F9}" presName="sibTrans" presStyleLbl="sibTrans2D1" presStyleIdx="5" presStyleCnt="7"/>
      <dgm:spPr/>
      <dgm:t>
        <a:bodyPr/>
        <a:lstStyle/>
        <a:p>
          <a:endParaRPr lang="cs-CZ"/>
        </a:p>
      </dgm:t>
    </dgm:pt>
    <dgm:pt modelId="{87F57F59-097D-4551-945F-E07D05A29267}" type="pres">
      <dgm:prSet presAssocID="{61E680F5-586D-407C-9B94-FD597EDA8EF8}" presName="node" presStyleLbl="node1" presStyleIdx="6" presStyleCnt="7" custScaleX="196414" custScaleY="96311" custRadScaleRad="110102" custRadScaleInc="-8673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cs-CZ"/>
        </a:p>
      </dgm:t>
    </dgm:pt>
    <dgm:pt modelId="{816C2B26-181D-4BCC-B830-B05E1BF94A62}" type="pres">
      <dgm:prSet presAssocID="{61E680F5-586D-407C-9B94-FD597EDA8EF8}" presName="dummy" presStyleCnt="0"/>
      <dgm:spPr/>
    </dgm:pt>
    <dgm:pt modelId="{F39532B6-84C1-4791-8E84-F93DBB8F8803}" type="pres">
      <dgm:prSet presAssocID="{95452261-3080-44F0-A7D4-5F86B94433DC}" presName="sibTrans" presStyleLbl="sibTrans2D1" presStyleIdx="6" presStyleCnt="7"/>
      <dgm:spPr/>
      <dgm:t>
        <a:bodyPr/>
        <a:lstStyle/>
        <a:p>
          <a:endParaRPr lang="cs-CZ"/>
        </a:p>
      </dgm:t>
    </dgm:pt>
  </dgm:ptLst>
  <dgm:cxnLst>
    <dgm:cxn modelId="{BD3BDB70-E5A4-4D43-AD73-BC1905D59D52}" type="presOf" srcId="{61E680F5-586D-407C-9B94-FD597EDA8EF8}" destId="{87F57F59-097D-4551-945F-E07D05A29267}" srcOrd="0" destOrd="0" presId="urn:microsoft.com/office/officeart/2005/8/layout/radial6"/>
    <dgm:cxn modelId="{7C637C6C-0B64-4ABF-A175-75D85C86F91D}" srcId="{84A46F3B-3488-42E9-8A10-D69272CB3770}" destId="{61E680F5-586D-407C-9B94-FD597EDA8EF8}" srcOrd="6" destOrd="0" parTransId="{1345F18F-7447-4D44-AF51-DBDCBCB9C2AF}" sibTransId="{95452261-3080-44F0-A7D4-5F86B94433DC}"/>
    <dgm:cxn modelId="{E0ECEFAE-025F-4F12-BF88-DC3A0F7AD82E}" type="presOf" srcId="{9305C5CE-15A8-4563-897E-FC485BA3CDDE}" destId="{3E0226EB-DC79-4031-9F98-36EC4749657F}" srcOrd="0" destOrd="0" presId="urn:microsoft.com/office/officeart/2005/8/layout/radial6"/>
    <dgm:cxn modelId="{91D0907A-EC81-49A1-831C-6FF9FBD49ECF}" type="presOf" srcId="{49DE5705-FFF5-4FE5-9637-0CCB513C5124}" destId="{B43C452C-74F4-4BD8-BA13-796A1646EE35}" srcOrd="0" destOrd="0" presId="urn:microsoft.com/office/officeart/2005/8/layout/radial6"/>
    <dgm:cxn modelId="{4AF64528-B4DF-4F0C-B2FF-E14075C2219E}" type="presOf" srcId="{95452261-3080-44F0-A7D4-5F86B94433DC}" destId="{F39532B6-84C1-4791-8E84-F93DBB8F8803}" srcOrd="0" destOrd="0" presId="urn:microsoft.com/office/officeart/2005/8/layout/radial6"/>
    <dgm:cxn modelId="{99EAD51C-6CA6-47F4-9367-3A2E63AAE2E7}" type="presOf" srcId="{22E7C0F4-9BCF-45FC-9941-EABB7AAC536E}" destId="{3866C76A-6965-4581-A27C-22FAE7090D1F}" srcOrd="0" destOrd="0" presId="urn:microsoft.com/office/officeart/2005/8/layout/radial6"/>
    <dgm:cxn modelId="{1EB90D95-29AB-4B6D-8377-79BAD6F14391}" type="presOf" srcId="{B8D0934B-0C71-467C-A003-4CC93175AC87}" destId="{6C0A5CFA-2897-4B52-B009-5260D6267892}" srcOrd="0" destOrd="0" presId="urn:microsoft.com/office/officeart/2005/8/layout/radial6"/>
    <dgm:cxn modelId="{24D4A42B-205C-47EA-8F36-F23828372999}" srcId="{84A46F3B-3488-42E9-8A10-D69272CB3770}" destId="{1CA3F031-669E-4794-AF59-A7E8C5C0C5BB}" srcOrd="5" destOrd="0" parTransId="{299C387B-48EA-4FBB-86D2-38FC33473471}" sibTransId="{1E35A310-1EF5-46E3-A838-5A268BAAB5F9}"/>
    <dgm:cxn modelId="{53D8C319-3D01-466F-A166-14749890E478}" type="presOf" srcId="{0229A681-A686-4BA0-96B9-B262414156B2}" destId="{3DFBB01F-C7F0-4D1F-8658-52F9172B5C82}" srcOrd="0" destOrd="0" presId="urn:microsoft.com/office/officeart/2005/8/layout/radial6"/>
    <dgm:cxn modelId="{7D1C8CEA-B4CF-48F6-A097-9756013AEEDD}" srcId="{84A46F3B-3488-42E9-8A10-D69272CB3770}" destId="{B8D0934B-0C71-467C-A003-4CC93175AC87}" srcOrd="0" destOrd="0" parTransId="{F3CB6022-3C4A-41B1-ABA6-4213B9F573B3}" sibTransId="{0229A681-A686-4BA0-96B9-B262414156B2}"/>
    <dgm:cxn modelId="{0CB6A546-7F18-48C0-8EA0-5665A167F9A5}" type="presOf" srcId="{1E35A310-1EF5-46E3-A838-5A268BAAB5F9}" destId="{D79358E8-92B6-48BB-9933-37B97B6CEA92}" srcOrd="0" destOrd="0" presId="urn:microsoft.com/office/officeart/2005/8/layout/radial6"/>
    <dgm:cxn modelId="{FE1B7472-4C61-4498-9B59-2AFF05AEC9D7}" type="presOf" srcId="{37D9EE46-71EB-457F-B28C-65F54AC95C7A}" destId="{A4528281-6137-41BE-9894-1C56F335DB68}" srcOrd="0" destOrd="0" presId="urn:microsoft.com/office/officeart/2005/8/layout/radial6"/>
    <dgm:cxn modelId="{FDE640F4-D1AD-4DE1-877D-0389292DD676}" type="presOf" srcId="{06B19CBA-6D19-4CE4-BDE7-8BC94CB10D4E}" destId="{6E186ECA-5055-417D-931D-CA9DD2437CBB}" srcOrd="0" destOrd="0" presId="urn:microsoft.com/office/officeart/2005/8/layout/radial6"/>
    <dgm:cxn modelId="{8A562A80-E7BC-4C7F-A637-6660E88D37E4}" type="presOf" srcId="{84A46F3B-3488-42E9-8A10-D69272CB3770}" destId="{89439999-3B02-4CB9-ACB4-5CA6D770032D}" srcOrd="0" destOrd="0" presId="urn:microsoft.com/office/officeart/2005/8/layout/radial6"/>
    <dgm:cxn modelId="{44FF2730-9657-474E-A9FE-BA9ACB2F50BF}" type="presOf" srcId="{2E36E463-30FC-40E4-8515-58AF068205A9}" destId="{52CE3060-4CBD-42D6-B338-26613767A895}" srcOrd="0" destOrd="0" presId="urn:microsoft.com/office/officeart/2005/8/layout/radial6"/>
    <dgm:cxn modelId="{FA86010F-DC53-49A9-8660-F26EF3D63F73}" type="presOf" srcId="{1CA3F031-669E-4794-AF59-A7E8C5C0C5BB}" destId="{75272E45-A9CF-439E-9086-737AB99232D0}" srcOrd="0" destOrd="0" presId="urn:microsoft.com/office/officeart/2005/8/layout/radial6"/>
    <dgm:cxn modelId="{D5B207D1-83B6-49B2-A07A-4143B0414BC0}" type="presOf" srcId="{AD697FAF-93E6-4980-9F55-19FC6C24A08C}" destId="{77D5532D-0545-4CC9-A23B-643779CA20E6}" srcOrd="0" destOrd="0" presId="urn:microsoft.com/office/officeart/2005/8/layout/radial6"/>
    <dgm:cxn modelId="{66987F51-C9ED-45D3-A416-ABF2537C0C65}" srcId="{84A46F3B-3488-42E9-8A10-D69272CB3770}" destId="{22E7C0F4-9BCF-45FC-9941-EABB7AAC536E}" srcOrd="4" destOrd="0" parTransId="{AEFFD347-47AE-4D75-AF08-F83D581C1F6E}" sibTransId="{AD697FAF-93E6-4980-9F55-19FC6C24A08C}"/>
    <dgm:cxn modelId="{30A3FB31-F6DB-4BD0-9AF0-A7B982105266}" type="presOf" srcId="{997618E4-C236-4803-9912-122A5F1B2106}" destId="{33696A3F-47DC-4E80-BF90-48C36208695B}" srcOrd="0" destOrd="0" presId="urn:microsoft.com/office/officeart/2005/8/layout/radial6"/>
    <dgm:cxn modelId="{20049A13-A054-4869-8BAC-C2D3DE54CDBD}" type="presOf" srcId="{4CF68906-5429-4C66-82BC-30462CF22A35}" destId="{448AF62F-4A1E-4DBA-B203-895DDF0B5172}" srcOrd="0" destOrd="0" presId="urn:microsoft.com/office/officeart/2005/8/layout/radial6"/>
    <dgm:cxn modelId="{E45F0E97-B84F-47D6-B765-7F862C353559}" srcId="{9305C5CE-15A8-4563-897E-FC485BA3CDDE}" destId="{84A46F3B-3488-42E9-8A10-D69272CB3770}" srcOrd="0" destOrd="0" parTransId="{75AED493-0445-49A9-85F8-AA8135D43B40}" sibTransId="{823DE0DE-57D5-4778-9D11-5587B4A1D44A}"/>
    <dgm:cxn modelId="{2AF181E9-7B23-48AE-8209-299339FB63C2}" srcId="{84A46F3B-3488-42E9-8A10-D69272CB3770}" destId="{06B19CBA-6D19-4CE4-BDE7-8BC94CB10D4E}" srcOrd="2" destOrd="0" parTransId="{AFD1AB67-F118-4646-A3F5-5A85AAED258B}" sibTransId="{37D9EE46-71EB-457F-B28C-65F54AC95C7A}"/>
    <dgm:cxn modelId="{96B6274D-E326-483C-8AB7-1887390EA78D}" srcId="{84A46F3B-3488-42E9-8A10-D69272CB3770}" destId="{49DE5705-FFF5-4FE5-9637-0CCB513C5124}" srcOrd="1" destOrd="0" parTransId="{132CD39F-BC5B-49BF-AAC8-A5ABD1DBC847}" sibTransId="{2E36E463-30FC-40E4-8515-58AF068205A9}"/>
    <dgm:cxn modelId="{006D8655-5A1F-4A64-8D86-3726724E6DEE}" srcId="{84A46F3B-3488-42E9-8A10-D69272CB3770}" destId="{4CF68906-5429-4C66-82BC-30462CF22A35}" srcOrd="3" destOrd="0" parTransId="{501D5741-5D2A-4875-B1B8-DF8A5BA1BDD4}" sibTransId="{997618E4-C236-4803-9912-122A5F1B2106}"/>
    <dgm:cxn modelId="{3148A7B5-437B-471D-B64B-DAA9D2F53269}" type="presParOf" srcId="{3E0226EB-DC79-4031-9F98-36EC4749657F}" destId="{89439999-3B02-4CB9-ACB4-5CA6D770032D}" srcOrd="0" destOrd="0" presId="urn:microsoft.com/office/officeart/2005/8/layout/radial6"/>
    <dgm:cxn modelId="{F8AC386A-CF7B-459A-B793-118839DE446F}" type="presParOf" srcId="{3E0226EB-DC79-4031-9F98-36EC4749657F}" destId="{6C0A5CFA-2897-4B52-B009-5260D6267892}" srcOrd="1" destOrd="0" presId="urn:microsoft.com/office/officeart/2005/8/layout/radial6"/>
    <dgm:cxn modelId="{A0EA53AD-49E5-4A21-8670-37028FE9DED1}" type="presParOf" srcId="{3E0226EB-DC79-4031-9F98-36EC4749657F}" destId="{69DB3AEB-1F8B-4473-B932-2381950FE60B}" srcOrd="2" destOrd="0" presId="urn:microsoft.com/office/officeart/2005/8/layout/radial6"/>
    <dgm:cxn modelId="{97B68C10-5514-406B-8A40-123EED7802D8}" type="presParOf" srcId="{3E0226EB-DC79-4031-9F98-36EC4749657F}" destId="{3DFBB01F-C7F0-4D1F-8658-52F9172B5C82}" srcOrd="3" destOrd="0" presId="urn:microsoft.com/office/officeart/2005/8/layout/radial6"/>
    <dgm:cxn modelId="{0E65CA5D-E1BA-4FBB-8CC4-7E80E5C2943F}" type="presParOf" srcId="{3E0226EB-DC79-4031-9F98-36EC4749657F}" destId="{B43C452C-74F4-4BD8-BA13-796A1646EE35}" srcOrd="4" destOrd="0" presId="urn:microsoft.com/office/officeart/2005/8/layout/radial6"/>
    <dgm:cxn modelId="{58FEE8EB-1F0F-401D-8587-F0B5D1B6D187}" type="presParOf" srcId="{3E0226EB-DC79-4031-9F98-36EC4749657F}" destId="{810AFAA8-AB15-4A50-9EA5-F176D40DD100}" srcOrd="5" destOrd="0" presId="urn:microsoft.com/office/officeart/2005/8/layout/radial6"/>
    <dgm:cxn modelId="{7B5F3B0D-E4CF-4D40-B3E5-2ECEDA2F8C65}" type="presParOf" srcId="{3E0226EB-DC79-4031-9F98-36EC4749657F}" destId="{52CE3060-4CBD-42D6-B338-26613767A895}" srcOrd="6" destOrd="0" presId="urn:microsoft.com/office/officeart/2005/8/layout/radial6"/>
    <dgm:cxn modelId="{51BBB3D2-350F-43D7-97D5-493E37C4A0B8}" type="presParOf" srcId="{3E0226EB-DC79-4031-9F98-36EC4749657F}" destId="{6E186ECA-5055-417D-931D-CA9DD2437CBB}" srcOrd="7" destOrd="0" presId="urn:microsoft.com/office/officeart/2005/8/layout/radial6"/>
    <dgm:cxn modelId="{61B17D49-3B35-438E-A912-FC208DF56FE5}" type="presParOf" srcId="{3E0226EB-DC79-4031-9F98-36EC4749657F}" destId="{191BDA47-E0C6-4FCF-99DE-C0080279A4C2}" srcOrd="8" destOrd="0" presId="urn:microsoft.com/office/officeart/2005/8/layout/radial6"/>
    <dgm:cxn modelId="{5BD61FE3-53DD-4CA1-A57B-A370EA395DF0}" type="presParOf" srcId="{3E0226EB-DC79-4031-9F98-36EC4749657F}" destId="{A4528281-6137-41BE-9894-1C56F335DB68}" srcOrd="9" destOrd="0" presId="urn:microsoft.com/office/officeart/2005/8/layout/radial6"/>
    <dgm:cxn modelId="{B622AA57-BF10-4CC9-B1CC-3E8E839AC723}" type="presParOf" srcId="{3E0226EB-DC79-4031-9F98-36EC4749657F}" destId="{448AF62F-4A1E-4DBA-B203-895DDF0B5172}" srcOrd="10" destOrd="0" presId="urn:microsoft.com/office/officeart/2005/8/layout/radial6"/>
    <dgm:cxn modelId="{2D75890C-60A5-44EA-9566-3E8860E98090}" type="presParOf" srcId="{3E0226EB-DC79-4031-9F98-36EC4749657F}" destId="{65E04D65-DC0B-4530-B8C8-2D91F22FF1B9}" srcOrd="11" destOrd="0" presId="urn:microsoft.com/office/officeart/2005/8/layout/radial6"/>
    <dgm:cxn modelId="{A083B814-AD2F-451B-9E5A-4CF3A409ECEB}" type="presParOf" srcId="{3E0226EB-DC79-4031-9F98-36EC4749657F}" destId="{33696A3F-47DC-4E80-BF90-48C36208695B}" srcOrd="12" destOrd="0" presId="urn:microsoft.com/office/officeart/2005/8/layout/radial6"/>
    <dgm:cxn modelId="{EAC563B2-3828-4344-82A2-252CF773AE9D}" type="presParOf" srcId="{3E0226EB-DC79-4031-9F98-36EC4749657F}" destId="{3866C76A-6965-4581-A27C-22FAE7090D1F}" srcOrd="13" destOrd="0" presId="urn:microsoft.com/office/officeart/2005/8/layout/radial6"/>
    <dgm:cxn modelId="{86A60CC4-7EAB-4F2A-939F-7836F379E613}" type="presParOf" srcId="{3E0226EB-DC79-4031-9F98-36EC4749657F}" destId="{B06499E9-41E7-41C7-8020-EB6ACC039184}" srcOrd="14" destOrd="0" presId="urn:microsoft.com/office/officeart/2005/8/layout/radial6"/>
    <dgm:cxn modelId="{5FEA30EF-E7EB-4CE3-A422-027C9A67D56F}" type="presParOf" srcId="{3E0226EB-DC79-4031-9F98-36EC4749657F}" destId="{77D5532D-0545-4CC9-A23B-643779CA20E6}" srcOrd="15" destOrd="0" presId="urn:microsoft.com/office/officeart/2005/8/layout/radial6"/>
    <dgm:cxn modelId="{DD705DFF-2EF8-4724-8C54-8321E8D18551}" type="presParOf" srcId="{3E0226EB-DC79-4031-9F98-36EC4749657F}" destId="{75272E45-A9CF-439E-9086-737AB99232D0}" srcOrd="16" destOrd="0" presId="urn:microsoft.com/office/officeart/2005/8/layout/radial6"/>
    <dgm:cxn modelId="{437BAD84-8F62-492E-9394-F86CF60CB183}" type="presParOf" srcId="{3E0226EB-DC79-4031-9F98-36EC4749657F}" destId="{104DADAD-F121-45F3-ACC5-DBBBD48ED9A9}" srcOrd="17" destOrd="0" presId="urn:microsoft.com/office/officeart/2005/8/layout/radial6"/>
    <dgm:cxn modelId="{7CFD8564-B050-4F1E-89DA-572EB2AD9158}" type="presParOf" srcId="{3E0226EB-DC79-4031-9F98-36EC4749657F}" destId="{D79358E8-92B6-48BB-9933-37B97B6CEA92}" srcOrd="18" destOrd="0" presId="urn:microsoft.com/office/officeart/2005/8/layout/radial6"/>
    <dgm:cxn modelId="{9FAC9FF3-2B80-45EB-A14B-7CB2A46F8381}" type="presParOf" srcId="{3E0226EB-DC79-4031-9F98-36EC4749657F}" destId="{87F57F59-097D-4551-945F-E07D05A29267}" srcOrd="19" destOrd="0" presId="urn:microsoft.com/office/officeart/2005/8/layout/radial6"/>
    <dgm:cxn modelId="{CF2E7256-C903-4DE9-B8CA-FB7FAC666A2E}" type="presParOf" srcId="{3E0226EB-DC79-4031-9F98-36EC4749657F}" destId="{816C2B26-181D-4BCC-B830-B05E1BF94A62}" srcOrd="20" destOrd="0" presId="urn:microsoft.com/office/officeart/2005/8/layout/radial6"/>
    <dgm:cxn modelId="{FE1B4FB0-E670-4BF7-B45B-DFDBD1F95C86}" type="presParOf" srcId="{3E0226EB-DC79-4031-9F98-36EC4749657F}" destId="{F39532B6-84C1-4791-8E84-F93DBB8F8803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05C5CE-15A8-4563-897E-FC485BA3CDDE}" type="doc">
      <dgm:prSet loTypeId="urn:microsoft.com/office/officeart/2005/8/layout/radial1" loCatId="cycle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cs-CZ"/>
        </a:p>
      </dgm:t>
    </dgm:pt>
    <dgm:pt modelId="{84A46F3B-3488-42E9-8A10-D69272CB3770}">
      <dgm:prSet phldrT="[Text]" custT="1"/>
      <dgm:spPr>
        <a:solidFill>
          <a:srgbClr val="25A939"/>
        </a:solidFill>
      </dgm:spPr>
      <dgm:t>
        <a:bodyPr/>
        <a:lstStyle/>
        <a:p>
          <a:r>
            <a:rPr lang="cs-CZ" sz="1600" b="1" dirty="0">
              <a:latin typeface="Arial Narrow" panose="020B0606020202030204" pitchFamily="34" charset="0"/>
            </a:rPr>
            <a:t>Zdroje financování sociálních </a:t>
          </a:r>
          <a:r>
            <a:rPr lang="cs-CZ" sz="1600" b="1" dirty="0" smtClean="0">
              <a:latin typeface="Arial Narrow" panose="020B0606020202030204" pitchFamily="34" charset="0"/>
            </a:rPr>
            <a:t>služeb</a:t>
          </a:r>
        </a:p>
        <a:p>
          <a:r>
            <a:rPr lang="cs-CZ" sz="1400" b="1" dirty="0" smtClean="0">
              <a:latin typeface="Arial Narrow" panose="020B0606020202030204" pitchFamily="34" charset="0"/>
            </a:rPr>
            <a:t>(údaje z roku 2022</a:t>
          </a:r>
          <a:r>
            <a:rPr lang="cs-CZ" sz="1500" b="1" dirty="0" smtClean="0">
              <a:latin typeface="Arial Narrow" panose="020B0606020202030204" pitchFamily="34" charset="0"/>
            </a:rPr>
            <a:t>)</a:t>
          </a:r>
          <a:endParaRPr lang="cs-CZ" sz="1500" b="1" dirty="0">
            <a:latin typeface="Arial Narrow" panose="020B0606020202030204" pitchFamily="34" charset="0"/>
          </a:endParaRPr>
        </a:p>
      </dgm:t>
    </dgm:pt>
    <dgm:pt modelId="{75AED493-0445-49A9-85F8-AA8135D43B40}" type="parTrans" cxnId="{E45F0E97-B84F-47D6-B765-7F862C353559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823DE0DE-57D5-4778-9D11-5587B4A1D44A}" type="sibTrans" cxnId="{E45F0E97-B84F-47D6-B765-7F862C353559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49DE5705-FFF5-4FE5-9637-0CCB513C5124}">
      <dgm:prSet phldrT="[Text]" custT="1"/>
      <dgm:spPr>
        <a:solidFill>
          <a:srgbClr val="002060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cs-CZ" sz="1800" b="1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Dotace MPSV </a:t>
          </a:r>
          <a:r>
            <a:rPr lang="cs-CZ" sz="1800" b="1" dirty="0" smtClean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</a:p>
        <a:p>
          <a:r>
            <a:rPr lang="cs-CZ" sz="1800" b="1" u="sng" dirty="0" smtClean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1 173 </a:t>
          </a:r>
          <a:r>
            <a:rPr lang="cs-CZ" sz="1800" b="1" u="sng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mil. Kč</a:t>
          </a:r>
          <a:endParaRPr lang="cs-CZ" sz="1800" b="1" u="sng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132CD39F-BC5B-49BF-AAC8-A5ABD1DBC847}" type="parTrans" cxnId="{96B6274D-E326-483C-8AB7-1887390EA78D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2E36E463-30FC-40E4-8515-58AF068205A9}" type="sibTrans" cxnId="{96B6274D-E326-483C-8AB7-1887390EA78D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4CF68906-5429-4C66-82BC-30462CF22A35}">
      <dgm:prSet custT="1"/>
      <dgm:spPr>
        <a:solidFill>
          <a:srgbClr val="002060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cs-CZ" sz="1800" b="1" dirty="0" smtClean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Financování z obcí</a:t>
          </a:r>
        </a:p>
        <a:p>
          <a:r>
            <a:rPr lang="cs-CZ" sz="1800" b="1" dirty="0" smtClean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cs-CZ" sz="1800" b="1" u="sng" dirty="0" smtClean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185 </a:t>
          </a:r>
          <a:r>
            <a:rPr lang="cs-CZ" sz="1800" b="1" u="sng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mil. Kč </a:t>
          </a:r>
          <a:endParaRPr lang="cs-CZ" sz="1800" b="1" u="sng" dirty="0" smtClean="0">
            <a:solidFill>
              <a:schemeClr val="bg1"/>
            </a:solidFill>
            <a:latin typeface="Arial Narrow" panose="020B0606020202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501D5741-5D2A-4875-B1B8-DF8A5BA1BDD4}" type="parTrans" cxnId="{006D8655-5A1F-4A64-8D86-3726724E6DEE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997618E4-C236-4803-9912-122A5F1B2106}" type="sibTrans" cxnId="{006D8655-5A1F-4A64-8D86-3726724E6DEE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22E7C0F4-9BCF-45FC-9941-EABB7AAC536E}">
      <dgm:prSet custT="1"/>
      <dgm:spPr>
        <a:solidFill>
          <a:srgbClr val="25A939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cs-CZ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Nově příspěvek </a:t>
          </a:r>
          <a:endParaRPr lang="cs-CZ" sz="1800" b="1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r>
            <a:rPr lang="cs-CZ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obcí I</a:t>
          </a:r>
          <a:r>
            <a:rPr lang="cs-CZ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. </a:t>
          </a:r>
          <a:r>
            <a:rPr lang="cs-CZ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 II. typu</a:t>
          </a:r>
        </a:p>
        <a:p>
          <a:r>
            <a:rPr lang="cs-CZ" sz="18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Times New Roman" panose="02020603050405020304" pitchFamily="18" charset="0"/>
            </a:rPr>
            <a:t>???</a:t>
          </a:r>
          <a:endParaRPr lang="cs-CZ" sz="1800" b="1" u="sng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AEFFD347-47AE-4D75-AF08-F83D581C1F6E}" type="parTrans" cxnId="{66987F51-C9ED-45D3-A416-ABF2537C0C65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AD697FAF-93E6-4980-9F55-19FC6C24A08C}" type="sibTrans" cxnId="{66987F51-C9ED-45D3-A416-ABF2537C0C65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1CA3F031-669E-4794-AF59-A7E8C5C0C5BB}">
      <dgm:prSet custT="1"/>
      <dgm:spPr>
        <a:solidFill>
          <a:srgbClr val="002060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cs-CZ" sz="18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Financování </a:t>
          </a:r>
          <a:r>
            <a:rPr lang="cs-CZ" sz="1800" b="1" dirty="0" smtClean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z </a:t>
          </a:r>
          <a:r>
            <a:rPr lang="cs-CZ" sz="18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kraje </a:t>
          </a:r>
          <a:endParaRPr lang="cs-CZ" sz="1800" b="1" dirty="0" smtClean="0">
            <a:solidFill>
              <a:schemeClr val="bg1"/>
            </a:solidFill>
            <a:latin typeface="Arial Narrow" panose="020B0606020202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r>
            <a:rPr lang="cs-CZ" sz="1800" b="1" u="sng" dirty="0" smtClean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138 mil. Kč</a:t>
          </a:r>
          <a:endParaRPr lang="cs-CZ" sz="1800" b="1" u="sng" dirty="0" smtClean="0">
            <a:solidFill>
              <a:schemeClr val="bg1"/>
            </a:solidFill>
            <a:latin typeface="Arial Narrow" panose="020B0606020202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r>
            <a:rPr lang="cs-CZ" sz="1400" b="0" dirty="0" smtClean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cs-CZ" sz="1800" b="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dotace, příspěvek na </a:t>
          </a:r>
          <a:r>
            <a:rPr lang="cs-CZ" sz="1800" b="0" dirty="0" smtClean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provoz</a:t>
          </a:r>
          <a:endParaRPr lang="cs-CZ" sz="1800" b="0" dirty="0" smtClean="0">
            <a:solidFill>
              <a:schemeClr val="bg1"/>
            </a:solidFill>
            <a:latin typeface="Arial Narrow" panose="020B0606020202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299C387B-48EA-4FBB-86D2-38FC33473471}" type="parTrans" cxnId="{24D4A42B-205C-47EA-8F36-F23828372999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1E35A310-1EF5-46E3-A838-5A268BAAB5F9}" type="sibTrans" cxnId="{24D4A42B-205C-47EA-8F36-F23828372999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61E680F5-586D-407C-9B94-FD597EDA8EF8}">
      <dgm:prSet custT="1"/>
      <dgm:spPr>
        <a:solidFill>
          <a:srgbClr val="002060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cs-CZ" sz="1800" b="1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Úhrady klientů </a:t>
          </a:r>
          <a:endParaRPr lang="cs-CZ" sz="1800" b="1" dirty="0" smtClean="0">
            <a:solidFill>
              <a:schemeClr val="bg1"/>
            </a:solidFill>
            <a:effectLst/>
            <a:latin typeface="Arial Narrow" panose="020B0606020202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r>
            <a:rPr lang="cs-CZ" sz="1800" b="1" u="sng" dirty="0" smtClean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1 156 mil. </a:t>
          </a:r>
          <a:endParaRPr lang="cs-CZ" sz="1800" b="1" u="sng" dirty="0" smtClean="0">
            <a:solidFill>
              <a:schemeClr val="bg1"/>
            </a:solidFill>
            <a:effectLst/>
            <a:latin typeface="Arial Narrow" panose="020B0606020202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r>
            <a:rPr lang="cs-CZ" sz="1800" b="0" dirty="0" smtClean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cs-CZ" sz="1800" b="0" dirty="0" smtClean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regulované ceny</a:t>
          </a:r>
          <a:endParaRPr lang="cs-CZ" sz="1800" b="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1345F18F-7447-4D44-AF51-DBDCBCB9C2AF}" type="parTrans" cxnId="{7C637C6C-0B64-4ABF-A175-75D85C86F91D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95452261-3080-44F0-A7D4-5F86B94433DC}" type="sibTrans" cxnId="{7C637C6C-0B64-4ABF-A175-75D85C86F91D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7DBB217C-4391-4A2B-B4C6-5B35DA774016}">
      <dgm:prSet custT="1"/>
      <dgm:spPr>
        <a:solidFill>
          <a:srgbClr val="002060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cs-CZ" sz="1800" b="1" dirty="0">
              <a:solidFill>
                <a:schemeClr val="bg1"/>
              </a:solidFill>
              <a:latin typeface="Arial Narrow" panose="020B0606020202030204" pitchFamily="34" charset="0"/>
            </a:rPr>
            <a:t>Financování z EU </a:t>
          </a:r>
          <a:endParaRPr lang="cs-CZ" sz="1800" b="1" dirty="0" smtClean="0">
            <a:solidFill>
              <a:schemeClr val="bg1"/>
            </a:solidFill>
            <a:latin typeface="Arial Narrow" panose="020B0606020202030204" pitchFamily="34" charset="0"/>
          </a:endParaRPr>
        </a:p>
        <a:p>
          <a:r>
            <a:rPr lang="cs-CZ" sz="1800" b="1" u="sng" dirty="0" smtClean="0">
              <a:solidFill>
                <a:schemeClr val="bg1"/>
              </a:solidFill>
              <a:latin typeface="Arial Narrow" panose="020B0606020202030204" pitchFamily="34" charset="0"/>
            </a:rPr>
            <a:t>69 </a:t>
          </a:r>
          <a:r>
            <a:rPr lang="cs-CZ" sz="1800" b="1" u="sng" dirty="0" smtClean="0">
              <a:solidFill>
                <a:schemeClr val="bg1"/>
              </a:solidFill>
              <a:latin typeface="Arial Narrow" panose="020B0606020202030204" pitchFamily="34" charset="0"/>
            </a:rPr>
            <a:t>mil. Kč </a:t>
          </a:r>
          <a:endParaRPr lang="cs-CZ" sz="1800" b="1" u="sng" dirty="0" smtClean="0">
            <a:solidFill>
              <a:schemeClr val="bg1"/>
            </a:solidFill>
            <a:latin typeface="Arial Narrow" panose="020B0606020202030204" pitchFamily="34" charset="0"/>
          </a:endParaRPr>
        </a:p>
        <a:p>
          <a:r>
            <a:rPr lang="cs-CZ" sz="1800" b="0" dirty="0" smtClean="0">
              <a:solidFill>
                <a:schemeClr val="bg1"/>
              </a:solidFill>
              <a:latin typeface="Arial Narrow" panose="020B0606020202030204" pitchFamily="34" charset="0"/>
            </a:rPr>
            <a:t>individuální projekty</a:t>
          </a:r>
          <a:endParaRPr lang="cs-CZ" sz="1800" b="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795F889A-7447-425E-85D9-7619186E8065}" type="parTrans" cxnId="{07304FFF-D29A-4E97-A5A9-214AD76A2238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cs-CZ"/>
        </a:p>
      </dgm:t>
    </dgm:pt>
    <dgm:pt modelId="{847C7081-AC3B-4EAF-BAE6-C1C536499407}" type="sibTrans" cxnId="{07304FFF-D29A-4E97-A5A9-214AD76A2238}">
      <dgm:prSet/>
      <dgm:spPr/>
      <dgm:t>
        <a:bodyPr/>
        <a:lstStyle/>
        <a:p>
          <a:endParaRPr lang="cs-CZ"/>
        </a:p>
      </dgm:t>
    </dgm:pt>
    <dgm:pt modelId="{68B3C416-3ACE-49CF-8A56-499C33486DA7}">
      <dgm:prSet custT="1"/>
      <dgm:spPr/>
      <dgm:t>
        <a:bodyPr/>
        <a:lstStyle/>
        <a:p>
          <a:endParaRPr lang="cs-CZ" sz="1400" b="0" dirty="0">
            <a:latin typeface="Arial Narrow" panose="020B0606020202030204" pitchFamily="34" charset="0"/>
          </a:endParaRPr>
        </a:p>
      </dgm:t>
    </dgm:pt>
    <dgm:pt modelId="{7833AE15-EDEF-4AF6-8F3D-C4A4880ECFB2}" type="parTrans" cxnId="{EFBE0A66-F942-4EF9-87F2-F33AB4DBCBF1}">
      <dgm:prSet/>
      <dgm:spPr/>
      <dgm:t>
        <a:bodyPr/>
        <a:lstStyle/>
        <a:p>
          <a:endParaRPr lang="cs-CZ"/>
        </a:p>
      </dgm:t>
    </dgm:pt>
    <dgm:pt modelId="{CF97EF06-F6A7-41A3-9466-7CD033FB8B1A}" type="sibTrans" cxnId="{EFBE0A66-F942-4EF9-87F2-F33AB4DBCBF1}">
      <dgm:prSet/>
      <dgm:spPr/>
      <dgm:t>
        <a:bodyPr/>
        <a:lstStyle/>
        <a:p>
          <a:endParaRPr lang="cs-CZ"/>
        </a:p>
      </dgm:t>
    </dgm:pt>
    <dgm:pt modelId="{4AB85D30-9D09-43FE-8664-820175CFE4EA}" type="pres">
      <dgm:prSet presAssocID="{9305C5CE-15A8-4563-897E-FC485BA3CDD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A5F5FD5-C07E-40B5-9FA2-5856820304EA}" type="pres">
      <dgm:prSet presAssocID="{84A46F3B-3488-42E9-8A10-D69272CB3770}" presName="centerShape" presStyleLbl="node0" presStyleIdx="0" presStyleCnt="1" custScaleX="133786" custScaleY="133786"/>
      <dgm:spPr/>
      <dgm:t>
        <a:bodyPr/>
        <a:lstStyle/>
        <a:p>
          <a:endParaRPr lang="cs-CZ"/>
        </a:p>
      </dgm:t>
    </dgm:pt>
    <dgm:pt modelId="{2855A94E-1284-4D3B-B8C5-3D059F463513}" type="pres">
      <dgm:prSet presAssocID="{132CD39F-BC5B-49BF-AAC8-A5ABD1DBC847}" presName="Name9" presStyleLbl="parChTrans1D2" presStyleIdx="0" presStyleCnt="6"/>
      <dgm:spPr/>
      <dgm:t>
        <a:bodyPr/>
        <a:lstStyle/>
        <a:p>
          <a:endParaRPr lang="cs-CZ"/>
        </a:p>
      </dgm:t>
    </dgm:pt>
    <dgm:pt modelId="{C06A6371-D5D1-498B-97BD-9B1FDEE70767}" type="pres">
      <dgm:prSet presAssocID="{132CD39F-BC5B-49BF-AAC8-A5ABD1DBC847}" presName="connTx" presStyleLbl="parChTrans1D2" presStyleIdx="0" presStyleCnt="6"/>
      <dgm:spPr/>
      <dgm:t>
        <a:bodyPr/>
        <a:lstStyle/>
        <a:p>
          <a:endParaRPr lang="cs-CZ"/>
        </a:p>
      </dgm:t>
    </dgm:pt>
    <dgm:pt modelId="{BD91C782-9241-4077-B698-AB74539D0208}" type="pres">
      <dgm:prSet presAssocID="{49DE5705-FFF5-4FE5-9637-0CCB513C5124}" presName="node" presStyleLbl="node1" presStyleIdx="0" presStyleCnt="6" custScaleX="17591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cs-CZ"/>
        </a:p>
      </dgm:t>
    </dgm:pt>
    <dgm:pt modelId="{0C9996DB-BA4E-4259-9E81-2760A17541FB}" type="pres">
      <dgm:prSet presAssocID="{501D5741-5D2A-4875-B1B8-DF8A5BA1BDD4}" presName="Name9" presStyleLbl="parChTrans1D2" presStyleIdx="1" presStyleCnt="6"/>
      <dgm:spPr/>
      <dgm:t>
        <a:bodyPr/>
        <a:lstStyle/>
        <a:p>
          <a:endParaRPr lang="cs-CZ"/>
        </a:p>
      </dgm:t>
    </dgm:pt>
    <dgm:pt modelId="{986D05F3-161E-4A25-A451-882A1727DD0F}" type="pres">
      <dgm:prSet presAssocID="{501D5741-5D2A-4875-B1B8-DF8A5BA1BDD4}" presName="connTx" presStyleLbl="parChTrans1D2" presStyleIdx="1" presStyleCnt="6"/>
      <dgm:spPr/>
      <dgm:t>
        <a:bodyPr/>
        <a:lstStyle/>
        <a:p>
          <a:endParaRPr lang="cs-CZ"/>
        </a:p>
      </dgm:t>
    </dgm:pt>
    <dgm:pt modelId="{84DCB9AA-EFA5-4FDF-B14C-5EA0E27EBF5F}" type="pres">
      <dgm:prSet presAssocID="{4CF68906-5429-4C66-82BC-30462CF22A35}" presName="node" presStyleLbl="node1" presStyleIdx="1" presStyleCnt="6" custScaleX="175910" custScaleY="131656" custRadScaleRad="149729" custRadScaleInc="3914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cs-CZ"/>
        </a:p>
      </dgm:t>
    </dgm:pt>
    <dgm:pt modelId="{7089B598-2C44-4D70-BA9E-9F09C332601F}" type="pres">
      <dgm:prSet presAssocID="{AEFFD347-47AE-4D75-AF08-F83D581C1F6E}" presName="Name9" presStyleLbl="parChTrans1D2" presStyleIdx="2" presStyleCnt="6"/>
      <dgm:spPr/>
      <dgm:t>
        <a:bodyPr/>
        <a:lstStyle/>
        <a:p>
          <a:endParaRPr lang="cs-CZ"/>
        </a:p>
      </dgm:t>
    </dgm:pt>
    <dgm:pt modelId="{FE986A41-5DBC-4478-90F9-BFF764A23B26}" type="pres">
      <dgm:prSet presAssocID="{AEFFD347-47AE-4D75-AF08-F83D581C1F6E}" presName="connTx" presStyleLbl="parChTrans1D2" presStyleIdx="2" presStyleCnt="6"/>
      <dgm:spPr/>
      <dgm:t>
        <a:bodyPr/>
        <a:lstStyle/>
        <a:p>
          <a:endParaRPr lang="cs-CZ"/>
        </a:p>
      </dgm:t>
    </dgm:pt>
    <dgm:pt modelId="{CE60C04D-51EF-4742-9EBF-A1197A4A8BFF}" type="pres">
      <dgm:prSet presAssocID="{22E7C0F4-9BCF-45FC-9941-EABB7AAC536E}" presName="node" presStyleLbl="node1" presStyleIdx="2" presStyleCnt="6" custScaleX="175910" custRadScaleRad="151783" custRadScaleInc="-3174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cs-CZ"/>
        </a:p>
      </dgm:t>
    </dgm:pt>
    <dgm:pt modelId="{49123731-3C84-422D-B05E-1B30BC1219C0}" type="pres">
      <dgm:prSet presAssocID="{299C387B-48EA-4FBB-86D2-38FC33473471}" presName="Name9" presStyleLbl="parChTrans1D2" presStyleIdx="3" presStyleCnt="6"/>
      <dgm:spPr/>
      <dgm:t>
        <a:bodyPr/>
        <a:lstStyle/>
        <a:p>
          <a:endParaRPr lang="cs-CZ"/>
        </a:p>
      </dgm:t>
    </dgm:pt>
    <dgm:pt modelId="{6B756C70-72CC-449D-84E6-9507EF548E7B}" type="pres">
      <dgm:prSet presAssocID="{299C387B-48EA-4FBB-86D2-38FC33473471}" presName="connTx" presStyleLbl="parChTrans1D2" presStyleIdx="3" presStyleCnt="6"/>
      <dgm:spPr/>
      <dgm:t>
        <a:bodyPr/>
        <a:lstStyle/>
        <a:p>
          <a:endParaRPr lang="cs-CZ"/>
        </a:p>
      </dgm:t>
    </dgm:pt>
    <dgm:pt modelId="{740962D3-0B97-43E7-B2B8-297EB81E3BA8}" type="pres">
      <dgm:prSet presAssocID="{1CA3F031-669E-4794-AF59-A7E8C5C0C5BB}" presName="node" presStyleLbl="node1" presStyleIdx="3" presStyleCnt="6" custScaleX="17591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cs-CZ"/>
        </a:p>
      </dgm:t>
    </dgm:pt>
    <dgm:pt modelId="{A3A068C0-61AF-4C1E-899D-8D51660A0505}" type="pres">
      <dgm:prSet presAssocID="{1345F18F-7447-4D44-AF51-DBDCBCB9C2AF}" presName="Name9" presStyleLbl="parChTrans1D2" presStyleIdx="4" presStyleCnt="6"/>
      <dgm:spPr/>
      <dgm:t>
        <a:bodyPr/>
        <a:lstStyle/>
        <a:p>
          <a:endParaRPr lang="cs-CZ"/>
        </a:p>
      </dgm:t>
    </dgm:pt>
    <dgm:pt modelId="{154CC025-3A08-47D8-A1DC-520B273AC99C}" type="pres">
      <dgm:prSet presAssocID="{1345F18F-7447-4D44-AF51-DBDCBCB9C2AF}" presName="connTx" presStyleLbl="parChTrans1D2" presStyleIdx="4" presStyleCnt="6"/>
      <dgm:spPr/>
      <dgm:t>
        <a:bodyPr/>
        <a:lstStyle/>
        <a:p>
          <a:endParaRPr lang="cs-CZ"/>
        </a:p>
      </dgm:t>
    </dgm:pt>
    <dgm:pt modelId="{B8034CF8-1965-48B7-B378-06C656D2DFD1}" type="pres">
      <dgm:prSet presAssocID="{61E680F5-586D-407C-9B94-FD597EDA8EF8}" presName="node" presStyleLbl="node1" presStyleIdx="4" presStyleCnt="6" custScaleX="175910" custRadScaleRad="151289" custRadScaleInc="3151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cs-CZ"/>
        </a:p>
      </dgm:t>
    </dgm:pt>
    <dgm:pt modelId="{530D8935-F45C-4F9B-A336-6F552412E2F1}" type="pres">
      <dgm:prSet presAssocID="{795F889A-7447-425E-85D9-7619186E8065}" presName="Name9" presStyleLbl="parChTrans1D2" presStyleIdx="5" presStyleCnt="6"/>
      <dgm:spPr/>
      <dgm:t>
        <a:bodyPr/>
        <a:lstStyle/>
        <a:p>
          <a:endParaRPr lang="cs-CZ"/>
        </a:p>
      </dgm:t>
    </dgm:pt>
    <dgm:pt modelId="{ACE36FF9-56F9-4B5C-B40E-D565A431C4D8}" type="pres">
      <dgm:prSet presAssocID="{795F889A-7447-425E-85D9-7619186E8065}" presName="connTx" presStyleLbl="parChTrans1D2" presStyleIdx="5" presStyleCnt="6"/>
      <dgm:spPr/>
      <dgm:t>
        <a:bodyPr/>
        <a:lstStyle/>
        <a:p>
          <a:endParaRPr lang="cs-CZ"/>
        </a:p>
      </dgm:t>
    </dgm:pt>
    <dgm:pt modelId="{DC93FF0A-A95E-45DC-ADCE-E0E6DC60530D}" type="pres">
      <dgm:prSet presAssocID="{7DBB217C-4391-4A2B-B4C6-5B35DA774016}" presName="node" presStyleLbl="node1" presStyleIdx="5" presStyleCnt="6" custScaleX="175910" custScaleY="135915" custRadScaleRad="149228" custRadScaleInc="-3893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cs-CZ"/>
        </a:p>
      </dgm:t>
    </dgm:pt>
  </dgm:ptLst>
  <dgm:cxnLst>
    <dgm:cxn modelId="{33BA0AF3-7E0A-45C6-A04F-F5286E39EEB6}" type="presOf" srcId="{61E680F5-586D-407C-9B94-FD597EDA8EF8}" destId="{B8034CF8-1965-48B7-B378-06C656D2DFD1}" srcOrd="0" destOrd="0" presId="urn:microsoft.com/office/officeart/2005/8/layout/radial1"/>
    <dgm:cxn modelId="{7C637C6C-0B64-4ABF-A175-75D85C86F91D}" srcId="{84A46F3B-3488-42E9-8A10-D69272CB3770}" destId="{61E680F5-586D-407C-9B94-FD597EDA8EF8}" srcOrd="4" destOrd="0" parTransId="{1345F18F-7447-4D44-AF51-DBDCBCB9C2AF}" sibTransId="{95452261-3080-44F0-A7D4-5F86B94433DC}"/>
    <dgm:cxn modelId="{DB2B46D5-8569-4642-9E85-0FD74FA4A136}" type="presOf" srcId="{1CA3F031-669E-4794-AF59-A7E8C5C0C5BB}" destId="{740962D3-0B97-43E7-B2B8-297EB81E3BA8}" srcOrd="0" destOrd="0" presId="urn:microsoft.com/office/officeart/2005/8/layout/radial1"/>
    <dgm:cxn modelId="{0683CFA5-5C20-4A44-AC85-AC0B1F0EA225}" type="presOf" srcId="{AEFFD347-47AE-4D75-AF08-F83D581C1F6E}" destId="{FE986A41-5DBC-4478-90F9-BFF764A23B26}" srcOrd="1" destOrd="0" presId="urn:microsoft.com/office/officeart/2005/8/layout/radial1"/>
    <dgm:cxn modelId="{A16B26DD-A5C0-4E81-B271-84A332D74E06}" type="presOf" srcId="{501D5741-5D2A-4875-B1B8-DF8A5BA1BDD4}" destId="{0C9996DB-BA4E-4259-9E81-2760A17541FB}" srcOrd="0" destOrd="0" presId="urn:microsoft.com/office/officeart/2005/8/layout/radial1"/>
    <dgm:cxn modelId="{07304FFF-D29A-4E97-A5A9-214AD76A2238}" srcId="{84A46F3B-3488-42E9-8A10-D69272CB3770}" destId="{7DBB217C-4391-4A2B-B4C6-5B35DA774016}" srcOrd="5" destOrd="0" parTransId="{795F889A-7447-425E-85D9-7619186E8065}" sibTransId="{847C7081-AC3B-4EAF-BAE6-C1C536499407}"/>
    <dgm:cxn modelId="{DF7D173F-B0F2-4D8C-9E1D-5692E987AB21}" type="presOf" srcId="{7DBB217C-4391-4A2B-B4C6-5B35DA774016}" destId="{DC93FF0A-A95E-45DC-ADCE-E0E6DC60530D}" srcOrd="0" destOrd="0" presId="urn:microsoft.com/office/officeart/2005/8/layout/radial1"/>
    <dgm:cxn modelId="{7AC7F7B9-8AA4-499B-B831-8E6F18DFCF63}" type="presOf" srcId="{9305C5CE-15A8-4563-897E-FC485BA3CDDE}" destId="{4AB85D30-9D09-43FE-8664-820175CFE4EA}" srcOrd="0" destOrd="0" presId="urn:microsoft.com/office/officeart/2005/8/layout/radial1"/>
    <dgm:cxn modelId="{24D4A42B-205C-47EA-8F36-F23828372999}" srcId="{84A46F3B-3488-42E9-8A10-D69272CB3770}" destId="{1CA3F031-669E-4794-AF59-A7E8C5C0C5BB}" srcOrd="3" destOrd="0" parTransId="{299C387B-48EA-4FBB-86D2-38FC33473471}" sibTransId="{1E35A310-1EF5-46E3-A838-5A268BAAB5F9}"/>
    <dgm:cxn modelId="{471DF7F7-7AAA-4838-89A6-C177F89491B9}" type="presOf" srcId="{49DE5705-FFF5-4FE5-9637-0CCB513C5124}" destId="{BD91C782-9241-4077-B698-AB74539D0208}" srcOrd="0" destOrd="0" presId="urn:microsoft.com/office/officeart/2005/8/layout/radial1"/>
    <dgm:cxn modelId="{C76BC27C-80E5-46ED-8977-3FCAC375327E}" type="presOf" srcId="{132CD39F-BC5B-49BF-AAC8-A5ABD1DBC847}" destId="{C06A6371-D5D1-498B-97BD-9B1FDEE70767}" srcOrd="1" destOrd="0" presId="urn:microsoft.com/office/officeart/2005/8/layout/radial1"/>
    <dgm:cxn modelId="{4DCE6D7B-2358-4881-96F8-381AEE2A7FA8}" type="presOf" srcId="{AEFFD347-47AE-4D75-AF08-F83D581C1F6E}" destId="{7089B598-2C44-4D70-BA9E-9F09C332601F}" srcOrd="0" destOrd="0" presId="urn:microsoft.com/office/officeart/2005/8/layout/radial1"/>
    <dgm:cxn modelId="{986855A7-579E-4BE0-94DD-C3646719C378}" type="presOf" srcId="{299C387B-48EA-4FBB-86D2-38FC33473471}" destId="{49123731-3C84-422D-B05E-1B30BC1219C0}" srcOrd="0" destOrd="0" presId="urn:microsoft.com/office/officeart/2005/8/layout/radial1"/>
    <dgm:cxn modelId="{FF4F8680-31A2-4334-8347-73BD9E0B81A6}" type="presOf" srcId="{795F889A-7447-425E-85D9-7619186E8065}" destId="{530D8935-F45C-4F9B-A336-6F552412E2F1}" srcOrd="0" destOrd="0" presId="urn:microsoft.com/office/officeart/2005/8/layout/radial1"/>
    <dgm:cxn modelId="{73211E99-2492-4123-AE5C-5BED9971DBA7}" type="presOf" srcId="{1345F18F-7447-4D44-AF51-DBDCBCB9C2AF}" destId="{A3A068C0-61AF-4C1E-899D-8D51660A0505}" srcOrd="0" destOrd="0" presId="urn:microsoft.com/office/officeart/2005/8/layout/radial1"/>
    <dgm:cxn modelId="{8FDA5819-4C65-4D5B-84D7-25D39FDFE1B5}" type="presOf" srcId="{795F889A-7447-425E-85D9-7619186E8065}" destId="{ACE36FF9-56F9-4B5C-B40E-D565A431C4D8}" srcOrd="1" destOrd="0" presId="urn:microsoft.com/office/officeart/2005/8/layout/radial1"/>
    <dgm:cxn modelId="{6C5A85DD-A4B1-467B-A08E-6E898C343A41}" type="presOf" srcId="{501D5741-5D2A-4875-B1B8-DF8A5BA1BDD4}" destId="{986D05F3-161E-4A25-A451-882A1727DD0F}" srcOrd="1" destOrd="0" presId="urn:microsoft.com/office/officeart/2005/8/layout/radial1"/>
    <dgm:cxn modelId="{BB0CAA68-9F26-4EB8-AB14-FAE235A41973}" type="presOf" srcId="{4CF68906-5429-4C66-82BC-30462CF22A35}" destId="{84DCB9AA-EFA5-4FDF-B14C-5EA0E27EBF5F}" srcOrd="0" destOrd="0" presId="urn:microsoft.com/office/officeart/2005/8/layout/radial1"/>
    <dgm:cxn modelId="{7FD3B682-9A03-47E3-9735-FE42A284A2E5}" type="presOf" srcId="{1345F18F-7447-4D44-AF51-DBDCBCB9C2AF}" destId="{154CC025-3A08-47D8-A1DC-520B273AC99C}" srcOrd="1" destOrd="0" presId="urn:microsoft.com/office/officeart/2005/8/layout/radial1"/>
    <dgm:cxn modelId="{EFBE0A66-F942-4EF9-87F2-F33AB4DBCBF1}" srcId="{9305C5CE-15A8-4563-897E-FC485BA3CDDE}" destId="{68B3C416-3ACE-49CF-8A56-499C33486DA7}" srcOrd="1" destOrd="0" parTransId="{7833AE15-EDEF-4AF6-8F3D-C4A4880ECFB2}" sibTransId="{CF97EF06-F6A7-41A3-9466-7CD033FB8B1A}"/>
    <dgm:cxn modelId="{66987F51-C9ED-45D3-A416-ABF2537C0C65}" srcId="{84A46F3B-3488-42E9-8A10-D69272CB3770}" destId="{22E7C0F4-9BCF-45FC-9941-EABB7AAC536E}" srcOrd="2" destOrd="0" parTransId="{AEFFD347-47AE-4D75-AF08-F83D581C1F6E}" sibTransId="{AD697FAF-93E6-4980-9F55-19FC6C24A08C}"/>
    <dgm:cxn modelId="{53C66377-C5AA-45FE-B17C-2F8432829E11}" type="presOf" srcId="{132CD39F-BC5B-49BF-AAC8-A5ABD1DBC847}" destId="{2855A94E-1284-4D3B-B8C5-3D059F463513}" srcOrd="0" destOrd="0" presId="urn:microsoft.com/office/officeart/2005/8/layout/radial1"/>
    <dgm:cxn modelId="{9A928F13-58B9-40D1-8D7B-6F7CB68E6BC2}" type="presOf" srcId="{84A46F3B-3488-42E9-8A10-D69272CB3770}" destId="{5A5F5FD5-C07E-40B5-9FA2-5856820304EA}" srcOrd="0" destOrd="0" presId="urn:microsoft.com/office/officeart/2005/8/layout/radial1"/>
    <dgm:cxn modelId="{47F3F4C8-76BA-47D4-8939-1A8A86213B02}" type="presOf" srcId="{299C387B-48EA-4FBB-86D2-38FC33473471}" destId="{6B756C70-72CC-449D-84E6-9507EF548E7B}" srcOrd="1" destOrd="0" presId="urn:microsoft.com/office/officeart/2005/8/layout/radial1"/>
    <dgm:cxn modelId="{E45F0E97-B84F-47D6-B765-7F862C353559}" srcId="{9305C5CE-15A8-4563-897E-FC485BA3CDDE}" destId="{84A46F3B-3488-42E9-8A10-D69272CB3770}" srcOrd="0" destOrd="0" parTransId="{75AED493-0445-49A9-85F8-AA8135D43B40}" sibTransId="{823DE0DE-57D5-4778-9D11-5587B4A1D44A}"/>
    <dgm:cxn modelId="{96B6274D-E326-483C-8AB7-1887390EA78D}" srcId="{84A46F3B-3488-42E9-8A10-D69272CB3770}" destId="{49DE5705-FFF5-4FE5-9637-0CCB513C5124}" srcOrd="0" destOrd="0" parTransId="{132CD39F-BC5B-49BF-AAC8-A5ABD1DBC847}" sibTransId="{2E36E463-30FC-40E4-8515-58AF068205A9}"/>
    <dgm:cxn modelId="{F968276C-BEC4-429A-9AF2-4D4554AA17B6}" type="presOf" srcId="{22E7C0F4-9BCF-45FC-9941-EABB7AAC536E}" destId="{CE60C04D-51EF-4742-9EBF-A1197A4A8BFF}" srcOrd="0" destOrd="0" presId="urn:microsoft.com/office/officeart/2005/8/layout/radial1"/>
    <dgm:cxn modelId="{006D8655-5A1F-4A64-8D86-3726724E6DEE}" srcId="{84A46F3B-3488-42E9-8A10-D69272CB3770}" destId="{4CF68906-5429-4C66-82BC-30462CF22A35}" srcOrd="1" destOrd="0" parTransId="{501D5741-5D2A-4875-B1B8-DF8A5BA1BDD4}" sibTransId="{997618E4-C236-4803-9912-122A5F1B2106}"/>
    <dgm:cxn modelId="{14A76D68-9289-4632-9E0B-0CDB9FD0CB22}" type="presParOf" srcId="{4AB85D30-9D09-43FE-8664-820175CFE4EA}" destId="{5A5F5FD5-C07E-40B5-9FA2-5856820304EA}" srcOrd="0" destOrd="0" presId="urn:microsoft.com/office/officeart/2005/8/layout/radial1"/>
    <dgm:cxn modelId="{137E8F44-A197-4BE1-99F4-0BAEFB272577}" type="presParOf" srcId="{4AB85D30-9D09-43FE-8664-820175CFE4EA}" destId="{2855A94E-1284-4D3B-B8C5-3D059F463513}" srcOrd="1" destOrd="0" presId="urn:microsoft.com/office/officeart/2005/8/layout/radial1"/>
    <dgm:cxn modelId="{D3B598DC-EBDD-4763-BFC1-8E1A2BC756B9}" type="presParOf" srcId="{2855A94E-1284-4D3B-B8C5-3D059F463513}" destId="{C06A6371-D5D1-498B-97BD-9B1FDEE70767}" srcOrd="0" destOrd="0" presId="urn:microsoft.com/office/officeart/2005/8/layout/radial1"/>
    <dgm:cxn modelId="{20015CF3-866A-4704-BD2E-A2E6B288F9AC}" type="presParOf" srcId="{4AB85D30-9D09-43FE-8664-820175CFE4EA}" destId="{BD91C782-9241-4077-B698-AB74539D0208}" srcOrd="2" destOrd="0" presId="urn:microsoft.com/office/officeart/2005/8/layout/radial1"/>
    <dgm:cxn modelId="{8F84C5F3-3D08-4F07-8ECE-C6964491603C}" type="presParOf" srcId="{4AB85D30-9D09-43FE-8664-820175CFE4EA}" destId="{0C9996DB-BA4E-4259-9E81-2760A17541FB}" srcOrd="3" destOrd="0" presId="urn:microsoft.com/office/officeart/2005/8/layout/radial1"/>
    <dgm:cxn modelId="{E526F023-6894-4E05-96D7-5E968A6ABA64}" type="presParOf" srcId="{0C9996DB-BA4E-4259-9E81-2760A17541FB}" destId="{986D05F3-161E-4A25-A451-882A1727DD0F}" srcOrd="0" destOrd="0" presId="urn:microsoft.com/office/officeart/2005/8/layout/radial1"/>
    <dgm:cxn modelId="{7ABCA9E1-13E6-4719-B431-C9D0DEBD3AAD}" type="presParOf" srcId="{4AB85D30-9D09-43FE-8664-820175CFE4EA}" destId="{84DCB9AA-EFA5-4FDF-B14C-5EA0E27EBF5F}" srcOrd="4" destOrd="0" presId="urn:microsoft.com/office/officeart/2005/8/layout/radial1"/>
    <dgm:cxn modelId="{61F3E5FF-6E75-4B3E-8B94-803778F1F56A}" type="presParOf" srcId="{4AB85D30-9D09-43FE-8664-820175CFE4EA}" destId="{7089B598-2C44-4D70-BA9E-9F09C332601F}" srcOrd="5" destOrd="0" presId="urn:microsoft.com/office/officeart/2005/8/layout/radial1"/>
    <dgm:cxn modelId="{688E51AD-3A1B-41DE-B60B-730BE29C9CDC}" type="presParOf" srcId="{7089B598-2C44-4D70-BA9E-9F09C332601F}" destId="{FE986A41-5DBC-4478-90F9-BFF764A23B26}" srcOrd="0" destOrd="0" presId="urn:microsoft.com/office/officeart/2005/8/layout/radial1"/>
    <dgm:cxn modelId="{07A58314-05E9-4086-99B3-B49A351F29BF}" type="presParOf" srcId="{4AB85D30-9D09-43FE-8664-820175CFE4EA}" destId="{CE60C04D-51EF-4742-9EBF-A1197A4A8BFF}" srcOrd="6" destOrd="0" presId="urn:microsoft.com/office/officeart/2005/8/layout/radial1"/>
    <dgm:cxn modelId="{4729A9A1-6D64-4873-AE74-A013C839D2ED}" type="presParOf" srcId="{4AB85D30-9D09-43FE-8664-820175CFE4EA}" destId="{49123731-3C84-422D-B05E-1B30BC1219C0}" srcOrd="7" destOrd="0" presId="urn:microsoft.com/office/officeart/2005/8/layout/radial1"/>
    <dgm:cxn modelId="{AAE96EAC-84F5-4A3F-8678-953D2D0B08DF}" type="presParOf" srcId="{49123731-3C84-422D-B05E-1B30BC1219C0}" destId="{6B756C70-72CC-449D-84E6-9507EF548E7B}" srcOrd="0" destOrd="0" presId="urn:microsoft.com/office/officeart/2005/8/layout/radial1"/>
    <dgm:cxn modelId="{E18A5F87-A088-4077-A955-EB7080298D68}" type="presParOf" srcId="{4AB85D30-9D09-43FE-8664-820175CFE4EA}" destId="{740962D3-0B97-43E7-B2B8-297EB81E3BA8}" srcOrd="8" destOrd="0" presId="urn:microsoft.com/office/officeart/2005/8/layout/radial1"/>
    <dgm:cxn modelId="{436B50CE-8EB3-445D-88F3-F6A9397D313C}" type="presParOf" srcId="{4AB85D30-9D09-43FE-8664-820175CFE4EA}" destId="{A3A068C0-61AF-4C1E-899D-8D51660A0505}" srcOrd="9" destOrd="0" presId="urn:microsoft.com/office/officeart/2005/8/layout/radial1"/>
    <dgm:cxn modelId="{E09BF569-0665-42E2-AA24-FF159B79E85C}" type="presParOf" srcId="{A3A068C0-61AF-4C1E-899D-8D51660A0505}" destId="{154CC025-3A08-47D8-A1DC-520B273AC99C}" srcOrd="0" destOrd="0" presId="urn:microsoft.com/office/officeart/2005/8/layout/radial1"/>
    <dgm:cxn modelId="{9B0EE80F-92BC-4A2E-9B5C-42D68298A0DF}" type="presParOf" srcId="{4AB85D30-9D09-43FE-8664-820175CFE4EA}" destId="{B8034CF8-1965-48B7-B378-06C656D2DFD1}" srcOrd="10" destOrd="0" presId="urn:microsoft.com/office/officeart/2005/8/layout/radial1"/>
    <dgm:cxn modelId="{BDEA5609-A113-4AA7-A2AE-E5AEF0B3E283}" type="presParOf" srcId="{4AB85D30-9D09-43FE-8664-820175CFE4EA}" destId="{530D8935-F45C-4F9B-A336-6F552412E2F1}" srcOrd="11" destOrd="0" presId="urn:microsoft.com/office/officeart/2005/8/layout/radial1"/>
    <dgm:cxn modelId="{20AA6288-DE7C-4E5A-9049-B7BA2CE8CBDD}" type="presParOf" srcId="{530D8935-F45C-4F9B-A336-6F552412E2F1}" destId="{ACE36FF9-56F9-4B5C-B40E-D565A431C4D8}" srcOrd="0" destOrd="0" presId="urn:microsoft.com/office/officeart/2005/8/layout/radial1"/>
    <dgm:cxn modelId="{50C97DEB-AFDB-4BF5-B14B-4F7A119B5048}" type="presParOf" srcId="{4AB85D30-9D09-43FE-8664-820175CFE4EA}" destId="{DC93FF0A-A95E-45DC-ADCE-E0E6DC60530D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F08DAB-EC4B-489B-9C54-FE749E580A16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ED66080B-9939-4991-8925-E86D4365D0D8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cs-CZ" sz="1400" b="1" dirty="0">
              <a:latin typeface="Arial Narrow" panose="020B0606020202030204" pitchFamily="34" charset="0"/>
            </a:rPr>
            <a:t>Participativní financování na solidárním principu s podporou obcí I. typu</a:t>
          </a:r>
        </a:p>
      </dgm:t>
    </dgm:pt>
    <dgm:pt modelId="{A8507879-E528-46B6-9807-EEAE6E760068}" type="parTrans" cxnId="{72761BF1-B38F-414F-BEDC-6B75F626583D}">
      <dgm:prSet/>
      <dgm:spPr/>
      <dgm:t>
        <a:bodyPr/>
        <a:lstStyle/>
        <a:p>
          <a:endParaRPr lang="cs-CZ"/>
        </a:p>
      </dgm:t>
    </dgm:pt>
    <dgm:pt modelId="{3303110D-D41D-4E62-8329-27C33D6BAD2A}" type="sibTrans" cxnId="{72761BF1-B38F-414F-BEDC-6B75F626583D}">
      <dgm:prSet/>
      <dgm:spPr/>
      <dgm:t>
        <a:bodyPr/>
        <a:lstStyle/>
        <a:p>
          <a:endParaRPr lang="cs-CZ"/>
        </a:p>
      </dgm:t>
    </dgm:pt>
    <dgm:pt modelId="{092C5F76-C6E9-4C7C-8370-C781DC89442E}">
      <dgm:prSet phldrT="[Text]" custT="1"/>
      <dgm:spPr/>
      <dgm:t>
        <a:bodyPr/>
        <a:lstStyle/>
        <a:p>
          <a:pPr algn="ctr"/>
          <a:r>
            <a:rPr lang="cs-CZ" sz="1200" b="0" dirty="0">
              <a:latin typeface="Arial Narrow" panose="020B0606020202030204" pitchFamily="34" charset="0"/>
            </a:rPr>
            <a:t>Kumulace financí od malých obcí. Transparentní uplatnění těchto finančních prostředků na podporu činnosti pečovatelských služeb v rámci ORP.</a:t>
          </a:r>
        </a:p>
      </dgm:t>
    </dgm:pt>
    <dgm:pt modelId="{7263EB90-809B-455F-88C1-7F56656BF552}" type="parTrans" cxnId="{C9232DA6-6943-4B38-9856-21117B9D78A2}">
      <dgm:prSet/>
      <dgm:spPr/>
      <dgm:t>
        <a:bodyPr/>
        <a:lstStyle/>
        <a:p>
          <a:endParaRPr lang="cs-CZ"/>
        </a:p>
      </dgm:t>
    </dgm:pt>
    <dgm:pt modelId="{AC324BDF-5357-4DD0-88CA-AE20924630F7}" type="sibTrans" cxnId="{C9232DA6-6943-4B38-9856-21117B9D78A2}">
      <dgm:prSet/>
      <dgm:spPr/>
      <dgm:t>
        <a:bodyPr/>
        <a:lstStyle/>
        <a:p>
          <a:endParaRPr lang="cs-CZ"/>
        </a:p>
      </dgm:t>
    </dgm:pt>
    <dgm:pt modelId="{0E291AD5-9CDB-4B7B-963A-6521BEEFC0A0}">
      <dgm:prSet phldrT="[Text]" custT="1"/>
      <dgm:spPr/>
      <dgm:t>
        <a:bodyPr/>
        <a:lstStyle/>
        <a:p>
          <a:pPr algn="ctr"/>
          <a:endParaRPr lang="cs-CZ" sz="400" b="0" dirty="0">
            <a:latin typeface="Arial Narrow" panose="020B0606020202030204" pitchFamily="34" charset="0"/>
          </a:endParaRPr>
        </a:p>
      </dgm:t>
    </dgm:pt>
    <dgm:pt modelId="{C124D1C9-FB94-4934-88D9-2D7577DE7CA0}" type="parTrans" cxnId="{40441B8A-60E8-498B-AB3F-6CE52C244606}">
      <dgm:prSet/>
      <dgm:spPr/>
      <dgm:t>
        <a:bodyPr/>
        <a:lstStyle/>
        <a:p>
          <a:endParaRPr lang="cs-CZ"/>
        </a:p>
      </dgm:t>
    </dgm:pt>
    <dgm:pt modelId="{858C53E5-375C-47E9-B8EC-EDF84D81DDD3}" type="sibTrans" cxnId="{40441B8A-60E8-498B-AB3F-6CE52C244606}">
      <dgm:prSet/>
      <dgm:spPr/>
      <dgm:t>
        <a:bodyPr/>
        <a:lstStyle/>
        <a:p>
          <a:endParaRPr lang="cs-CZ"/>
        </a:p>
      </dgm:t>
    </dgm:pt>
    <dgm:pt modelId="{B36461BE-4524-4FD2-BE5E-C00888AE1A48}" type="pres">
      <dgm:prSet presAssocID="{D2F08DAB-EC4B-489B-9C54-FE749E580A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EB500F0-663E-428A-BDD7-48127A86E673}" type="pres">
      <dgm:prSet presAssocID="{ED66080B-9939-4991-8925-E86D4365D0D8}" presName="parentText" presStyleLbl="node1" presStyleIdx="0" presStyleCnt="1" custScaleX="86394" custScaleY="7594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A1727F3-8674-4737-B06D-51B70C5C8BDD}" type="pres">
      <dgm:prSet presAssocID="{ED66080B-9939-4991-8925-E86D4365D0D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8DDD17C-0467-40AE-92E6-8FF996A1A9C6}" type="presOf" srcId="{D2F08DAB-EC4B-489B-9C54-FE749E580A16}" destId="{B36461BE-4524-4FD2-BE5E-C00888AE1A48}" srcOrd="0" destOrd="0" presId="urn:microsoft.com/office/officeart/2005/8/layout/vList2"/>
    <dgm:cxn modelId="{C9232DA6-6943-4B38-9856-21117B9D78A2}" srcId="{ED66080B-9939-4991-8925-E86D4365D0D8}" destId="{092C5F76-C6E9-4C7C-8370-C781DC89442E}" srcOrd="1" destOrd="0" parTransId="{7263EB90-809B-455F-88C1-7F56656BF552}" sibTransId="{AC324BDF-5357-4DD0-88CA-AE20924630F7}"/>
    <dgm:cxn modelId="{CA371E51-EFE3-496E-8A42-819063C437D6}" type="presOf" srcId="{092C5F76-C6E9-4C7C-8370-C781DC89442E}" destId="{2A1727F3-8674-4737-B06D-51B70C5C8BDD}" srcOrd="0" destOrd="1" presId="urn:microsoft.com/office/officeart/2005/8/layout/vList2"/>
    <dgm:cxn modelId="{BEEFC0B8-83B3-429C-A52B-A7070A316245}" type="presOf" srcId="{ED66080B-9939-4991-8925-E86D4365D0D8}" destId="{2EB500F0-663E-428A-BDD7-48127A86E673}" srcOrd="0" destOrd="0" presId="urn:microsoft.com/office/officeart/2005/8/layout/vList2"/>
    <dgm:cxn modelId="{148416C0-AAC7-47B8-931A-B7053D01A2EC}" type="presOf" srcId="{0E291AD5-9CDB-4B7B-963A-6521BEEFC0A0}" destId="{2A1727F3-8674-4737-B06D-51B70C5C8BDD}" srcOrd="0" destOrd="0" presId="urn:microsoft.com/office/officeart/2005/8/layout/vList2"/>
    <dgm:cxn modelId="{40441B8A-60E8-498B-AB3F-6CE52C244606}" srcId="{ED66080B-9939-4991-8925-E86D4365D0D8}" destId="{0E291AD5-9CDB-4B7B-963A-6521BEEFC0A0}" srcOrd="0" destOrd="0" parTransId="{C124D1C9-FB94-4934-88D9-2D7577DE7CA0}" sibTransId="{858C53E5-375C-47E9-B8EC-EDF84D81DDD3}"/>
    <dgm:cxn modelId="{72761BF1-B38F-414F-BEDC-6B75F626583D}" srcId="{D2F08DAB-EC4B-489B-9C54-FE749E580A16}" destId="{ED66080B-9939-4991-8925-E86D4365D0D8}" srcOrd="0" destOrd="0" parTransId="{A8507879-E528-46B6-9807-EEAE6E760068}" sibTransId="{3303110D-D41D-4E62-8329-27C33D6BAD2A}"/>
    <dgm:cxn modelId="{A935EB2E-1B50-43EB-AD12-709FCC693DA6}" type="presParOf" srcId="{B36461BE-4524-4FD2-BE5E-C00888AE1A48}" destId="{2EB500F0-663E-428A-BDD7-48127A86E673}" srcOrd="0" destOrd="0" presId="urn:microsoft.com/office/officeart/2005/8/layout/vList2"/>
    <dgm:cxn modelId="{83EC5989-0585-49B5-9A27-968E357BAFC4}" type="presParOf" srcId="{B36461BE-4524-4FD2-BE5E-C00888AE1A48}" destId="{2A1727F3-8674-4737-B06D-51B70C5C8BD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F08DAB-EC4B-489B-9C54-FE749E580A16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ED66080B-9939-4991-8925-E86D4365D0D8}">
      <dgm:prSet phldrT="[Text]" custT="1"/>
      <dgm:spPr>
        <a:solidFill>
          <a:srgbClr val="25A939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>
            <a:spcAft>
              <a:spcPts val="0"/>
            </a:spcAft>
          </a:pPr>
          <a:r>
            <a:rPr lang="cs-CZ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Čtyři pilíře</a:t>
          </a:r>
        </a:p>
        <a:p>
          <a:pPr algn="ctr">
            <a:spcAft>
              <a:spcPct val="35000"/>
            </a:spcAft>
          </a:pPr>
          <a:r>
            <a:rPr lang="cs-CZ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 </a:t>
          </a:r>
          <a:r>
            <a:rPr lang="cs-CZ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řešení </a:t>
          </a:r>
          <a:r>
            <a:rPr lang="cs-CZ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konceptu terénní </a:t>
          </a:r>
          <a:r>
            <a:rPr lang="cs-CZ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pečovatelské služby </a:t>
          </a:r>
          <a:r>
            <a:rPr lang="cs-CZ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  </a:t>
          </a:r>
          <a:endParaRPr lang="cs-CZ" sz="1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3303110D-D41D-4E62-8329-27C33D6BAD2A}" type="sibTrans" cxnId="{72761BF1-B38F-414F-BEDC-6B75F626583D}">
      <dgm:prSet/>
      <dgm:spPr/>
      <dgm:t>
        <a:bodyPr/>
        <a:lstStyle/>
        <a:p>
          <a:endParaRPr lang="cs-CZ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A8507879-E528-46B6-9807-EEAE6E760068}" type="parTrans" cxnId="{72761BF1-B38F-414F-BEDC-6B75F626583D}">
      <dgm:prSet/>
      <dgm:spPr/>
      <dgm:t>
        <a:bodyPr/>
        <a:lstStyle/>
        <a:p>
          <a:endParaRPr lang="cs-CZ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B36461BE-4524-4FD2-BE5E-C00888AE1A48}" type="pres">
      <dgm:prSet presAssocID="{D2F08DAB-EC4B-489B-9C54-FE749E580A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EB500F0-663E-428A-BDD7-48127A86E673}" type="pres">
      <dgm:prSet presAssocID="{ED66080B-9939-4991-8925-E86D4365D0D8}" presName="parentText" presStyleLbl="node1" presStyleIdx="0" presStyleCnt="1" custScaleX="77106" custScaleY="115382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</dgm:ptLst>
  <dgm:cxnLst>
    <dgm:cxn modelId="{68DDD17C-0467-40AE-92E6-8FF996A1A9C6}" type="presOf" srcId="{D2F08DAB-EC4B-489B-9C54-FE749E580A16}" destId="{B36461BE-4524-4FD2-BE5E-C00888AE1A48}" srcOrd="0" destOrd="0" presId="urn:microsoft.com/office/officeart/2005/8/layout/vList2"/>
    <dgm:cxn modelId="{BEEFC0B8-83B3-429C-A52B-A7070A316245}" type="presOf" srcId="{ED66080B-9939-4991-8925-E86D4365D0D8}" destId="{2EB500F0-663E-428A-BDD7-48127A86E673}" srcOrd="0" destOrd="0" presId="urn:microsoft.com/office/officeart/2005/8/layout/vList2"/>
    <dgm:cxn modelId="{72761BF1-B38F-414F-BEDC-6B75F626583D}" srcId="{D2F08DAB-EC4B-489B-9C54-FE749E580A16}" destId="{ED66080B-9939-4991-8925-E86D4365D0D8}" srcOrd="0" destOrd="0" parTransId="{A8507879-E528-46B6-9807-EEAE6E760068}" sibTransId="{3303110D-D41D-4E62-8329-27C33D6BAD2A}"/>
    <dgm:cxn modelId="{A935EB2E-1B50-43EB-AD12-709FCC693DA6}" type="presParOf" srcId="{B36461BE-4524-4FD2-BE5E-C00888AE1A48}" destId="{2EB500F0-663E-428A-BDD7-48127A86E67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2F08DAB-EC4B-489B-9C54-FE749E580A16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ED66080B-9939-4991-8925-E86D4365D0D8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cs-CZ" sz="1400" b="1" dirty="0">
              <a:latin typeface="Arial Narrow" panose="020B0606020202030204" pitchFamily="34" charset="0"/>
            </a:rPr>
            <a:t>Informace o dalších podpůrných aktivitách</a:t>
          </a:r>
        </a:p>
      </dgm:t>
    </dgm:pt>
    <dgm:pt modelId="{A8507879-E528-46B6-9807-EEAE6E760068}" type="parTrans" cxnId="{72761BF1-B38F-414F-BEDC-6B75F626583D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3303110D-D41D-4E62-8329-27C33D6BAD2A}" type="sibTrans" cxnId="{72761BF1-B38F-414F-BEDC-6B75F626583D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D95DD28B-F5A0-4643-A6AD-E401B6B49847}">
      <dgm:prSet phldrT="[Text]" custT="1"/>
      <dgm:spPr/>
      <dgm:t>
        <a:bodyPr/>
        <a:lstStyle/>
        <a:p>
          <a:pPr algn="ctr"/>
          <a:r>
            <a:rPr lang="cs-CZ" sz="1200" b="0" dirty="0">
              <a:latin typeface="Arial Narrow" panose="020B0606020202030204" pitchFamily="34" charset="0"/>
            </a:rPr>
            <a:t>Uplatnění elektronického katalogu </a:t>
          </a:r>
          <a:r>
            <a:rPr lang="cs-CZ" sz="1200" b="0" dirty="0" smtClean="0">
              <a:latin typeface="Arial Narrow" panose="020B0606020202030204" pitchFamily="34" charset="0"/>
            </a:rPr>
            <a:t>poskytovatelů sociálních </a:t>
          </a:r>
          <a:r>
            <a:rPr lang="cs-CZ" sz="1200" b="0" dirty="0">
              <a:latin typeface="Arial Narrow" panose="020B0606020202030204" pitchFamily="34" charset="0"/>
            </a:rPr>
            <a:t>služeb v </a:t>
          </a:r>
          <a:r>
            <a:rPr lang="cs-CZ" sz="1200" b="0" dirty="0" smtClean="0">
              <a:latin typeface="Arial Narrow" panose="020B0606020202030204" pitchFamily="34" charset="0"/>
            </a:rPr>
            <a:t>daném ORP  </a:t>
          </a:r>
          <a:r>
            <a:rPr lang="cs-CZ" sz="1200" b="0" dirty="0">
              <a:latin typeface="Arial Narrow" panose="020B0606020202030204" pitchFamily="34" charset="0"/>
            </a:rPr>
            <a:t>a portálu Kraje Vysočina – možnost </a:t>
          </a:r>
          <a:r>
            <a:rPr lang="cs-CZ" sz="1200" b="0" dirty="0" smtClean="0">
              <a:latin typeface="Arial Narrow" panose="020B0606020202030204" pitchFamily="34" charset="0"/>
            </a:rPr>
            <a:t>umístění přímo na webu </a:t>
          </a:r>
          <a:r>
            <a:rPr lang="cs-CZ" sz="1200" b="0" dirty="0">
              <a:latin typeface="Arial Narrow" panose="020B0606020202030204" pitchFamily="34" charset="0"/>
            </a:rPr>
            <a:t>obcí. </a:t>
          </a:r>
        </a:p>
      </dgm:t>
    </dgm:pt>
    <dgm:pt modelId="{DFEFA9A4-B36D-4452-A1AC-C63DCC74CDD3}" type="parTrans" cxnId="{EF9B03E5-199E-4FB3-A1E1-ECCB6D50795E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6D4B88D7-25AD-4F54-BC5D-3FD753AC77FB}" type="sibTrans" cxnId="{EF9B03E5-199E-4FB3-A1E1-ECCB6D50795E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CA543668-A3E5-4E1A-8C25-82290EB9E9B7}">
      <dgm:prSet custT="1"/>
      <dgm:spPr/>
      <dgm:t>
        <a:bodyPr/>
        <a:lstStyle/>
        <a:p>
          <a:pPr algn="ctr"/>
          <a:endParaRPr lang="cs-CZ" sz="1400" b="1" dirty="0">
            <a:latin typeface="Arial Narrow" panose="020B0606020202030204" pitchFamily="34" charset="0"/>
          </a:endParaRPr>
        </a:p>
      </dgm:t>
    </dgm:pt>
    <dgm:pt modelId="{50AFC18D-1561-489F-ABA3-EFCB8C0036DC}" type="parTrans" cxnId="{8AC9D753-6601-4833-A7FD-93D2D876E6D6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C34B1051-4C11-4576-BBDF-09212374A0E0}" type="sibTrans" cxnId="{8AC9D753-6601-4833-A7FD-93D2D876E6D6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8AE90C76-01D9-4EC5-AE87-DB3893E0019C}">
      <dgm:prSet phldrT="[Text]" custT="1"/>
      <dgm:spPr/>
      <dgm:t>
        <a:bodyPr/>
        <a:lstStyle/>
        <a:p>
          <a:pPr algn="ctr"/>
          <a:endParaRPr lang="cs-CZ" sz="400" b="0" dirty="0">
            <a:latin typeface="Arial Narrow" panose="020B0606020202030204" pitchFamily="34" charset="0"/>
          </a:endParaRPr>
        </a:p>
      </dgm:t>
    </dgm:pt>
    <dgm:pt modelId="{E2441B26-6637-4445-82AE-69A22D723058}" type="parTrans" cxnId="{11BB0CA5-0A3A-4CDD-84CB-344C25BAC3F1}">
      <dgm:prSet/>
      <dgm:spPr/>
      <dgm:t>
        <a:bodyPr/>
        <a:lstStyle/>
        <a:p>
          <a:endParaRPr lang="cs-CZ"/>
        </a:p>
      </dgm:t>
    </dgm:pt>
    <dgm:pt modelId="{4EFF7C96-2E06-4922-B889-25CA2D2855C5}" type="sibTrans" cxnId="{11BB0CA5-0A3A-4CDD-84CB-344C25BAC3F1}">
      <dgm:prSet/>
      <dgm:spPr/>
      <dgm:t>
        <a:bodyPr/>
        <a:lstStyle/>
        <a:p>
          <a:endParaRPr lang="cs-CZ"/>
        </a:p>
      </dgm:t>
    </dgm:pt>
    <dgm:pt modelId="{1AB5CB8F-062C-4D6C-86B0-BAB7197C6415}">
      <dgm:prSet phldrT="[Text]" custT="1"/>
      <dgm:spPr/>
      <dgm:t>
        <a:bodyPr/>
        <a:lstStyle/>
        <a:p>
          <a:pPr algn="ctr"/>
          <a:r>
            <a:rPr lang="cs-CZ" sz="1200" b="0" dirty="0" smtClean="0">
              <a:latin typeface="Arial Narrow" panose="020B0606020202030204" pitchFamily="34" charset="0"/>
            </a:rPr>
            <a:t>Informace </a:t>
          </a:r>
          <a:r>
            <a:rPr lang="cs-CZ" sz="1200" b="0" dirty="0">
              <a:latin typeface="Arial Narrow" panose="020B0606020202030204" pitchFamily="34" charset="0"/>
            </a:rPr>
            <a:t>o podpoře neformálních </a:t>
          </a:r>
          <a:r>
            <a:rPr lang="cs-CZ" sz="1200" b="0" dirty="0" smtClean="0">
              <a:latin typeface="Arial Narrow" panose="020B0606020202030204" pitchFamily="34" charset="0"/>
            </a:rPr>
            <a:t>pečujících </a:t>
          </a:r>
          <a:r>
            <a:rPr lang="cs-CZ" sz="1200" b="0" dirty="0">
              <a:latin typeface="Arial Narrow" panose="020B0606020202030204" pitchFamily="34" charset="0"/>
            </a:rPr>
            <a:t>(vzdělávání, podpůrné skupiny, </a:t>
          </a:r>
          <a:r>
            <a:rPr lang="cs-CZ" sz="1200" b="0" dirty="0" err="1" smtClean="0">
              <a:latin typeface="Arial Narrow" panose="020B0606020202030204" pitchFamily="34" charset="0"/>
            </a:rPr>
            <a:t>mobil.eduk</a:t>
          </a:r>
          <a:r>
            <a:rPr lang="cs-CZ" sz="1200" b="0" dirty="0" smtClean="0">
              <a:latin typeface="Arial Narrow" panose="020B0606020202030204" pitchFamily="34" charset="0"/>
            </a:rPr>
            <a:t>. tým).</a:t>
          </a:r>
          <a:endParaRPr lang="cs-CZ" sz="1200" b="0" dirty="0">
            <a:latin typeface="Arial Narrow" panose="020B0606020202030204" pitchFamily="34" charset="0"/>
          </a:endParaRPr>
        </a:p>
      </dgm:t>
    </dgm:pt>
    <dgm:pt modelId="{1BCA7FFC-07F1-42EC-9EC3-430E73077C68}" type="parTrans" cxnId="{C63954E8-4E60-4341-8507-BEB1128A5CAE}">
      <dgm:prSet/>
      <dgm:spPr/>
      <dgm:t>
        <a:bodyPr/>
        <a:lstStyle/>
        <a:p>
          <a:endParaRPr lang="cs-CZ"/>
        </a:p>
      </dgm:t>
    </dgm:pt>
    <dgm:pt modelId="{FE130597-A6FD-4B76-A247-81A418642472}" type="sibTrans" cxnId="{C63954E8-4E60-4341-8507-BEB1128A5CAE}">
      <dgm:prSet/>
      <dgm:spPr/>
      <dgm:t>
        <a:bodyPr/>
        <a:lstStyle/>
        <a:p>
          <a:endParaRPr lang="cs-CZ"/>
        </a:p>
      </dgm:t>
    </dgm:pt>
    <dgm:pt modelId="{A3CAFFAD-06F3-4119-911C-A20CBBAF55BC}">
      <dgm:prSet phldrT="[Text]" custT="1"/>
      <dgm:spPr/>
      <dgm:t>
        <a:bodyPr/>
        <a:lstStyle/>
        <a:p>
          <a:pPr algn="ctr"/>
          <a:r>
            <a:rPr lang="cs-CZ" sz="1200" b="0" dirty="0" smtClean="0">
              <a:latin typeface="Arial Narrow" panose="020B0606020202030204" pitchFamily="34" charset="0"/>
            </a:rPr>
            <a:t> </a:t>
          </a:r>
          <a:r>
            <a:rPr lang="cs-CZ" sz="1200" b="0" dirty="0">
              <a:latin typeface="Arial Narrow" panose="020B0606020202030204" pitchFamily="34" charset="0"/>
            </a:rPr>
            <a:t>Průběžné informování starostů obcí</a:t>
          </a:r>
          <a:r>
            <a:rPr lang="cs-CZ" sz="1200" b="0" dirty="0" smtClean="0">
              <a:latin typeface="Arial Narrow" panose="020B0606020202030204" pitchFamily="34" charset="0"/>
            </a:rPr>
            <a:t>.</a:t>
          </a:r>
          <a:endParaRPr lang="cs-CZ" sz="1200" b="0" dirty="0">
            <a:latin typeface="Arial Narrow" panose="020B0606020202030204" pitchFamily="34" charset="0"/>
          </a:endParaRPr>
        </a:p>
      </dgm:t>
    </dgm:pt>
    <dgm:pt modelId="{7A566A20-E581-414E-80EF-8FF1FD2D4E70}" type="parTrans" cxnId="{872228C7-0225-40F1-986D-92413D3362DB}">
      <dgm:prSet/>
      <dgm:spPr/>
      <dgm:t>
        <a:bodyPr/>
        <a:lstStyle/>
        <a:p>
          <a:endParaRPr lang="cs-CZ"/>
        </a:p>
      </dgm:t>
    </dgm:pt>
    <dgm:pt modelId="{A4747A35-12E2-437F-A94B-AFDF5B2B1FF8}" type="sibTrans" cxnId="{872228C7-0225-40F1-986D-92413D3362DB}">
      <dgm:prSet/>
      <dgm:spPr/>
      <dgm:t>
        <a:bodyPr/>
        <a:lstStyle/>
        <a:p>
          <a:endParaRPr lang="cs-CZ"/>
        </a:p>
      </dgm:t>
    </dgm:pt>
    <dgm:pt modelId="{B36461BE-4524-4FD2-BE5E-C00888AE1A48}" type="pres">
      <dgm:prSet presAssocID="{D2F08DAB-EC4B-489B-9C54-FE749E580A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EB500F0-663E-428A-BDD7-48127A86E673}" type="pres">
      <dgm:prSet presAssocID="{ED66080B-9939-4991-8925-E86D4365D0D8}" presName="parentText" presStyleLbl="node1" presStyleIdx="0" presStyleCnt="1" custScaleX="93095" custScaleY="18451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7F3784-0D20-439F-8EE2-22F195AE2581}" type="pres">
      <dgm:prSet presAssocID="{ED66080B-9939-4991-8925-E86D4365D0D8}" presName="childText" presStyleLbl="revTx" presStyleIdx="0" presStyleCnt="1" custScaleY="13142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2761BF1-B38F-414F-BEDC-6B75F626583D}" srcId="{D2F08DAB-EC4B-489B-9C54-FE749E580A16}" destId="{ED66080B-9939-4991-8925-E86D4365D0D8}" srcOrd="0" destOrd="0" parTransId="{A8507879-E528-46B6-9807-EEAE6E760068}" sibTransId="{3303110D-D41D-4E62-8329-27C33D6BAD2A}"/>
    <dgm:cxn modelId="{C63954E8-4E60-4341-8507-BEB1128A5CAE}" srcId="{ED66080B-9939-4991-8925-E86D4365D0D8}" destId="{1AB5CB8F-062C-4D6C-86B0-BAB7197C6415}" srcOrd="2" destOrd="0" parTransId="{1BCA7FFC-07F1-42EC-9EC3-430E73077C68}" sibTransId="{FE130597-A6FD-4B76-A247-81A418642472}"/>
    <dgm:cxn modelId="{3273E53D-388C-4C70-A2FF-5FB584140DB5}" type="presOf" srcId="{D95DD28B-F5A0-4643-A6AD-E401B6B49847}" destId="{A87F3784-0D20-439F-8EE2-22F195AE2581}" srcOrd="0" destOrd="1" presId="urn:microsoft.com/office/officeart/2005/8/layout/vList2"/>
    <dgm:cxn modelId="{8AC9D753-6601-4833-A7FD-93D2D876E6D6}" srcId="{ED66080B-9939-4991-8925-E86D4365D0D8}" destId="{CA543668-A3E5-4E1A-8C25-82290EB9E9B7}" srcOrd="4" destOrd="0" parTransId="{50AFC18D-1561-489F-ABA3-EFCB8C0036DC}" sibTransId="{C34B1051-4C11-4576-BBDF-09212374A0E0}"/>
    <dgm:cxn modelId="{BEEFC0B8-83B3-429C-A52B-A7070A316245}" type="presOf" srcId="{ED66080B-9939-4991-8925-E86D4365D0D8}" destId="{2EB500F0-663E-428A-BDD7-48127A86E673}" srcOrd="0" destOrd="0" presId="urn:microsoft.com/office/officeart/2005/8/layout/vList2"/>
    <dgm:cxn modelId="{F0EDD2E0-B6A2-4034-9E71-5438501A0056}" type="presOf" srcId="{8AE90C76-01D9-4EC5-AE87-DB3893E0019C}" destId="{A87F3784-0D20-439F-8EE2-22F195AE2581}" srcOrd="0" destOrd="0" presId="urn:microsoft.com/office/officeart/2005/8/layout/vList2"/>
    <dgm:cxn modelId="{872228C7-0225-40F1-986D-92413D3362DB}" srcId="{ED66080B-9939-4991-8925-E86D4365D0D8}" destId="{A3CAFFAD-06F3-4119-911C-A20CBBAF55BC}" srcOrd="3" destOrd="0" parTransId="{7A566A20-E581-414E-80EF-8FF1FD2D4E70}" sibTransId="{A4747A35-12E2-437F-A94B-AFDF5B2B1FF8}"/>
    <dgm:cxn modelId="{68DDD17C-0467-40AE-92E6-8FF996A1A9C6}" type="presOf" srcId="{D2F08DAB-EC4B-489B-9C54-FE749E580A16}" destId="{B36461BE-4524-4FD2-BE5E-C00888AE1A48}" srcOrd="0" destOrd="0" presId="urn:microsoft.com/office/officeart/2005/8/layout/vList2"/>
    <dgm:cxn modelId="{11BB0CA5-0A3A-4CDD-84CB-344C25BAC3F1}" srcId="{ED66080B-9939-4991-8925-E86D4365D0D8}" destId="{8AE90C76-01D9-4EC5-AE87-DB3893E0019C}" srcOrd="0" destOrd="0" parTransId="{E2441B26-6637-4445-82AE-69A22D723058}" sibTransId="{4EFF7C96-2E06-4922-B889-25CA2D2855C5}"/>
    <dgm:cxn modelId="{5DBD8461-2ACA-412C-9A4B-A411D9516E90}" type="presOf" srcId="{1AB5CB8F-062C-4D6C-86B0-BAB7197C6415}" destId="{A87F3784-0D20-439F-8EE2-22F195AE2581}" srcOrd="0" destOrd="2" presId="urn:microsoft.com/office/officeart/2005/8/layout/vList2"/>
    <dgm:cxn modelId="{453315E5-39B8-4F2A-9723-86AE25F99793}" type="presOf" srcId="{A3CAFFAD-06F3-4119-911C-A20CBBAF55BC}" destId="{A87F3784-0D20-439F-8EE2-22F195AE2581}" srcOrd="0" destOrd="3" presId="urn:microsoft.com/office/officeart/2005/8/layout/vList2"/>
    <dgm:cxn modelId="{EF9B03E5-199E-4FB3-A1E1-ECCB6D50795E}" srcId="{ED66080B-9939-4991-8925-E86D4365D0D8}" destId="{D95DD28B-F5A0-4643-A6AD-E401B6B49847}" srcOrd="1" destOrd="0" parTransId="{DFEFA9A4-B36D-4452-A1AC-C63DCC74CDD3}" sibTransId="{6D4B88D7-25AD-4F54-BC5D-3FD753AC77FB}"/>
    <dgm:cxn modelId="{B8165981-28F9-4BD0-B4E4-056AEF793581}" type="presOf" srcId="{CA543668-A3E5-4E1A-8C25-82290EB9E9B7}" destId="{A87F3784-0D20-439F-8EE2-22F195AE2581}" srcOrd="0" destOrd="4" presId="urn:microsoft.com/office/officeart/2005/8/layout/vList2"/>
    <dgm:cxn modelId="{A935EB2E-1B50-43EB-AD12-709FCC693DA6}" type="presParOf" srcId="{B36461BE-4524-4FD2-BE5E-C00888AE1A48}" destId="{2EB500F0-663E-428A-BDD7-48127A86E673}" srcOrd="0" destOrd="0" presId="urn:microsoft.com/office/officeart/2005/8/layout/vList2"/>
    <dgm:cxn modelId="{6F1E76DA-949C-4312-8512-06E7B120734C}" type="presParOf" srcId="{B36461BE-4524-4FD2-BE5E-C00888AE1A48}" destId="{A87F3784-0D20-439F-8EE2-22F195AE258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2F08DAB-EC4B-489B-9C54-FE749E580A16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ED66080B-9939-4991-8925-E86D4365D0D8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cs-CZ" sz="1400" b="1" dirty="0">
              <a:latin typeface="Arial Narrow" panose="020B0606020202030204" pitchFamily="34" charset="0"/>
            </a:rPr>
            <a:t>Pečovatelská služba</a:t>
          </a:r>
        </a:p>
      </dgm:t>
    </dgm:pt>
    <dgm:pt modelId="{A8507879-E528-46B6-9807-EEAE6E760068}" type="parTrans" cxnId="{72761BF1-B38F-414F-BEDC-6B75F626583D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3303110D-D41D-4E62-8329-27C33D6BAD2A}" type="sibTrans" cxnId="{72761BF1-B38F-414F-BEDC-6B75F626583D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D95DD28B-F5A0-4643-A6AD-E401B6B49847}">
      <dgm:prSet phldrT="[Text]" custT="1"/>
      <dgm:spPr/>
      <dgm:t>
        <a:bodyPr/>
        <a:lstStyle/>
        <a:p>
          <a:pPr algn="ctr"/>
          <a:r>
            <a:rPr lang="cs-CZ" sz="1200" b="0" dirty="0">
              <a:latin typeface="Arial Narrow" panose="020B0606020202030204" pitchFamily="34" charset="0"/>
            </a:rPr>
            <a:t>Dostupná pečovatelská služba (místně, časově, úkonově). </a:t>
          </a:r>
          <a:r>
            <a:rPr lang="cs-CZ" sz="1200" b="0" dirty="0" smtClean="0">
              <a:latin typeface="Arial Narrow" panose="020B0606020202030204" pitchFamily="34" charset="0"/>
            </a:rPr>
            <a:t>Jednotná kritéria </a:t>
          </a:r>
          <a:r>
            <a:rPr lang="cs-CZ" sz="1200" b="0" dirty="0">
              <a:latin typeface="Arial Narrow" panose="020B0606020202030204" pitchFamily="34" charset="0"/>
            </a:rPr>
            <a:t>pečovatelské služby </a:t>
          </a:r>
          <a:r>
            <a:rPr lang="cs-CZ" sz="1200" b="0" dirty="0" smtClean="0">
              <a:latin typeface="Arial Narrow" panose="020B0606020202030204" pitchFamily="34" charset="0"/>
            </a:rPr>
            <a:t>v celém kraji. </a:t>
          </a:r>
          <a:endParaRPr lang="cs-CZ" sz="1200" b="0" dirty="0">
            <a:latin typeface="Arial Narrow" panose="020B0606020202030204" pitchFamily="34" charset="0"/>
          </a:endParaRPr>
        </a:p>
      </dgm:t>
    </dgm:pt>
    <dgm:pt modelId="{DFEFA9A4-B36D-4452-A1AC-C63DCC74CDD3}" type="parTrans" cxnId="{EF9B03E5-199E-4FB3-A1E1-ECCB6D50795E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6D4B88D7-25AD-4F54-BC5D-3FD753AC77FB}" type="sibTrans" cxnId="{EF9B03E5-199E-4FB3-A1E1-ECCB6D50795E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CA543668-A3E5-4E1A-8C25-82290EB9E9B7}">
      <dgm:prSet custT="1"/>
      <dgm:spPr/>
      <dgm:t>
        <a:bodyPr/>
        <a:lstStyle/>
        <a:p>
          <a:pPr algn="ctr"/>
          <a:endParaRPr lang="cs-CZ" sz="1400" b="1" dirty="0">
            <a:latin typeface="Arial Narrow" panose="020B0606020202030204" pitchFamily="34" charset="0"/>
          </a:endParaRPr>
        </a:p>
      </dgm:t>
    </dgm:pt>
    <dgm:pt modelId="{50AFC18D-1561-489F-ABA3-EFCB8C0036DC}" type="parTrans" cxnId="{8AC9D753-6601-4833-A7FD-93D2D876E6D6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C34B1051-4C11-4576-BBDF-09212374A0E0}" type="sibTrans" cxnId="{8AC9D753-6601-4833-A7FD-93D2D876E6D6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571DB378-9FCD-4321-B150-82628D1CFC6C}">
      <dgm:prSet phldrT="[Text]" custT="1"/>
      <dgm:spPr/>
      <dgm:t>
        <a:bodyPr/>
        <a:lstStyle/>
        <a:p>
          <a:pPr algn="ctr"/>
          <a:endParaRPr lang="cs-CZ" sz="400" b="0" dirty="0">
            <a:latin typeface="Arial Narrow" panose="020B0606020202030204" pitchFamily="34" charset="0"/>
          </a:endParaRPr>
        </a:p>
      </dgm:t>
    </dgm:pt>
    <dgm:pt modelId="{06720F2C-EB21-4AC9-A559-ACC3934B55A8}" type="parTrans" cxnId="{23CC1B54-720A-448C-92D4-98F383F28921}">
      <dgm:prSet/>
      <dgm:spPr/>
      <dgm:t>
        <a:bodyPr/>
        <a:lstStyle/>
        <a:p>
          <a:endParaRPr lang="cs-CZ"/>
        </a:p>
      </dgm:t>
    </dgm:pt>
    <dgm:pt modelId="{60842535-5AB0-42D3-9398-D6322EEEC574}" type="sibTrans" cxnId="{23CC1B54-720A-448C-92D4-98F383F28921}">
      <dgm:prSet/>
      <dgm:spPr/>
      <dgm:t>
        <a:bodyPr/>
        <a:lstStyle/>
        <a:p>
          <a:endParaRPr lang="cs-CZ"/>
        </a:p>
      </dgm:t>
    </dgm:pt>
    <dgm:pt modelId="{2A06750D-D6F2-4572-8971-42A6F523086A}">
      <dgm:prSet phldrT="[Text]" custT="1"/>
      <dgm:spPr/>
      <dgm:t>
        <a:bodyPr/>
        <a:lstStyle/>
        <a:p>
          <a:pPr algn="ctr"/>
          <a:r>
            <a:rPr lang="cs-CZ" sz="1200" b="0" dirty="0">
              <a:latin typeface="Arial Narrow" panose="020B0606020202030204" pitchFamily="34" charset="0"/>
            </a:rPr>
            <a:t>Pečovatelské služby budou pověřeny k výkonu činnosti v jednotlivých obcích </a:t>
          </a:r>
          <a:r>
            <a:rPr lang="cs-CZ" sz="1200" b="0" dirty="0" smtClean="0">
              <a:latin typeface="Arial Narrow" panose="020B0606020202030204" pitchFamily="34" charset="0"/>
            </a:rPr>
            <a:t>ORP, zástupci obcí </a:t>
          </a:r>
          <a:r>
            <a:rPr lang="cs-CZ" sz="1200" b="0" dirty="0">
              <a:latin typeface="Arial Narrow" panose="020B0606020202030204" pitchFamily="34" charset="0"/>
            </a:rPr>
            <a:t>budou informováni, která pečovatelská služba byla pověřena k výkonu činnosti na </a:t>
          </a:r>
          <a:r>
            <a:rPr lang="cs-CZ" sz="1200" b="0" dirty="0" smtClean="0">
              <a:latin typeface="Arial Narrow" panose="020B0606020202030204" pitchFamily="34" charset="0"/>
            </a:rPr>
            <a:t>jejich území.</a:t>
          </a:r>
          <a:endParaRPr lang="cs-CZ" sz="1200" b="0" dirty="0">
            <a:latin typeface="Arial Narrow" panose="020B0606020202030204" pitchFamily="34" charset="0"/>
          </a:endParaRPr>
        </a:p>
      </dgm:t>
    </dgm:pt>
    <dgm:pt modelId="{217D41F0-AB9C-4C31-AF53-4D641AED3577}" type="parTrans" cxnId="{CA44967F-DA32-4AEE-B787-077EC11055FD}">
      <dgm:prSet/>
      <dgm:spPr/>
      <dgm:t>
        <a:bodyPr/>
        <a:lstStyle/>
        <a:p>
          <a:endParaRPr lang="cs-CZ"/>
        </a:p>
      </dgm:t>
    </dgm:pt>
    <dgm:pt modelId="{A43377FA-4CD5-4705-AE32-728FE195EF85}" type="sibTrans" cxnId="{CA44967F-DA32-4AEE-B787-077EC11055FD}">
      <dgm:prSet/>
      <dgm:spPr/>
      <dgm:t>
        <a:bodyPr/>
        <a:lstStyle/>
        <a:p>
          <a:endParaRPr lang="cs-CZ"/>
        </a:p>
      </dgm:t>
    </dgm:pt>
    <dgm:pt modelId="{B36461BE-4524-4FD2-BE5E-C00888AE1A48}" type="pres">
      <dgm:prSet presAssocID="{D2F08DAB-EC4B-489B-9C54-FE749E580A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EB500F0-663E-428A-BDD7-48127A86E673}" type="pres">
      <dgm:prSet presAssocID="{ED66080B-9939-4991-8925-E86D4365D0D8}" presName="parentText" presStyleLbl="node1" presStyleIdx="0" presStyleCnt="1" custScaleX="93095" custScaleY="10350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7F3784-0D20-439F-8EE2-22F195AE2581}" type="pres">
      <dgm:prSet presAssocID="{ED66080B-9939-4991-8925-E86D4365D0D8}" presName="childText" presStyleLbl="revTx" presStyleIdx="0" presStyleCnt="1" custScaleY="11017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2761BF1-B38F-414F-BEDC-6B75F626583D}" srcId="{D2F08DAB-EC4B-489B-9C54-FE749E580A16}" destId="{ED66080B-9939-4991-8925-E86D4365D0D8}" srcOrd="0" destOrd="0" parTransId="{A8507879-E528-46B6-9807-EEAE6E760068}" sibTransId="{3303110D-D41D-4E62-8329-27C33D6BAD2A}"/>
    <dgm:cxn modelId="{EF9B03E5-199E-4FB3-A1E1-ECCB6D50795E}" srcId="{ED66080B-9939-4991-8925-E86D4365D0D8}" destId="{D95DD28B-F5A0-4643-A6AD-E401B6B49847}" srcOrd="1" destOrd="0" parTransId="{DFEFA9A4-B36D-4452-A1AC-C63DCC74CDD3}" sibTransId="{6D4B88D7-25AD-4F54-BC5D-3FD753AC77FB}"/>
    <dgm:cxn modelId="{3273E53D-388C-4C70-A2FF-5FB584140DB5}" type="presOf" srcId="{D95DD28B-F5A0-4643-A6AD-E401B6B49847}" destId="{A87F3784-0D20-439F-8EE2-22F195AE2581}" srcOrd="0" destOrd="1" presId="urn:microsoft.com/office/officeart/2005/8/layout/vList2"/>
    <dgm:cxn modelId="{23CC1B54-720A-448C-92D4-98F383F28921}" srcId="{ED66080B-9939-4991-8925-E86D4365D0D8}" destId="{571DB378-9FCD-4321-B150-82628D1CFC6C}" srcOrd="0" destOrd="0" parTransId="{06720F2C-EB21-4AC9-A559-ACC3934B55A8}" sibTransId="{60842535-5AB0-42D3-9398-D6322EEEC574}"/>
    <dgm:cxn modelId="{BEEFC0B8-83B3-429C-A52B-A7070A316245}" type="presOf" srcId="{ED66080B-9939-4991-8925-E86D4365D0D8}" destId="{2EB500F0-663E-428A-BDD7-48127A86E673}" srcOrd="0" destOrd="0" presId="urn:microsoft.com/office/officeart/2005/8/layout/vList2"/>
    <dgm:cxn modelId="{68DDD17C-0467-40AE-92E6-8FF996A1A9C6}" type="presOf" srcId="{D2F08DAB-EC4B-489B-9C54-FE749E580A16}" destId="{B36461BE-4524-4FD2-BE5E-C00888AE1A48}" srcOrd="0" destOrd="0" presId="urn:microsoft.com/office/officeart/2005/8/layout/vList2"/>
    <dgm:cxn modelId="{B8165981-28F9-4BD0-B4E4-056AEF793581}" type="presOf" srcId="{CA543668-A3E5-4E1A-8C25-82290EB9E9B7}" destId="{A87F3784-0D20-439F-8EE2-22F195AE2581}" srcOrd="0" destOrd="3" presId="urn:microsoft.com/office/officeart/2005/8/layout/vList2"/>
    <dgm:cxn modelId="{CA44967F-DA32-4AEE-B787-077EC11055FD}" srcId="{ED66080B-9939-4991-8925-E86D4365D0D8}" destId="{2A06750D-D6F2-4572-8971-42A6F523086A}" srcOrd="2" destOrd="0" parTransId="{217D41F0-AB9C-4C31-AF53-4D641AED3577}" sibTransId="{A43377FA-4CD5-4705-AE32-728FE195EF85}"/>
    <dgm:cxn modelId="{F689C120-70A1-48D4-98B7-46D698A8398C}" type="presOf" srcId="{571DB378-9FCD-4321-B150-82628D1CFC6C}" destId="{A87F3784-0D20-439F-8EE2-22F195AE2581}" srcOrd="0" destOrd="0" presId="urn:microsoft.com/office/officeart/2005/8/layout/vList2"/>
    <dgm:cxn modelId="{BCB76291-3ECC-44BF-8837-0D9B879CEF81}" type="presOf" srcId="{2A06750D-D6F2-4572-8971-42A6F523086A}" destId="{A87F3784-0D20-439F-8EE2-22F195AE2581}" srcOrd="0" destOrd="2" presId="urn:microsoft.com/office/officeart/2005/8/layout/vList2"/>
    <dgm:cxn modelId="{8AC9D753-6601-4833-A7FD-93D2D876E6D6}" srcId="{ED66080B-9939-4991-8925-E86D4365D0D8}" destId="{CA543668-A3E5-4E1A-8C25-82290EB9E9B7}" srcOrd="3" destOrd="0" parTransId="{50AFC18D-1561-489F-ABA3-EFCB8C0036DC}" sibTransId="{C34B1051-4C11-4576-BBDF-09212374A0E0}"/>
    <dgm:cxn modelId="{A935EB2E-1B50-43EB-AD12-709FCC693DA6}" type="presParOf" srcId="{B36461BE-4524-4FD2-BE5E-C00888AE1A48}" destId="{2EB500F0-663E-428A-BDD7-48127A86E673}" srcOrd="0" destOrd="0" presId="urn:microsoft.com/office/officeart/2005/8/layout/vList2"/>
    <dgm:cxn modelId="{6F1E76DA-949C-4312-8512-06E7B120734C}" type="presParOf" srcId="{B36461BE-4524-4FD2-BE5E-C00888AE1A48}" destId="{A87F3784-0D20-439F-8EE2-22F195AE258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2F08DAB-EC4B-489B-9C54-FE749E580A16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ED66080B-9939-4991-8925-E86D4365D0D8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cs-CZ" sz="1400" b="1" dirty="0">
              <a:latin typeface="Arial Narrow" panose="020B0606020202030204" pitchFamily="34" charset="0"/>
            </a:rPr>
            <a:t>Návazné sociální (a zdravotní) služby</a:t>
          </a:r>
        </a:p>
      </dgm:t>
    </dgm:pt>
    <dgm:pt modelId="{A8507879-E528-46B6-9807-EEAE6E760068}" type="parTrans" cxnId="{72761BF1-B38F-414F-BEDC-6B75F626583D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3303110D-D41D-4E62-8329-27C33D6BAD2A}" type="sibTrans" cxnId="{72761BF1-B38F-414F-BEDC-6B75F626583D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CA543668-A3E5-4E1A-8C25-82290EB9E9B7}">
      <dgm:prSet custT="1"/>
      <dgm:spPr/>
      <dgm:t>
        <a:bodyPr/>
        <a:lstStyle/>
        <a:p>
          <a:pPr algn="ctr"/>
          <a:r>
            <a:rPr lang="cs-CZ" sz="1200" b="0" dirty="0">
              <a:latin typeface="Arial Narrow" panose="020B0606020202030204" pitchFamily="34" charset="0"/>
            </a:rPr>
            <a:t>Pečovatelská služba </a:t>
          </a:r>
          <a:r>
            <a:rPr lang="cs-CZ" sz="1200" b="0" dirty="0" smtClean="0">
              <a:latin typeface="Arial Narrow" panose="020B0606020202030204" pitchFamily="34" charset="0"/>
            </a:rPr>
            <a:t>je vnímána jako základní </a:t>
          </a:r>
          <a:r>
            <a:rPr lang="cs-CZ" sz="1200" b="0" dirty="0">
              <a:latin typeface="Arial Narrow" panose="020B0606020202030204" pitchFamily="34" charset="0"/>
            </a:rPr>
            <a:t>sociální služba, </a:t>
          </a:r>
          <a:r>
            <a:rPr lang="cs-CZ" sz="1200" b="0" dirty="0" smtClean="0">
              <a:latin typeface="Arial Narrow" panose="020B0606020202030204" pitchFamily="34" charset="0"/>
            </a:rPr>
            <a:t>není však </a:t>
          </a:r>
          <a:r>
            <a:rPr lang="cs-CZ" sz="1200" b="0" dirty="0">
              <a:latin typeface="Arial Narrow" panose="020B0606020202030204" pitchFamily="34" charset="0"/>
            </a:rPr>
            <a:t>jediná, která pomáhá klientům zůstat v domácím přirozeném prostředí.</a:t>
          </a:r>
        </a:p>
      </dgm:t>
    </dgm:pt>
    <dgm:pt modelId="{50AFC18D-1561-489F-ABA3-EFCB8C0036DC}" type="parTrans" cxnId="{8AC9D753-6601-4833-A7FD-93D2D876E6D6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C34B1051-4C11-4576-BBDF-09212374A0E0}" type="sibTrans" cxnId="{8AC9D753-6601-4833-A7FD-93D2D876E6D6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54C6EF85-A2FF-48E3-8E58-119152078B5C}">
      <dgm:prSet custT="1"/>
      <dgm:spPr/>
      <dgm:t>
        <a:bodyPr/>
        <a:lstStyle/>
        <a:p>
          <a:pPr algn="ctr"/>
          <a:r>
            <a:rPr lang="cs-CZ" sz="1200" b="0" dirty="0">
              <a:latin typeface="Arial Narrow" panose="020B0606020202030204" pitchFamily="34" charset="0"/>
            </a:rPr>
            <a:t>Informace o systému terénních a ambulantních sociálních služeb, jak tyto služby doplňují pečovatelskou službu, informace o plánu péče. </a:t>
          </a:r>
        </a:p>
      </dgm:t>
    </dgm:pt>
    <dgm:pt modelId="{DD6E1E26-CEE1-42E3-9120-9BCDA8382BF3}" type="parTrans" cxnId="{42A4DC32-D429-4F44-967F-FFF3AF93833F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EAC1CBE1-85BD-4F34-829A-37573A100A03}" type="sibTrans" cxnId="{42A4DC32-D429-4F44-967F-FFF3AF93833F}">
      <dgm:prSet/>
      <dgm:spPr/>
      <dgm:t>
        <a:bodyPr/>
        <a:lstStyle/>
        <a:p>
          <a:endParaRPr lang="cs-CZ">
            <a:latin typeface="Arial Narrow" panose="020B0606020202030204" pitchFamily="34" charset="0"/>
          </a:endParaRPr>
        </a:p>
      </dgm:t>
    </dgm:pt>
    <dgm:pt modelId="{3A3F266A-F81F-4F79-B187-A1DB7A967DF0}">
      <dgm:prSet custT="1"/>
      <dgm:spPr/>
      <dgm:t>
        <a:bodyPr/>
        <a:lstStyle/>
        <a:p>
          <a:pPr algn="ctr"/>
          <a:endParaRPr lang="cs-CZ" sz="400" b="0" dirty="0">
            <a:latin typeface="Arial Narrow" panose="020B0606020202030204" pitchFamily="34" charset="0"/>
          </a:endParaRPr>
        </a:p>
      </dgm:t>
    </dgm:pt>
    <dgm:pt modelId="{43E8960E-345B-43CE-99F5-BBCFE1A5EDF2}" type="parTrans" cxnId="{C9991876-E555-4383-AEB0-1E2D6BE00FD9}">
      <dgm:prSet/>
      <dgm:spPr/>
      <dgm:t>
        <a:bodyPr/>
        <a:lstStyle/>
        <a:p>
          <a:endParaRPr lang="cs-CZ"/>
        </a:p>
      </dgm:t>
    </dgm:pt>
    <dgm:pt modelId="{9554FA48-6E8D-4964-B494-E9F666B60578}" type="sibTrans" cxnId="{C9991876-E555-4383-AEB0-1E2D6BE00FD9}">
      <dgm:prSet/>
      <dgm:spPr/>
      <dgm:t>
        <a:bodyPr/>
        <a:lstStyle/>
        <a:p>
          <a:endParaRPr lang="cs-CZ"/>
        </a:p>
      </dgm:t>
    </dgm:pt>
    <dgm:pt modelId="{B36461BE-4524-4FD2-BE5E-C00888AE1A48}" type="pres">
      <dgm:prSet presAssocID="{D2F08DAB-EC4B-489B-9C54-FE749E580A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EB500F0-663E-428A-BDD7-48127A86E673}" type="pres">
      <dgm:prSet presAssocID="{ED66080B-9939-4991-8925-E86D4365D0D8}" presName="parentText" presStyleLbl="node1" presStyleIdx="0" presStyleCnt="1" custScaleX="93095" custScaleY="4099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7F3784-0D20-439F-8EE2-22F195AE2581}" type="pres">
      <dgm:prSet presAssocID="{ED66080B-9939-4991-8925-E86D4365D0D8}" presName="childText" presStyleLbl="revTx" presStyleIdx="0" presStyleCnt="1" custScaleY="13142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2761BF1-B38F-414F-BEDC-6B75F626583D}" srcId="{D2F08DAB-EC4B-489B-9C54-FE749E580A16}" destId="{ED66080B-9939-4991-8925-E86D4365D0D8}" srcOrd="0" destOrd="0" parTransId="{A8507879-E528-46B6-9807-EEAE6E760068}" sibTransId="{3303110D-D41D-4E62-8329-27C33D6BAD2A}"/>
    <dgm:cxn modelId="{8ECDBCCA-45F4-414D-95E7-2D3ABEAB4F32}" type="presOf" srcId="{54C6EF85-A2FF-48E3-8E58-119152078B5C}" destId="{A87F3784-0D20-439F-8EE2-22F195AE2581}" srcOrd="0" destOrd="2" presId="urn:microsoft.com/office/officeart/2005/8/layout/vList2"/>
    <dgm:cxn modelId="{8AC9D753-6601-4833-A7FD-93D2D876E6D6}" srcId="{ED66080B-9939-4991-8925-E86D4365D0D8}" destId="{CA543668-A3E5-4E1A-8C25-82290EB9E9B7}" srcOrd="1" destOrd="0" parTransId="{50AFC18D-1561-489F-ABA3-EFCB8C0036DC}" sibTransId="{C34B1051-4C11-4576-BBDF-09212374A0E0}"/>
    <dgm:cxn modelId="{BEEFC0B8-83B3-429C-A52B-A7070A316245}" type="presOf" srcId="{ED66080B-9939-4991-8925-E86D4365D0D8}" destId="{2EB500F0-663E-428A-BDD7-48127A86E673}" srcOrd="0" destOrd="0" presId="urn:microsoft.com/office/officeart/2005/8/layout/vList2"/>
    <dgm:cxn modelId="{C9991876-E555-4383-AEB0-1E2D6BE00FD9}" srcId="{ED66080B-9939-4991-8925-E86D4365D0D8}" destId="{3A3F266A-F81F-4F79-B187-A1DB7A967DF0}" srcOrd="0" destOrd="0" parTransId="{43E8960E-345B-43CE-99F5-BBCFE1A5EDF2}" sibTransId="{9554FA48-6E8D-4964-B494-E9F666B60578}"/>
    <dgm:cxn modelId="{68DDD17C-0467-40AE-92E6-8FF996A1A9C6}" type="presOf" srcId="{D2F08DAB-EC4B-489B-9C54-FE749E580A16}" destId="{B36461BE-4524-4FD2-BE5E-C00888AE1A48}" srcOrd="0" destOrd="0" presId="urn:microsoft.com/office/officeart/2005/8/layout/vList2"/>
    <dgm:cxn modelId="{58397E0C-EECE-4150-9783-9BAD29DF1477}" type="presOf" srcId="{3A3F266A-F81F-4F79-B187-A1DB7A967DF0}" destId="{A87F3784-0D20-439F-8EE2-22F195AE2581}" srcOrd="0" destOrd="0" presId="urn:microsoft.com/office/officeart/2005/8/layout/vList2"/>
    <dgm:cxn modelId="{42A4DC32-D429-4F44-967F-FFF3AF93833F}" srcId="{ED66080B-9939-4991-8925-E86D4365D0D8}" destId="{54C6EF85-A2FF-48E3-8E58-119152078B5C}" srcOrd="2" destOrd="0" parTransId="{DD6E1E26-CEE1-42E3-9120-9BCDA8382BF3}" sibTransId="{EAC1CBE1-85BD-4F34-829A-37573A100A03}"/>
    <dgm:cxn modelId="{B8165981-28F9-4BD0-B4E4-056AEF793581}" type="presOf" srcId="{CA543668-A3E5-4E1A-8C25-82290EB9E9B7}" destId="{A87F3784-0D20-439F-8EE2-22F195AE2581}" srcOrd="0" destOrd="1" presId="urn:microsoft.com/office/officeart/2005/8/layout/vList2"/>
    <dgm:cxn modelId="{A935EB2E-1B50-43EB-AD12-709FCC693DA6}" type="presParOf" srcId="{B36461BE-4524-4FD2-BE5E-C00888AE1A48}" destId="{2EB500F0-663E-428A-BDD7-48127A86E673}" srcOrd="0" destOrd="0" presId="urn:microsoft.com/office/officeart/2005/8/layout/vList2"/>
    <dgm:cxn modelId="{6F1E76DA-949C-4312-8512-06E7B120734C}" type="presParOf" srcId="{B36461BE-4524-4FD2-BE5E-C00888AE1A48}" destId="{A87F3784-0D20-439F-8EE2-22F195AE258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B7D6A45-7672-40D7-B6BF-2EE8DFFD1817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68AF980E-A78E-472A-91DD-EBC442DDBB3D}">
      <dgm:prSet phldrT="[Text]" custT="1"/>
      <dgm:spPr>
        <a:solidFill>
          <a:srgbClr val="002060"/>
        </a:solidFill>
        <a:ln>
          <a:solidFill>
            <a:schemeClr val="bg1"/>
          </a:solidFill>
        </a:ln>
        <a:effectLst>
          <a:glow>
            <a:schemeClr val="accent1">
              <a:alpha val="40000"/>
            </a:schemeClr>
          </a:glow>
          <a:outerShdw blurRad="50800" dist="38100" dir="2700000" algn="tl" rotWithShape="0">
            <a:prstClr val="black">
              <a:alpha val="40000"/>
            </a:prstClr>
          </a:outerShdw>
          <a:softEdge rad="0"/>
        </a:effectLst>
      </dgm:spPr>
      <dgm:t>
        <a:bodyPr/>
        <a:lstStyle/>
        <a:p>
          <a:r>
            <a:rPr lang="cs-CZ" sz="1400" b="1" dirty="0">
              <a:solidFill>
                <a:schemeClr val="bg1"/>
              </a:solidFill>
              <a:effectLst/>
              <a:latin typeface="Arial Narrow" panose="020B0606020202030204" pitchFamily="34" charset="0"/>
            </a:rPr>
            <a:t>Koordinátorem je ORP s partnerstvím Kraje Vysočina. Východiskem by bylo Memorandum o společném postupu při zajištění spolufinancování sociálních služeb z rozpočtů obcí I. typu na území ORP.  Deklarace zájmu ze strany obcí v rámci valné hromady </a:t>
          </a:r>
          <a:r>
            <a:rPr lang="cs-CZ" sz="1400" b="1" dirty="0" smtClean="0">
              <a:solidFill>
                <a:schemeClr val="bg1"/>
              </a:solidFill>
              <a:effectLst/>
              <a:latin typeface="Arial Narrow" panose="020B0606020202030204" pitchFamily="34" charset="0"/>
            </a:rPr>
            <a:t>mikroregionu. Jednotlivé obce schvalují zapojení ve svých zastupitelstvech.</a:t>
          </a:r>
          <a:endParaRPr lang="cs-CZ" sz="1400" b="1" dirty="0">
            <a:solidFill>
              <a:schemeClr val="bg1"/>
            </a:solidFill>
            <a:effectLst/>
            <a:latin typeface="Arial Narrow" panose="020B0606020202030204" pitchFamily="34" charset="0"/>
          </a:endParaRPr>
        </a:p>
      </dgm:t>
    </dgm:pt>
    <dgm:pt modelId="{F8314F4F-C05C-49FB-BBF8-055BBBD25B83}" type="parTrans" cxnId="{F305EBBB-82A0-4F4F-9AF8-63D0D9F43A79}">
      <dgm:prSet/>
      <dgm:spPr/>
      <dgm:t>
        <a:bodyPr/>
        <a:lstStyle/>
        <a:p>
          <a:endParaRPr lang="cs-CZ"/>
        </a:p>
      </dgm:t>
    </dgm:pt>
    <dgm:pt modelId="{21914E2C-D813-4DBB-A53B-E104AAAED31A}" type="sibTrans" cxnId="{F305EBBB-82A0-4F4F-9AF8-63D0D9F43A79}">
      <dgm:prSet/>
      <dgm:spPr/>
      <dgm:t>
        <a:bodyPr/>
        <a:lstStyle/>
        <a:p>
          <a:endParaRPr lang="cs-CZ"/>
        </a:p>
      </dgm:t>
    </dgm:pt>
    <dgm:pt modelId="{7B030DBF-83E2-4AB6-92B8-27FD36258CFA}">
      <dgm:prSet phldrT="[Text]" custT="1"/>
      <dgm:spPr>
        <a:solidFill>
          <a:srgbClr val="002060"/>
        </a:solidFill>
        <a:ln>
          <a:solidFill>
            <a:schemeClr val="bg1"/>
          </a:solidFill>
        </a:ln>
        <a:effectLst>
          <a:glow>
            <a:schemeClr val="accent1">
              <a:alpha val="40000"/>
            </a:schemeClr>
          </a:glow>
          <a:outerShdw blurRad="50800" dist="38100" dir="2700000" algn="tl" rotWithShape="0">
            <a:prstClr val="black">
              <a:alpha val="40000"/>
            </a:prstClr>
          </a:outerShdw>
          <a:softEdge rad="0"/>
        </a:effectLst>
      </dgm:spPr>
      <dgm:t>
        <a:bodyPr/>
        <a:lstStyle/>
        <a:p>
          <a:r>
            <a:rPr lang="cs-CZ" sz="1400" b="1" dirty="0" smtClean="0">
              <a:solidFill>
                <a:schemeClr val="bg1"/>
              </a:solidFill>
              <a:effectLst/>
              <a:latin typeface="Arial Narrow" panose="020B0606020202030204" pitchFamily="34" charset="0"/>
            </a:rPr>
            <a:t>Příspěvky bude spravovat nově založený Fond </a:t>
          </a:r>
          <a:r>
            <a:rPr lang="cs-CZ" sz="1400" b="1" dirty="0">
              <a:solidFill>
                <a:schemeClr val="bg1"/>
              </a:solidFill>
              <a:effectLst/>
              <a:latin typeface="Arial Narrow" panose="020B0606020202030204" pitchFamily="34" charset="0"/>
            </a:rPr>
            <a:t>pro spolufinancování sociálních služeb ze strany obcí jako součást Grantového programu ORP</a:t>
          </a:r>
          <a:r>
            <a:rPr lang="cs-CZ" sz="1400" b="1" dirty="0" smtClean="0">
              <a:solidFill>
                <a:schemeClr val="bg1"/>
              </a:solidFill>
              <a:effectLst/>
              <a:latin typeface="Arial Narrow" panose="020B0606020202030204" pitchFamily="34" charset="0"/>
            </a:rPr>
            <a:t>. Fond bude spravovat ORP.</a:t>
          </a:r>
          <a:endParaRPr lang="cs-CZ" sz="1400" b="1" dirty="0">
            <a:solidFill>
              <a:schemeClr val="bg1"/>
            </a:solidFill>
            <a:effectLst/>
            <a:latin typeface="Arial Narrow" panose="020B0606020202030204" pitchFamily="34" charset="0"/>
          </a:endParaRPr>
        </a:p>
      </dgm:t>
    </dgm:pt>
    <dgm:pt modelId="{739980C1-14C8-494F-948D-B1DEFA32CB8E}" type="parTrans" cxnId="{F34A4FDC-7213-4EB7-BBAB-A94C38BEF50F}">
      <dgm:prSet/>
      <dgm:spPr/>
      <dgm:t>
        <a:bodyPr/>
        <a:lstStyle/>
        <a:p>
          <a:endParaRPr lang="cs-CZ"/>
        </a:p>
      </dgm:t>
    </dgm:pt>
    <dgm:pt modelId="{414B9801-1E2F-4EFB-8165-8C8455F802DE}" type="sibTrans" cxnId="{F34A4FDC-7213-4EB7-BBAB-A94C38BEF50F}">
      <dgm:prSet/>
      <dgm:spPr/>
      <dgm:t>
        <a:bodyPr/>
        <a:lstStyle/>
        <a:p>
          <a:endParaRPr lang="cs-CZ"/>
        </a:p>
      </dgm:t>
    </dgm:pt>
    <dgm:pt modelId="{8A471FAF-E1DE-46AA-A97F-28284B7D718E}">
      <dgm:prSet phldrT="[Text]" custT="1"/>
      <dgm:spPr>
        <a:gradFill flip="none" rotWithShape="0">
          <a:gsLst>
            <a:gs pos="0">
              <a:srgbClr val="25A939">
                <a:shade val="30000"/>
                <a:satMod val="115000"/>
              </a:srgbClr>
            </a:gs>
            <a:gs pos="50000">
              <a:srgbClr val="25A939">
                <a:shade val="67500"/>
                <a:satMod val="115000"/>
              </a:srgbClr>
            </a:gs>
            <a:gs pos="100000">
              <a:srgbClr val="25A939">
                <a:shade val="100000"/>
                <a:satMod val="115000"/>
              </a:srgbClr>
            </a:gs>
          </a:gsLst>
          <a:lin ang="16200000" scaled="1"/>
          <a:tileRect/>
        </a:gradFill>
        <a:ln>
          <a:solidFill>
            <a:schemeClr val="bg1"/>
          </a:solidFill>
        </a:ln>
        <a:effectLst>
          <a:glow>
            <a:schemeClr val="accent1">
              <a:alpha val="40000"/>
            </a:schemeClr>
          </a:glow>
          <a:outerShdw blurRad="50800" dist="38100" dir="2700000" algn="tl" rotWithShape="0">
            <a:prstClr val="black">
              <a:alpha val="40000"/>
            </a:prstClr>
          </a:outerShdw>
          <a:softEdge rad="0"/>
        </a:effectLst>
      </dgm:spPr>
      <dgm:t>
        <a:bodyPr/>
        <a:lstStyle/>
        <a:p>
          <a:r>
            <a:rPr lang="cs-CZ" sz="1400" b="1" dirty="0">
              <a:solidFill>
                <a:schemeClr val="bg1"/>
              </a:solidFill>
              <a:effectLst/>
              <a:latin typeface="Arial Narrow" panose="020B0606020202030204" pitchFamily="34" charset="0"/>
            </a:rPr>
            <a:t>Zřízen bude kontrolní orgán pro hospodaření s Fondem – tzv. Výbor – komise (zvolení nebo delegovaní zástupci obcí).</a:t>
          </a:r>
        </a:p>
      </dgm:t>
    </dgm:pt>
    <dgm:pt modelId="{75AD1E85-31D1-4F31-954C-7D224D3460FE}" type="parTrans" cxnId="{1C059D5F-B61A-4637-B82D-10D21233FB99}">
      <dgm:prSet/>
      <dgm:spPr/>
      <dgm:t>
        <a:bodyPr/>
        <a:lstStyle/>
        <a:p>
          <a:endParaRPr lang="cs-CZ"/>
        </a:p>
      </dgm:t>
    </dgm:pt>
    <dgm:pt modelId="{3A3BC0D7-386B-4031-A043-65CD16454610}" type="sibTrans" cxnId="{1C059D5F-B61A-4637-B82D-10D21233FB99}">
      <dgm:prSet/>
      <dgm:spPr/>
      <dgm:t>
        <a:bodyPr/>
        <a:lstStyle/>
        <a:p>
          <a:endParaRPr lang="cs-CZ"/>
        </a:p>
      </dgm:t>
    </dgm:pt>
    <dgm:pt modelId="{391DC6B8-ACFE-48B9-B30B-1205AB3B3D10}">
      <dgm:prSet phldrT="[Text]" custT="1"/>
      <dgm:spPr>
        <a:solidFill>
          <a:srgbClr val="002060"/>
        </a:solidFill>
        <a:ln>
          <a:solidFill>
            <a:schemeClr val="bg1"/>
          </a:solidFill>
        </a:ln>
        <a:effectLst>
          <a:glow>
            <a:schemeClr val="accent1">
              <a:alpha val="40000"/>
            </a:schemeClr>
          </a:glow>
          <a:outerShdw blurRad="50800" dist="38100" dir="2700000" algn="tl" rotWithShape="0">
            <a:prstClr val="black">
              <a:alpha val="40000"/>
            </a:prstClr>
          </a:outerShdw>
          <a:softEdge rad="0"/>
        </a:effectLst>
      </dgm:spPr>
      <dgm:t>
        <a:bodyPr/>
        <a:lstStyle/>
        <a:p>
          <a:r>
            <a:rPr lang="cs-CZ" sz="1400" b="1" dirty="0">
              <a:solidFill>
                <a:schemeClr val="bg1"/>
              </a:solidFill>
              <a:effectLst/>
              <a:latin typeface="Arial Narrow" panose="020B0606020202030204" pitchFamily="34" charset="0"/>
            </a:rPr>
            <a:t>Finanční prostředky Fondu budou určeny k samostatnému použití a oddělenému sledování. Pro použití Fondu bude zřízen zvláštní bankovní </a:t>
          </a:r>
          <a:r>
            <a:rPr lang="cs-CZ" sz="1400" b="1" dirty="0" smtClean="0">
              <a:solidFill>
                <a:schemeClr val="bg1"/>
              </a:solidFill>
              <a:effectLst/>
              <a:latin typeface="Arial Narrow" panose="020B0606020202030204" pitchFamily="34" charset="0"/>
            </a:rPr>
            <a:t>účet (zřídí ORP)</a:t>
          </a:r>
          <a:endParaRPr lang="cs-CZ" sz="1400" b="1" dirty="0">
            <a:solidFill>
              <a:schemeClr val="bg1"/>
            </a:solidFill>
            <a:effectLst/>
            <a:latin typeface="Arial Narrow" panose="020B0606020202030204" pitchFamily="34" charset="0"/>
          </a:endParaRPr>
        </a:p>
      </dgm:t>
    </dgm:pt>
    <dgm:pt modelId="{3B1F4ED0-C531-4FE6-AED4-240715688670}" type="parTrans" cxnId="{ABED82EE-93A7-4D4F-B837-94AE61E8CE3A}">
      <dgm:prSet/>
      <dgm:spPr/>
      <dgm:t>
        <a:bodyPr/>
        <a:lstStyle/>
        <a:p>
          <a:endParaRPr lang="cs-CZ"/>
        </a:p>
      </dgm:t>
    </dgm:pt>
    <dgm:pt modelId="{FAD7B3E7-1ABA-455B-BF7C-2976E32FBC2C}" type="sibTrans" cxnId="{ABED82EE-93A7-4D4F-B837-94AE61E8CE3A}">
      <dgm:prSet/>
      <dgm:spPr/>
      <dgm:t>
        <a:bodyPr/>
        <a:lstStyle/>
        <a:p>
          <a:endParaRPr lang="cs-CZ"/>
        </a:p>
      </dgm:t>
    </dgm:pt>
    <dgm:pt modelId="{4E3936F2-B11E-4F9E-8888-8E7F962594AE}">
      <dgm:prSet phldrT="[Text]" custT="1"/>
      <dgm:spPr>
        <a:gradFill flip="none" rotWithShape="0">
          <a:gsLst>
            <a:gs pos="0">
              <a:srgbClr val="25A939">
                <a:shade val="30000"/>
                <a:satMod val="115000"/>
              </a:srgbClr>
            </a:gs>
            <a:gs pos="50000">
              <a:srgbClr val="25A939">
                <a:shade val="67500"/>
                <a:satMod val="115000"/>
              </a:srgbClr>
            </a:gs>
            <a:gs pos="100000">
              <a:srgbClr val="25A939">
                <a:shade val="100000"/>
                <a:satMod val="115000"/>
              </a:srgbClr>
            </a:gs>
          </a:gsLst>
          <a:lin ang="16200000" scaled="1"/>
          <a:tileRect/>
        </a:gradFill>
        <a:ln>
          <a:solidFill>
            <a:schemeClr val="bg1"/>
          </a:solidFill>
        </a:ln>
        <a:effectLst>
          <a:glow>
            <a:schemeClr val="accent1">
              <a:alpha val="40000"/>
            </a:schemeClr>
          </a:glow>
          <a:outerShdw blurRad="50800" dist="38100" dir="2700000" algn="tl" rotWithShape="0">
            <a:prstClr val="black">
              <a:alpha val="40000"/>
            </a:prstClr>
          </a:outerShdw>
          <a:softEdge rad="0"/>
        </a:effectLst>
      </dgm:spPr>
      <dgm:t>
        <a:bodyPr/>
        <a:lstStyle/>
        <a:p>
          <a:r>
            <a:rPr lang="cs-CZ" sz="1400" b="1" dirty="0">
              <a:solidFill>
                <a:schemeClr val="bg1"/>
              </a:solidFill>
              <a:effectLst/>
              <a:latin typeface="Arial Narrow" panose="020B0606020202030204" pitchFamily="34" charset="0"/>
            </a:rPr>
            <a:t>ORP zajišťuje komunikaci a koordinaci činností ve vztahu ke všem aktérům</a:t>
          </a:r>
          <a:r>
            <a:rPr lang="cs-CZ" sz="1400" b="1" dirty="0" smtClean="0">
              <a:solidFill>
                <a:schemeClr val="bg1"/>
              </a:solidFill>
              <a:effectLst/>
              <a:latin typeface="Arial Narrow" panose="020B0606020202030204" pitchFamily="34" charset="0"/>
            </a:rPr>
            <a:t>. Obce budou aktivními účastníky Komunitního plánování soc. služeb. </a:t>
          </a:r>
          <a:r>
            <a:rPr lang="cs-CZ" sz="1400" dirty="0" smtClean="0">
              <a:latin typeface="Arial Narrow" panose="020B0606020202030204" pitchFamily="34" charset="0"/>
            </a:rPr>
            <a:t>. </a:t>
          </a:r>
          <a:r>
            <a:rPr lang="cs-CZ" sz="1400" b="1" dirty="0" smtClean="0">
              <a:latin typeface="Arial Narrow" panose="020B0606020202030204" pitchFamily="34" charset="0"/>
            </a:rPr>
            <a:t>Budou informovány o reálném poskytování služeb na jejich území.</a:t>
          </a:r>
          <a:endParaRPr lang="cs-CZ" sz="1400" b="1" dirty="0">
            <a:solidFill>
              <a:schemeClr val="bg1"/>
            </a:solidFill>
            <a:effectLst/>
            <a:latin typeface="Arial Narrow" panose="020B0606020202030204" pitchFamily="34" charset="0"/>
          </a:endParaRPr>
        </a:p>
      </dgm:t>
    </dgm:pt>
    <dgm:pt modelId="{5ECF4ADF-FFA7-4656-9BB6-4DE8594325AB}" type="parTrans" cxnId="{BD133028-52A0-46DC-A309-E5F6FEFC061B}">
      <dgm:prSet/>
      <dgm:spPr/>
      <dgm:t>
        <a:bodyPr/>
        <a:lstStyle/>
        <a:p>
          <a:endParaRPr lang="cs-CZ"/>
        </a:p>
      </dgm:t>
    </dgm:pt>
    <dgm:pt modelId="{4722DD91-E185-4D14-847E-2691AF3B3777}" type="sibTrans" cxnId="{BD133028-52A0-46DC-A309-E5F6FEFC061B}">
      <dgm:prSet/>
      <dgm:spPr/>
      <dgm:t>
        <a:bodyPr/>
        <a:lstStyle/>
        <a:p>
          <a:endParaRPr lang="cs-CZ"/>
        </a:p>
      </dgm:t>
    </dgm:pt>
    <dgm:pt modelId="{E1B08737-642F-4C9E-B5BE-EEBD93160B3D}">
      <dgm:prSet custT="1"/>
      <dgm:spPr>
        <a:gradFill flip="none" rotWithShape="0">
          <a:gsLst>
            <a:gs pos="0">
              <a:srgbClr val="25A939">
                <a:shade val="30000"/>
                <a:satMod val="115000"/>
              </a:srgbClr>
            </a:gs>
            <a:gs pos="50000">
              <a:srgbClr val="25A939">
                <a:shade val="67500"/>
                <a:satMod val="115000"/>
              </a:srgbClr>
            </a:gs>
            <a:gs pos="100000">
              <a:srgbClr val="25A939">
                <a:shade val="100000"/>
                <a:satMod val="115000"/>
              </a:srgbClr>
            </a:gs>
          </a:gsLst>
          <a:lin ang="16200000" scaled="1"/>
          <a:tileRect/>
        </a:gradFill>
        <a:ln>
          <a:solidFill>
            <a:schemeClr val="bg1"/>
          </a:solidFill>
        </a:ln>
        <a:effectLst>
          <a:glow>
            <a:schemeClr val="accent1">
              <a:alpha val="40000"/>
            </a:schemeClr>
          </a:glow>
          <a:outerShdw blurRad="50800" dist="38100" dir="2700000" algn="tl" rotWithShape="0">
            <a:prstClr val="black">
              <a:alpha val="40000"/>
            </a:prstClr>
          </a:outerShdw>
          <a:softEdge rad="0"/>
        </a:effectLst>
      </dgm:spPr>
      <dgm:t>
        <a:bodyPr/>
        <a:lstStyle/>
        <a:p>
          <a:r>
            <a:rPr lang="cs-CZ" sz="1400" b="1" dirty="0" smtClean="0">
              <a:solidFill>
                <a:schemeClr val="bg1"/>
              </a:solidFill>
              <a:effectLst/>
              <a:latin typeface="Arial Narrow" panose="020B0606020202030204" pitchFamily="34" charset="0"/>
            </a:rPr>
            <a:t>Uzavření smluv mezi ORP a obcí ohledně úhrady příspěvků</a:t>
          </a:r>
          <a:endParaRPr lang="cs-CZ" sz="1400" b="1" dirty="0">
            <a:solidFill>
              <a:schemeClr val="bg1"/>
            </a:solidFill>
            <a:effectLst/>
            <a:latin typeface="Arial Narrow" panose="020B0606020202030204" pitchFamily="34" charset="0"/>
          </a:endParaRPr>
        </a:p>
      </dgm:t>
    </dgm:pt>
    <dgm:pt modelId="{E45EBC4D-AE5D-4678-BE82-2657BACA3B90}" type="parTrans" cxnId="{1ED67476-80FD-49C7-8848-1EC01183D9A4}">
      <dgm:prSet/>
      <dgm:spPr/>
      <dgm:t>
        <a:bodyPr/>
        <a:lstStyle/>
        <a:p>
          <a:endParaRPr lang="cs-CZ"/>
        </a:p>
      </dgm:t>
    </dgm:pt>
    <dgm:pt modelId="{50403063-5173-4447-8B40-8829132F830D}" type="sibTrans" cxnId="{1ED67476-80FD-49C7-8848-1EC01183D9A4}">
      <dgm:prSet/>
      <dgm:spPr/>
      <dgm:t>
        <a:bodyPr/>
        <a:lstStyle/>
        <a:p>
          <a:endParaRPr lang="cs-CZ"/>
        </a:p>
      </dgm:t>
    </dgm:pt>
    <dgm:pt modelId="{17C41E7A-1997-4585-A440-288ED0FE64B6}">
      <dgm:prSet phldrT="[Text]" custT="1"/>
      <dgm:spPr/>
      <dgm:t>
        <a:bodyPr/>
        <a:lstStyle/>
        <a:p>
          <a:endParaRPr lang="cs-CZ" sz="600" dirty="0">
            <a:latin typeface="Arial Narrow" panose="020B0606020202030204" pitchFamily="34" charset="0"/>
          </a:endParaRPr>
        </a:p>
      </dgm:t>
    </dgm:pt>
    <dgm:pt modelId="{4E5BAD02-4035-4B87-956B-5E6AEA7EA233}" type="parTrans" cxnId="{A3C2B92C-F1AC-43C7-B0A7-A17F49D159AE}">
      <dgm:prSet/>
      <dgm:spPr/>
      <dgm:t>
        <a:bodyPr/>
        <a:lstStyle/>
        <a:p>
          <a:endParaRPr lang="cs-CZ"/>
        </a:p>
      </dgm:t>
    </dgm:pt>
    <dgm:pt modelId="{DBB6B826-48E1-4AD4-B29C-622C7944C6D7}" type="sibTrans" cxnId="{A3C2B92C-F1AC-43C7-B0A7-A17F49D159AE}">
      <dgm:prSet/>
      <dgm:spPr/>
      <dgm:t>
        <a:bodyPr/>
        <a:lstStyle/>
        <a:p>
          <a:endParaRPr lang="cs-CZ"/>
        </a:p>
      </dgm:t>
    </dgm:pt>
    <dgm:pt modelId="{6F58FE8B-3C91-491F-933F-C9830F33A839}">
      <dgm:prSet phldrT="[Text]" custT="1"/>
      <dgm:spPr/>
      <dgm:t>
        <a:bodyPr/>
        <a:lstStyle/>
        <a:p>
          <a:endParaRPr lang="cs-CZ" sz="500" dirty="0">
            <a:latin typeface="Arial Narrow" panose="020B0606020202030204" pitchFamily="34" charset="0"/>
          </a:endParaRPr>
        </a:p>
      </dgm:t>
    </dgm:pt>
    <dgm:pt modelId="{F6AC8743-5728-4472-996D-1B507BE978D2}" type="parTrans" cxnId="{210EC888-F29A-4B0D-8279-81314CCE32BF}">
      <dgm:prSet/>
      <dgm:spPr/>
      <dgm:t>
        <a:bodyPr/>
        <a:lstStyle/>
        <a:p>
          <a:endParaRPr lang="cs-CZ"/>
        </a:p>
      </dgm:t>
    </dgm:pt>
    <dgm:pt modelId="{BC96C6F2-E705-41CC-87E5-8DAD6CA7A084}" type="sibTrans" cxnId="{210EC888-F29A-4B0D-8279-81314CCE32BF}">
      <dgm:prSet/>
      <dgm:spPr/>
      <dgm:t>
        <a:bodyPr/>
        <a:lstStyle/>
        <a:p>
          <a:endParaRPr lang="cs-CZ"/>
        </a:p>
      </dgm:t>
    </dgm:pt>
    <dgm:pt modelId="{0C8502D7-ACB0-4B75-9086-6D6717E0FE40}">
      <dgm:prSet phldrT="[Text]" custT="1"/>
      <dgm:spPr/>
      <dgm:t>
        <a:bodyPr/>
        <a:lstStyle/>
        <a:p>
          <a:endParaRPr lang="cs-CZ" sz="500" dirty="0">
            <a:latin typeface="Arial Narrow" panose="020B0606020202030204" pitchFamily="34" charset="0"/>
          </a:endParaRPr>
        </a:p>
      </dgm:t>
    </dgm:pt>
    <dgm:pt modelId="{454FD72D-5D0D-4B98-AF2D-A6FB4411E7EE}" type="parTrans" cxnId="{94428E3B-7B9C-4E74-8044-33963030E604}">
      <dgm:prSet/>
      <dgm:spPr/>
      <dgm:t>
        <a:bodyPr/>
        <a:lstStyle/>
        <a:p>
          <a:endParaRPr lang="cs-CZ"/>
        </a:p>
      </dgm:t>
    </dgm:pt>
    <dgm:pt modelId="{5D7DEF5B-B056-4A5A-AFAF-8C7E6E4A9FEC}" type="sibTrans" cxnId="{94428E3B-7B9C-4E74-8044-33963030E604}">
      <dgm:prSet/>
      <dgm:spPr/>
      <dgm:t>
        <a:bodyPr/>
        <a:lstStyle/>
        <a:p>
          <a:endParaRPr lang="cs-CZ"/>
        </a:p>
      </dgm:t>
    </dgm:pt>
    <dgm:pt modelId="{BCD8EB2B-7E84-4FC1-8E00-6686FCE07FE4}">
      <dgm:prSet phldrT="[Text]" custT="1"/>
      <dgm:spPr/>
      <dgm:t>
        <a:bodyPr/>
        <a:lstStyle/>
        <a:p>
          <a:endParaRPr lang="cs-CZ" sz="600" dirty="0">
            <a:latin typeface="Arial Narrow" panose="020B0606020202030204" pitchFamily="34" charset="0"/>
          </a:endParaRPr>
        </a:p>
      </dgm:t>
    </dgm:pt>
    <dgm:pt modelId="{CDF9E9B0-30D3-4449-B63E-8814459ED9AC}" type="parTrans" cxnId="{C3E63FC0-B839-4A0B-9068-1898D54C99A4}">
      <dgm:prSet/>
      <dgm:spPr/>
      <dgm:t>
        <a:bodyPr/>
        <a:lstStyle/>
        <a:p>
          <a:endParaRPr lang="cs-CZ"/>
        </a:p>
      </dgm:t>
    </dgm:pt>
    <dgm:pt modelId="{D1CD30F9-8F07-4BA0-82E0-189042160542}" type="sibTrans" cxnId="{C3E63FC0-B839-4A0B-9068-1898D54C99A4}">
      <dgm:prSet/>
      <dgm:spPr/>
      <dgm:t>
        <a:bodyPr/>
        <a:lstStyle/>
        <a:p>
          <a:endParaRPr lang="cs-CZ"/>
        </a:p>
      </dgm:t>
    </dgm:pt>
    <dgm:pt modelId="{37BF46C2-68F7-4F7C-B7AA-CCCB3AA9DAD0}" type="pres">
      <dgm:prSet presAssocID="{6B7D6A45-7672-40D7-B6BF-2EE8DFFD18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34168E8-E54E-4CDE-94C1-81069400F4AB}" type="pres">
      <dgm:prSet presAssocID="{68AF980E-A78E-472A-91DD-EBC442DDBB3D}" presName="parentText" presStyleLbl="node1" presStyleIdx="0" presStyleCnt="6">
        <dgm:presLayoutVars>
          <dgm:chMax val="0"/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cs-CZ"/>
        </a:p>
      </dgm:t>
    </dgm:pt>
    <dgm:pt modelId="{C518C126-0DF2-4D25-A767-F9F60880064F}" type="pres">
      <dgm:prSet presAssocID="{68AF980E-A78E-472A-91DD-EBC442DDBB3D}" presName="childText" presStyleLbl="revTx" presStyleIdx="0" presStyleCnt="4" custScaleY="6844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40877D-DAF7-454A-B7CF-153FB0B04495}" type="pres">
      <dgm:prSet presAssocID="{E1B08737-642F-4C9E-B5BE-EEBD93160B3D}" presName="parentText" presStyleLbl="node1" presStyleIdx="1" presStyleCnt="6" custScaleY="82756" custLinFactY="-20766" custLinFactNeighborY="-100000">
        <dgm:presLayoutVars>
          <dgm:chMax val="0"/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cs-CZ"/>
        </a:p>
      </dgm:t>
    </dgm:pt>
    <dgm:pt modelId="{B26BA836-FF51-4E70-8729-E4B5A9BE9B8A}" type="pres">
      <dgm:prSet presAssocID="{50403063-5173-4447-8B40-8829132F830D}" presName="spacer" presStyleCnt="0"/>
      <dgm:spPr/>
    </dgm:pt>
    <dgm:pt modelId="{780AF519-4600-41FC-B563-10C8433C8D6F}" type="pres">
      <dgm:prSet presAssocID="{7B030DBF-83E2-4AB6-92B8-27FD36258CFA}" presName="parentText" presStyleLbl="node1" presStyleIdx="2" presStyleCnt="6" custScaleY="89395" custLinFactNeighborX="-138" custLinFactNeighborY="-19524">
        <dgm:presLayoutVars>
          <dgm:chMax val="0"/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cs-CZ"/>
        </a:p>
      </dgm:t>
    </dgm:pt>
    <dgm:pt modelId="{BDDB61D1-3807-4CDE-A482-2434D4039856}" type="pres">
      <dgm:prSet presAssocID="{7B030DBF-83E2-4AB6-92B8-27FD36258CFA}" presName="childText" presStyleLbl="revTx" presStyleIdx="1" presStyleCnt="4" custScaleY="5387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D503F0E-49F7-4D3D-A588-D182E906F7D5}" type="pres">
      <dgm:prSet presAssocID="{8A471FAF-E1DE-46AA-A97F-28284B7D718E}" presName="parentText" presStyleLbl="node1" presStyleIdx="3" presStyleCnt="6" custScaleY="98191" custLinFactY="-9796" custLinFactNeighborY="-100000">
        <dgm:presLayoutVars>
          <dgm:chMax val="0"/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cs-CZ"/>
        </a:p>
      </dgm:t>
    </dgm:pt>
    <dgm:pt modelId="{44403D95-9BBA-462F-A90E-BD6F115FC73A}" type="pres">
      <dgm:prSet presAssocID="{3A3BC0D7-386B-4031-A043-65CD16454610}" presName="spacer" presStyleCnt="0"/>
      <dgm:spPr/>
    </dgm:pt>
    <dgm:pt modelId="{23206AF7-2080-4071-AF37-03E145196C3B}" type="pres">
      <dgm:prSet presAssocID="{391DC6B8-ACFE-48B9-B30B-1205AB3B3D10}" presName="parentText" presStyleLbl="node1" presStyleIdx="4" presStyleCnt="6" custScaleY="85861">
        <dgm:presLayoutVars>
          <dgm:chMax val="0"/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cs-CZ"/>
        </a:p>
      </dgm:t>
    </dgm:pt>
    <dgm:pt modelId="{74C7C960-3020-4C85-9CC6-1E292D6E8C61}" type="pres">
      <dgm:prSet presAssocID="{391DC6B8-ACFE-48B9-B30B-1205AB3B3D10}" presName="childText" presStyleLbl="revTx" presStyleIdx="2" presStyleCnt="4" custScaleY="5071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878A1D-6B68-4C24-AE12-439CFFD11121}" type="pres">
      <dgm:prSet presAssocID="{4E3936F2-B11E-4F9E-8888-8E7F962594AE}" presName="parentText" presStyleLbl="node1" presStyleIdx="5" presStyleCnt="6" custScaleY="87067" custLinFactNeighborY="3558">
        <dgm:presLayoutVars>
          <dgm:chMax val="0"/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cs-CZ"/>
        </a:p>
      </dgm:t>
    </dgm:pt>
    <dgm:pt modelId="{D5305A98-5617-4101-BF2D-BD63160174BB}" type="pres">
      <dgm:prSet presAssocID="{4E3936F2-B11E-4F9E-8888-8E7F962594AE}" presName="childText" presStyleLbl="revTx" presStyleIdx="3" presStyleCnt="4" custScaleY="2880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D133028-52A0-46DC-A309-E5F6FEFC061B}" srcId="{6B7D6A45-7672-40D7-B6BF-2EE8DFFD1817}" destId="{4E3936F2-B11E-4F9E-8888-8E7F962594AE}" srcOrd="5" destOrd="0" parTransId="{5ECF4ADF-FFA7-4656-9BB6-4DE8594325AB}" sibTransId="{4722DD91-E185-4D14-847E-2691AF3B3777}"/>
    <dgm:cxn modelId="{FD0043E6-7BF1-422B-B25F-925ED3E57E69}" type="presOf" srcId="{0C8502D7-ACB0-4B75-9086-6D6717E0FE40}" destId="{74C7C960-3020-4C85-9CC6-1E292D6E8C61}" srcOrd="0" destOrd="0" presId="urn:microsoft.com/office/officeart/2005/8/layout/vList2"/>
    <dgm:cxn modelId="{210EC888-F29A-4B0D-8279-81314CCE32BF}" srcId="{68AF980E-A78E-472A-91DD-EBC442DDBB3D}" destId="{6F58FE8B-3C91-491F-933F-C9830F33A839}" srcOrd="0" destOrd="0" parTransId="{F6AC8743-5728-4472-996D-1B507BE978D2}" sibTransId="{BC96C6F2-E705-41CC-87E5-8DAD6CA7A084}"/>
    <dgm:cxn modelId="{94428E3B-7B9C-4E74-8044-33963030E604}" srcId="{391DC6B8-ACFE-48B9-B30B-1205AB3B3D10}" destId="{0C8502D7-ACB0-4B75-9086-6D6717E0FE40}" srcOrd="0" destOrd="0" parTransId="{454FD72D-5D0D-4B98-AF2D-A6FB4411E7EE}" sibTransId="{5D7DEF5B-B056-4A5A-AFAF-8C7E6E4A9FEC}"/>
    <dgm:cxn modelId="{ED209305-5BF9-4AD0-91FC-DF697E451038}" type="presOf" srcId="{391DC6B8-ACFE-48B9-B30B-1205AB3B3D10}" destId="{23206AF7-2080-4071-AF37-03E145196C3B}" srcOrd="0" destOrd="0" presId="urn:microsoft.com/office/officeart/2005/8/layout/vList2"/>
    <dgm:cxn modelId="{C3E63FC0-B839-4A0B-9068-1898D54C99A4}" srcId="{4E3936F2-B11E-4F9E-8888-8E7F962594AE}" destId="{BCD8EB2B-7E84-4FC1-8E00-6686FCE07FE4}" srcOrd="0" destOrd="0" parTransId="{CDF9E9B0-30D3-4449-B63E-8814459ED9AC}" sibTransId="{D1CD30F9-8F07-4BA0-82E0-189042160542}"/>
    <dgm:cxn modelId="{AC1F815A-F6CF-4742-AAC8-7A7520253AE2}" type="presOf" srcId="{6F58FE8B-3C91-491F-933F-C9830F33A839}" destId="{C518C126-0DF2-4D25-A767-F9F60880064F}" srcOrd="0" destOrd="0" presId="urn:microsoft.com/office/officeart/2005/8/layout/vList2"/>
    <dgm:cxn modelId="{273BCD83-0C39-41D7-8399-E9DAF5A396A8}" type="presOf" srcId="{4E3936F2-B11E-4F9E-8888-8E7F962594AE}" destId="{E6878A1D-6B68-4C24-AE12-439CFFD11121}" srcOrd="0" destOrd="0" presId="urn:microsoft.com/office/officeart/2005/8/layout/vList2"/>
    <dgm:cxn modelId="{961E9B6F-67AA-4D35-904C-05003F61A153}" type="presOf" srcId="{68AF980E-A78E-472A-91DD-EBC442DDBB3D}" destId="{C34168E8-E54E-4CDE-94C1-81069400F4AB}" srcOrd="0" destOrd="0" presId="urn:microsoft.com/office/officeart/2005/8/layout/vList2"/>
    <dgm:cxn modelId="{F34A4FDC-7213-4EB7-BBAB-A94C38BEF50F}" srcId="{6B7D6A45-7672-40D7-B6BF-2EE8DFFD1817}" destId="{7B030DBF-83E2-4AB6-92B8-27FD36258CFA}" srcOrd="2" destOrd="0" parTransId="{739980C1-14C8-494F-948D-B1DEFA32CB8E}" sibTransId="{414B9801-1E2F-4EFB-8165-8C8455F802DE}"/>
    <dgm:cxn modelId="{ABED82EE-93A7-4D4F-B837-94AE61E8CE3A}" srcId="{6B7D6A45-7672-40D7-B6BF-2EE8DFFD1817}" destId="{391DC6B8-ACFE-48B9-B30B-1205AB3B3D10}" srcOrd="4" destOrd="0" parTransId="{3B1F4ED0-C531-4FE6-AED4-240715688670}" sibTransId="{FAD7B3E7-1ABA-455B-BF7C-2976E32FBC2C}"/>
    <dgm:cxn modelId="{59677B0F-3D0A-42BC-8228-4119EB79B119}" type="presOf" srcId="{BCD8EB2B-7E84-4FC1-8E00-6686FCE07FE4}" destId="{D5305A98-5617-4101-BF2D-BD63160174BB}" srcOrd="0" destOrd="0" presId="urn:microsoft.com/office/officeart/2005/8/layout/vList2"/>
    <dgm:cxn modelId="{1C059D5F-B61A-4637-B82D-10D21233FB99}" srcId="{6B7D6A45-7672-40D7-B6BF-2EE8DFFD1817}" destId="{8A471FAF-E1DE-46AA-A97F-28284B7D718E}" srcOrd="3" destOrd="0" parTransId="{75AD1E85-31D1-4F31-954C-7D224D3460FE}" sibTransId="{3A3BC0D7-386B-4031-A043-65CD16454610}"/>
    <dgm:cxn modelId="{FEC6DE51-17BD-4068-83C6-3EA5447D1D57}" type="presOf" srcId="{6B7D6A45-7672-40D7-B6BF-2EE8DFFD1817}" destId="{37BF46C2-68F7-4F7C-B7AA-CCCB3AA9DAD0}" srcOrd="0" destOrd="0" presId="urn:microsoft.com/office/officeart/2005/8/layout/vList2"/>
    <dgm:cxn modelId="{AE72E487-B348-4180-87E1-64C63064BF4A}" type="presOf" srcId="{7B030DBF-83E2-4AB6-92B8-27FD36258CFA}" destId="{780AF519-4600-41FC-B563-10C8433C8D6F}" srcOrd="0" destOrd="0" presId="urn:microsoft.com/office/officeart/2005/8/layout/vList2"/>
    <dgm:cxn modelId="{EDA369B5-9969-4870-85BF-5DE631A81EA1}" type="presOf" srcId="{17C41E7A-1997-4585-A440-288ED0FE64B6}" destId="{BDDB61D1-3807-4CDE-A482-2434D4039856}" srcOrd="0" destOrd="0" presId="urn:microsoft.com/office/officeart/2005/8/layout/vList2"/>
    <dgm:cxn modelId="{DA4CEEF7-B775-4C42-9A8F-EADDD0530907}" type="presOf" srcId="{E1B08737-642F-4C9E-B5BE-EEBD93160B3D}" destId="{2240877D-DAF7-454A-B7CF-153FB0B04495}" srcOrd="0" destOrd="0" presId="urn:microsoft.com/office/officeart/2005/8/layout/vList2"/>
    <dgm:cxn modelId="{F305EBBB-82A0-4F4F-9AF8-63D0D9F43A79}" srcId="{6B7D6A45-7672-40D7-B6BF-2EE8DFFD1817}" destId="{68AF980E-A78E-472A-91DD-EBC442DDBB3D}" srcOrd="0" destOrd="0" parTransId="{F8314F4F-C05C-49FB-BBF8-055BBBD25B83}" sibTransId="{21914E2C-D813-4DBB-A53B-E104AAAED31A}"/>
    <dgm:cxn modelId="{864369B6-0A1B-4E35-8ED0-2C8347186BB2}" type="presOf" srcId="{8A471FAF-E1DE-46AA-A97F-28284B7D718E}" destId="{2D503F0E-49F7-4D3D-A588-D182E906F7D5}" srcOrd="0" destOrd="0" presId="urn:microsoft.com/office/officeart/2005/8/layout/vList2"/>
    <dgm:cxn modelId="{A3C2B92C-F1AC-43C7-B0A7-A17F49D159AE}" srcId="{7B030DBF-83E2-4AB6-92B8-27FD36258CFA}" destId="{17C41E7A-1997-4585-A440-288ED0FE64B6}" srcOrd="0" destOrd="0" parTransId="{4E5BAD02-4035-4B87-956B-5E6AEA7EA233}" sibTransId="{DBB6B826-48E1-4AD4-B29C-622C7944C6D7}"/>
    <dgm:cxn modelId="{1ED67476-80FD-49C7-8848-1EC01183D9A4}" srcId="{6B7D6A45-7672-40D7-B6BF-2EE8DFFD1817}" destId="{E1B08737-642F-4C9E-B5BE-EEBD93160B3D}" srcOrd="1" destOrd="0" parTransId="{E45EBC4D-AE5D-4678-BE82-2657BACA3B90}" sibTransId="{50403063-5173-4447-8B40-8829132F830D}"/>
    <dgm:cxn modelId="{9C1F2D6D-6C49-4F84-93B3-4285C5F11D24}" type="presParOf" srcId="{37BF46C2-68F7-4F7C-B7AA-CCCB3AA9DAD0}" destId="{C34168E8-E54E-4CDE-94C1-81069400F4AB}" srcOrd="0" destOrd="0" presId="urn:microsoft.com/office/officeart/2005/8/layout/vList2"/>
    <dgm:cxn modelId="{7F1345F5-6E53-4D54-8765-658F519EA40B}" type="presParOf" srcId="{37BF46C2-68F7-4F7C-B7AA-CCCB3AA9DAD0}" destId="{C518C126-0DF2-4D25-A767-F9F60880064F}" srcOrd="1" destOrd="0" presId="urn:microsoft.com/office/officeart/2005/8/layout/vList2"/>
    <dgm:cxn modelId="{C7C27377-3A24-402F-A714-D5B92F668606}" type="presParOf" srcId="{37BF46C2-68F7-4F7C-B7AA-CCCB3AA9DAD0}" destId="{2240877D-DAF7-454A-B7CF-153FB0B04495}" srcOrd="2" destOrd="0" presId="urn:microsoft.com/office/officeart/2005/8/layout/vList2"/>
    <dgm:cxn modelId="{9EEF96ED-CC0E-4C6C-AE10-71EB4B38D049}" type="presParOf" srcId="{37BF46C2-68F7-4F7C-B7AA-CCCB3AA9DAD0}" destId="{B26BA836-FF51-4E70-8729-E4B5A9BE9B8A}" srcOrd="3" destOrd="0" presId="urn:microsoft.com/office/officeart/2005/8/layout/vList2"/>
    <dgm:cxn modelId="{1D7D4FA7-A29C-4329-87B4-ADC94CF0667C}" type="presParOf" srcId="{37BF46C2-68F7-4F7C-B7AA-CCCB3AA9DAD0}" destId="{780AF519-4600-41FC-B563-10C8433C8D6F}" srcOrd="4" destOrd="0" presId="urn:microsoft.com/office/officeart/2005/8/layout/vList2"/>
    <dgm:cxn modelId="{88E7DA12-3D5F-449A-B9E0-7E243A7D0855}" type="presParOf" srcId="{37BF46C2-68F7-4F7C-B7AA-CCCB3AA9DAD0}" destId="{BDDB61D1-3807-4CDE-A482-2434D4039856}" srcOrd="5" destOrd="0" presId="urn:microsoft.com/office/officeart/2005/8/layout/vList2"/>
    <dgm:cxn modelId="{5F18C040-57D3-4F10-A729-22DFCB1DF06D}" type="presParOf" srcId="{37BF46C2-68F7-4F7C-B7AA-CCCB3AA9DAD0}" destId="{2D503F0E-49F7-4D3D-A588-D182E906F7D5}" srcOrd="6" destOrd="0" presId="urn:microsoft.com/office/officeart/2005/8/layout/vList2"/>
    <dgm:cxn modelId="{AB0BE0DA-1B82-4DB3-8AB6-DC33598BC5EF}" type="presParOf" srcId="{37BF46C2-68F7-4F7C-B7AA-CCCB3AA9DAD0}" destId="{44403D95-9BBA-462F-A90E-BD6F115FC73A}" srcOrd="7" destOrd="0" presId="urn:microsoft.com/office/officeart/2005/8/layout/vList2"/>
    <dgm:cxn modelId="{1F70557D-F827-4DAE-94B9-9E1B1B6E98B9}" type="presParOf" srcId="{37BF46C2-68F7-4F7C-B7AA-CCCB3AA9DAD0}" destId="{23206AF7-2080-4071-AF37-03E145196C3B}" srcOrd="8" destOrd="0" presId="urn:microsoft.com/office/officeart/2005/8/layout/vList2"/>
    <dgm:cxn modelId="{297D1228-098E-4EAA-A190-FBC0D68627D0}" type="presParOf" srcId="{37BF46C2-68F7-4F7C-B7AA-CCCB3AA9DAD0}" destId="{74C7C960-3020-4C85-9CC6-1E292D6E8C61}" srcOrd="9" destOrd="0" presId="urn:microsoft.com/office/officeart/2005/8/layout/vList2"/>
    <dgm:cxn modelId="{98C806C2-5E79-4DB6-A338-D9E1E53D08D9}" type="presParOf" srcId="{37BF46C2-68F7-4F7C-B7AA-CCCB3AA9DAD0}" destId="{E6878A1D-6B68-4C24-AE12-439CFFD11121}" srcOrd="10" destOrd="0" presId="urn:microsoft.com/office/officeart/2005/8/layout/vList2"/>
    <dgm:cxn modelId="{F6BBE83E-5E7F-4DD6-AA74-429108C88208}" type="presParOf" srcId="{37BF46C2-68F7-4F7C-B7AA-CCCB3AA9DAD0}" destId="{D5305A98-5617-4101-BF2D-BD63160174BB}" srcOrd="1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ADC2EB-F443-49A4-8C9A-BE28C6876D37}">
      <dsp:nvSpPr>
        <dsp:cNvPr id="0" name=""/>
        <dsp:cNvSpPr/>
      </dsp:nvSpPr>
      <dsp:spPr>
        <a:xfrm>
          <a:off x="0" y="112877"/>
          <a:ext cx="8088072" cy="806920"/>
        </a:xfrm>
        <a:prstGeom prst="roundRect">
          <a:avLst/>
        </a:prstGeom>
        <a:solidFill>
          <a:srgbClr val="25A939"/>
        </a:solidFill>
        <a:ln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>
              <a:solidFill>
                <a:schemeClr val="bg1"/>
              </a:solidFill>
              <a:latin typeface="Arial Narrow" panose="020B0606020202030204" pitchFamily="34" charset="0"/>
            </a:rPr>
            <a:t>Ekonomická situace České republiky, omezené zdroje financování služeb sociální péče, podfinancování celého systému podpory sociálních služeb.</a:t>
          </a:r>
        </a:p>
      </dsp:txBody>
      <dsp:txXfrm>
        <a:off x="39391" y="152268"/>
        <a:ext cx="8009290" cy="728138"/>
      </dsp:txXfrm>
    </dsp:sp>
    <dsp:sp modelId="{0E57A9AC-138D-40F2-914D-6F934C31FF36}">
      <dsp:nvSpPr>
        <dsp:cNvPr id="0" name=""/>
        <dsp:cNvSpPr/>
      </dsp:nvSpPr>
      <dsp:spPr>
        <a:xfrm>
          <a:off x="0" y="1106997"/>
          <a:ext cx="8088072" cy="792587"/>
        </a:xfrm>
        <a:prstGeom prst="roundRect">
          <a:avLst/>
        </a:prstGeom>
        <a:solidFill>
          <a:srgbClr val="002060"/>
        </a:solidFill>
        <a:ln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>
              <a:solidFill>
                <a:schemeClr val="bg1"/>
              </a:solidFill>
              <a:latin typeface="Arial Narrow" panose="020B0606020202030204" pitchFamily="34" charset="0"/>
            </a:rPr>
            <a:t>V</a:t>
          </a:r>
          <a:r>
            <a:rPr lang="cs-CZ" sz="1800" b="0" kern="1200" dirty="0">
              <a:solidFill>
                <a:schemeClr val="bg1"/>
              </a:solidFill>
              <a:latin typeface="Arial Narrow" panose="020B0606020202030204" pitchFamily="34" charset="0"/>
            </a:rPr>
            <a:t>e vícezdrojovém financování sociálních služeb jsou kromě státu a krajů významnými přispěvateli na činnosti sociálních služeb také obce III. typu.</a:t>
          </a:r>
        </a:p>
      </dsp:txBody>
      <dsp:txXfrm>
        <a:off x="38691" y="1145688"/>
        <a:ext cx="8010690" cy="715205"/>
      </dsp:txXfrm>
    </dsp:sp>
    <dsp:sp modelId="{95A05F5F-664C-48A1-8047-B701BEFCEA0A}">
      <dsp:nvSpPr>
        <dsp:cNvPr id="0" name=""/>
        <dsp:cNvSpPr/>
      </dsp:nvSpPr>
      <dsp:spPr>
        <a:xfrm>
          <a:off x="0" y="2086784"/>
          <a:ext cx="8088072" cy="1216800"/>
        </a:xfrm>
        <a:prstGeom prst="roundRect">
          <a:avLst/>
        </a:prstGeom>
        <a:gradFill flip="none" rotWithShape="0">
          <a:gsLst>
            <a:gs pos="0">
              <a:srgbClr val="25A939">
                <a:shade val="30000"/>
                <a:satMod val="115000"/>
              </a:srgbClr>
            </a:gs>
            <a:gs pos="50000">
              <a:srgbClr val="25A939">
                <a:shade val="67500"/>
                <a:satMod val="115000"/>
              </a:srgbClr>
            </a:gs>
            <a:gs pos="100000">
              <a:srgbClr val="25A939">
                <a:shade val="100000"/>
                <a:satMod val="115000"/>
              </a:srgbClr>
            </a:gs>
          </a:gsLst>
          <a:lin ang="16200000" scaled="1"/>
          <a:tileRect/>
        </a:gradFill>
        <a:ln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>
              <a:solidFill>
                <a:schemeClr val="bg1"/>
              </a:solidFill>
              <a:latin typeface="Arial Narrow" panose="020B0606020202030204" pitchFamily="34" charset="0"/>
            </a:rPr>
            <a:t>Řada obcí I. a II. typu také přispívá na činnost některých sociálních služeb, ale jedná se o ad hoc přístup, </a:t>
          </a:r>
          <a:r>
            <a:rPr lang="cs-CZ" sz="1800" b="0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nemá </a:t>
          </a:r>
          <a:r>
            <a:rPr lang="cs-CZ" sz="1800" b="0" kern="1200" dirty="0">
              <a:solidFill>
                <a:schemeClr val="bg1"/>
              </a:solidFill>
              <a:latin typeface="Arial Narrow" panose="020B0606020202030204" pitchFamily="34" charset="0"/>
            </a:rPr>
            <a:t>návaznost na znalost potřebnosti sociálních služeb v území správních obvodů obcí III. typu, strategické rozvojové dokumenty v sociální oblasti a nastavené dlouhodobé priority rozvoje sociálních </a:t>
          </a:r>
          <a:r>
            <a:rPr lang="cs-CZ" sz="1800" b="0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služeb.</a:t>
          </a:r>
          <a:endParaRPr lang="cs-CZ" sz="1800" b="0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59399" y="2146183"/>
        <a:ext cx="7969274" cy="1098002"/>
      </dsp:txXfrm>
    </dsp:sp>
    <dsp:sp modelId="{6ED31325-759B-49C3-B123-6AF3FC7FDCCB}">
      <dsp:nvSpPr>
        <dsp:cNvPr id="0" name=""/>
        <dsp:cNvSpPr/>
      </dsp:nvSpPr>
      <dsp:spPr>
        <a:xfrm>
          <a:off x="0" y="3490784"/>
          <a:ext cx="8088072" cy="1216800"/>
        </a:xfrm>
        <a:prstGeom prst="roundRect">
          <a:avLst/>
        </a:prstGeom>
        <a:solidFill>
          <a:srgbClr val="002060"/>
        </a:solidFill>
        <a:ln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>
              <a:solidFill>
                <a:schemeClr val="bg1"/>
              </a:solidFill>
              <a:latin typeface="Arial Narrow" panose="020B0606020202030204" pitchFamily="34" charset="0"/>
            </a:rPr>
            <a:t>Z výše uvedených důvodů je nezbytné, aby </a:t>
          </a:r>
          <a:r>
            <a:rPr lang="cs-CZ" sz="1800" b="1" kern="1200" dirty="0">
              <a:solidFill>
                <a:schemeClr val="bg1"/>
              </a:solidFill>
              <a:latin typeface="Arial Narrow" panose="020B0606020202030204" pitchFamily="34" charset="0"/>
            </a:rPr>
            <a:t>do systému podpory sociálních služeb přispívaly alespoň v omezené míře na spravedlivém - solidárním principu také obce I</a:t>
          </a:r>
          <a:r>
            <a:rPr lang="cs-CZ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. a II. </a:t>
          </a:r>
          <a:r>
            <a:rPr lang="cs-CZ" sz="1800" b="1" kern="1200" dirty="0">
              <a:solidFill>
                <a:schemeClr val="bg1"/>
              </a:solidFill>
              <a:latin typeface="Arial Narrow" panose="020B0606020202030204" pitchFamily="34" charset="0"/>
            </a:rPr>
            <a:t>typu</a:t>
          </a:r>
          <a:r>
            <a:rPr lang="cs-CZ" sz="1800" b="0" kern="1200" dirty="0">
              <a:solidFill>
                <a:schemeClr val="bg1"/>
              </a:solidFill>
              <a:latin typeface="Arial Narrow" panose="020B0606020202030204" pitchFamily="34" charset="0"/>
            </a:rPr>
            <a:t>. Tento koncept již úspěšně funguje v jiných krajích České republiky, např. Jihomoravský kraj, Zlínský kraj a další. </a:t>
          </a:r>
        </a:p>
      </dsp:txBody>
      <dsp:txXfrm>
        <a:off x="59399" y="3550183"/>
        <a:ext cx="7969274" cy="1098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9532B6-84C1-4791-8E84-F93DBB8F8803}">
      <dsp:nvSpPr>
        <dsp:cNvPr id="0" name=""/>
        <dsp:cNvSpPr/>
      </dsp:nvSpPr>
      <dsp:spPr>
        <a:xfrm>
          <a:off x="1807052" y="561738"/>
          <a:ext cx="4543389" cy="4543389"/>
        </a:xfrm>
        <a:prstGeom prst="blockArc">
          <a:avLst>
            <a:gd name="adj1" fmla="val 12353610"/>
            <a:gd name="adj2" fmla="val 16573841"/>
            <a:gd name="adj3" fmla="val 3908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9358E8-92B6-48BB-9933-37B97B6CEA92}">
      <dsp:nvSpPr>
        <dsp:cNvPr id="0" name=""/>
        <dsp:cNvSpPr/>
      </dsp:nvSpPr>
      <dsp:spPr>
        <a:xfrm>
          <a:off x="1822746" y="528722"/>
          <a:ext cx="4543389" cy="4543389"/>
        </a:xfrm>
        <a:prstGeom prst="blockArc">
          <a:avLst>
            <a:gd name="adj1" fmla="val 9974563"/>
            <a:gd name="adj2" fmla="val 12297187"/>
            <a:gd name="adj3" fmla="val 3908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D5532D-0545-4CC9-A23B-643779CA20E6}">
      <dsp:nvSpPr>
        <dsp:cNvPr id="0" name=""/>
        <dsp:cNvSpPr/>
      </dsp:nvSpPr>
      <dsp:spPr>
        <a:xfrm>
          <a:off x="1783059" y="387058"/>
          <a:ext cx="4543389" cy="4543389"/>
        </a:xfrm>
        <a:prstGeom prst="blockArc">
          <a:avLst>
            <a:gd name="adj1" fmla="val 6913869"/>
            <a:gd name="adj2" fmla="val 9747451"/>
            <a:gd name="adj3" fmla="val 3908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696A3F-47DC-4E80-BF90-48C36208695B}">
      <dsp:nvSpPr>
        <dsp:cNvPr id="0" name=""/>
        <dsp:cNvSpPr/>
      </dsp:nvSpPr>
      <dsp:spPr>
        <a:xfrm>
          <a:off x="2152767" y="607224"/>
          <a:ext cx="4543389" cy="4543389"/>
        </a:xfrm>
        <a:prstGeom prst="blockArc">
          <a:avLst>
            <a:gd name="adj1" fmla="val 3213543"/>
            <a:gd name="adj2" fmla="val 7579053"/>
            <a:gd name="adj3" fmla="val 3908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528281-6137-41BE-9894-1C56F335DB68}">
      <dsp:nvSpPr>
        <dsp:cNvPr id="0" name=""/>
        <dsp:cNvSpPr/>
      </dsp:nvSpPr>
      <dsp:spPr>
        <a:xfrm>
          <a:off x="2294984" y="510471"/>
          <a:ext cx="4543389" cy="4543389"/>
        </a:xfrm>
        <a:prstGeom prst="blockArc">
          <a:avLst>
            <a:gd name="adj1" fmla="val 854466"/>
            <a:gd name="adj2" fmla="val 3479096"/>
            <a:gd name="adj3" fmla="val 3908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CE3060-4CBD-42D6-B338-26613767A895}">
      <dsp:nvSpPr>
        <dsp:cNvPr id="0" name=""/>
        <dsp:cNvSpPr/>
      </dsp:nvSpPr>
      <dsp:spPr>
        <a:xfrm>
          <a:off x="2277832" y="583142"/>
          <a:ext cx="4543389" cy="4543389"/>
        </a:xfrm>
        <a:prstGeom prst="blockArc">
          <a:avLst>
            <a:gd name="adj1" fmla="val 19998718"/>
            <a:gd name="adj2" fmla="val 739214"/>
            <a:gd name="adj3" fmla="val 3908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FBB01F-C7F0-4D1F-8658-52F9172B5C82}">
      <dsp:nvSpPr>
        <dsp:cNvPr id="0" name=""/>
        <dsp:cNvSpPr/>
      </dsp:nvSpPr>
      <dsp:spPr>
        <a:xfrm>
          <a:off x="2268347" y="564047"/>
          <a:ext cx="4543389" cy="4543389"/>
        </a:xfrm>
        <a:prstGeom prst="blockArc">
          <a:avLst>
            <a:gd name="adj1" fmla="val 15860565"/>
            <a:gd name="adj2" fmla="val 20031627"/>
            <a:gd name="adj3" fmla="val 3908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439999-3B02-4CB9-ACB4-5CA6D770032D}">
      <dsp:nvSpPr>
        <dsp:cNvPr id="0" name=""/>
        <dsp:cNvSpPr/>
      </dsp:nvSpPr>
      <dsp:spPr>
        <a:xfrm>
          <a:off x="3351642" y="1877752"/>
          <a:ext cx="1937676" cy="1937676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>
              <a:latin typeface="Arial Narrow" panose="020B0606020202030204" pitchFamily="34" charset="0"/>
            </a:rPr>
            <a:t>Argumenty pro spolufinancování sociálních služeb ze strany obcí I. a II. typu</a:t>
          </a:r>
        </a:p>
      </dsp:txBody>
      <dsp:txXfrm>
        <a:off x="3635408" y="2161518"/>
        <a:ext cx="1370144" cy="1370144"/>
      </dsp:txXfrm>
    </dsp:sp>
    <dsp:sp modelId="{6C0A5CFA-2897-4B52-B009-5260D6267892}">
      <dsp:nvSpPr>
        <dsp:cNvPr id="0" name=""/>
        <dsp:cNvSpPr/>
      </dsp:nvSpPr>
      <dsp:spPr>
        <a:xfrm>
          <a:off x="3109522" y="25496"/>
          <a:ext cx="2421915" cy="1187578"/>
        </a:xfrm>
        <a:prstGeom prst="roundRect">
          <a:avLst/>
        </a:prstGeom>
        <a:solidFill>
          <a:srgbClr val="25A93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>
              <a:latin typeface="Arial Narrow" panose="020B0606020202030204" pitchFamily="34" charset="0"/>
            </a:rPr>
            <a:t>Podfinancování celého systému sociálních služeb.</a:t>
          </a:r>
        </a:p>
      </dsp:txBody>
      <dsp:txXfrm>
        <a:off x="3167495" y="83469"/>
        <a:ext cx="2305969" cy="1071632"/>
      </dsp:txXfrm>
    </dsp:sp>
    <dsp:sp modelId="{B43C452C-74F4-4BD8-BA13-796A1646EE35}">
      <dsp:nvSpPr>
        <dsp:cNvPr id="0" name=""/>
        <dsp:cNvSpPr/>
      </dsp:nvSpPr>
      <dsp:spPr>
        <a:xfrm>
          <a:off x="5328587" y="1260693"/>
          <a:ext cx="2421915" cy="1187578"/>
        </a:xfrm>
        <a:prstGeom prst="roundRect">
          <a:avLst/>
        </a:prstGeom>
        <a:solidFill>
          <a:srgbClr val="25A93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>
              <a:latin typeface="Arial Narrow" panose="020B0606020202030204" pitchFamily="34" charset="0"/>
            </a:rPr>
            <a:t>Nárůst </a:t>
          </a:r>
          <a:r>
            <a:rPr lang="cs-CZ" sz="1600" b="0" kern="1200" dirty="0">
              <a:latin typeface="Arial Narrow" panose="020B0606020202030204" pitchFamily="34" charset="0"/>
            </a:rPr>
            <a:t>počtu starších obyvatel </a:t>
          </a:r>
          <a:r>
            <a:rPr lang="cs-CZ" sz="1600" b="0" kern="1200" dirty="0" smtClean="0">
              <a:latin typeface="Arial Narrow" panose="020B0606020202030204" pitchFamily="34" charset="0"/>
            </a:rPr>
            <a:t>v Kraji </a:t>
          </a:r>
          <a:r>
            <a:rPr lang="cs-CZ" sz="1600" b="0" kern="1200" dirty="0">
              <a:latin typeface="Arial Narrow" panose="020B0606020202030204" pitchFamily="34" charset="0"/>
            </a:rPr>
            <a:t>Vysočina </a:t>
          </a:r>
          <a:r>
            <a:rPr lang="cs-CZ" sz="1600" b="0" kern="1200" dirty="0" smtClean="0">
              <a:latin typeface="Arial Narrow" panose="020B0606020202030204" pitchFamily="34" charset="0"/>
            </a:rPr>
            <a:t>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>
              <a:latin typeface="Arial Narrow" panose="020B0606020202030204" pitchFamily="34" charset="0"/>
            </a:rPr>
            <a:t>  </a:t>
          </a:r>
          <a:r>
            <a:rPr lang="cs-CZ" sz="1600" b="0" kern="1200" dirty="0">
              <a:latin typeface="Arial Narrow" panose="020B0606020202030204" pitchFamily="34" charset="0"/>
            </a:rPr>
            <a:t>Nepříznivá prognóza.</a:t>
          </a:r>
        </a:p>
      </dsp:txBody>
      <dsp:txXfrm>
        <a:off x="5386560" y="1318666"/>
        <a:ext cx="2305969" cy="1071632"/>
      </dsp:txXfrm>
    </dsp:sp>
    <dsp:sp modelId="{6E186ECA-5055-417D-931D-CA9DD2437CBB}">
      <dsp:nvSpPr>
        <dsp:cNvPr id="0" name=""/>
        <dsp:cNvSpPr/>
      </dsp:nvSpPr>
      <dsp:spPr>
        <a:xfrm>
          <a:off x="5514579" y="2736300"/>
          <a:ext cx="2421915" cy="1187578"/>
        </a:xfrm>
        <a:prstGeom prst="roundRect">
          <a:avLst/>
        </a:prstGeom>
        <a:solidFill>
          <a:srgbClr val="25A93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>
              <a:latin typeface="Arial Narrow" panose="020B0606020202030204" pitchFamily="34" charset="0"/>
            </a:rPr>
            <a:t>Omezené kapacity některých druhů sociálních služeb.</a:t>
          </a:r>
        </a:p>
      </dsp:txBody>
      <dsp:txXfrm>
        <a:off x="5572552" y="2794273"/>
        <a:ext cx="2305969" cy="1071632"/>
      </dsp:txXfrm>
    </dsp:sp>
    <dsp:sp modelId="{448AF62F-4A1E-4DBA-B203-895DDF0B5172}">
      <dsp:nvSpPr>
        <dsp:cNvPr id="0" name=""/>
        <dsp:cNvSpPr/>
      </dsp:nvSpPr>
      <dsp:spPr>
        <a:xfrm>
          <a:off x="4536510" y="4076927"/>
          <a:ext cx="2421915" cy="1187578"/>
        </a:xfrm>
        <a:prstGeom prst="roundRect">
          <a:avLst/>
        </a:prstGeom>
        <a:solidFill>
          <a:srgbClr val="25A93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>
              <a:latin typeface="Arial Narrow" panose="020B0606020202030204" pitchFamily="34" charset="0"/>
            </a:rPr>
            <a:t>Nárůst </a:t>
          </a:r>
          <a:r>
            <a:rPr lang="cs-CZ" sz="1600" b="0" kern="1200" dirty="0">
              <a:latin typeface="Arial Narrow" panose="020B0606020202030204" pitchFamily="34" charset="0"/>
            </a:rPr>
            <a:t>počtu obyvatel s civilizačními chorobami (Alzheimer, stařecké demence atd.).</a:t>
          </a:r>
        </a:p>
      </dsp:txBody>
      <dsp:txXfrm>
        <a:off x="4594483" y="4134900"/>
        <a:ext cx="2305969" cy="1071632"/>
      </dsp:txXfrm>
    </dsp:sp>
    <dsp:sp modelId="{3866C76A-6965-4581-A27C-22FAE7090D1F}">
      <dsp:nvSpPr>
        <dsp:cNvPr id="0" name=""/>
        <dsp:cNvSpPr/>
      </dsp:nvSpPr>
      <dsp:spPr>
        <a:xfrm>
          <a:off x="1894360" y="4079772"/>
          <a:ext cx="2421915" cy="1187578"/>
        </a:xfrm>
        <a:prstGeom prst="roundRect">
          <a:avLst/>
        </a:prstGeom>
        <a:solidFill>
          <a:srgbClr val="25A93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>
              <a:latin typeface="Arial Narrow" panose="020B0606020202030204" pitchFamily="34" charset="0"/>
            </a:rPr>
            <a:t>Sociální mobilita mladších osob a obyvatel v produktivním věku za prací, studiem apod</a:t>
          </a:r>
          <a:r>
            <a:rPr lang="cs-CZ" sz="1400" b="0" kern="1200" dirty="0">
              <a:latin typeface="Arial Narrow" panose="020B0606020202030204" pitchFamily="34" charset="0"/>
            </a:rPr>
            <a:t>.</a:t>
          </a:r>
        </a:p>
      </dsp:txBody>
      <dsp:txXfrm>
        <a:off x="1952333" y="4137745"/>
        <a:ext cx="2305969" cy="1071632"/>
      </dsp:txXfrm>
    </dsp:sp>
    <dsp:sp modelId="{75272E45-A9CF-439E-9086-737AB99232D0}">
      <dsp:nvSpPr>
        <dsp:cNvPr id="0" name=""/>
        <dsp:cNvSpPr/>
      </dsp:nvSpPr>
      <dsp:spPr>
        <a:xfrm>
          <a:off x="720075" y="2736301"/>
          <a:ext cx="2421915" cy="1187578"/>
        </a:xfrm>
        <a:prstGeom prst="roundRect">
          <a:avLst/>
        </a:prstGeom>
        <a:solidFill>
          <a:srgbClr val="25A93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>
              <a:latin typeface="Arial Narrow" panose="020B0606020202030204" pitchFamily="34" charset="0"/>
            </a:rPr>
            <a:t>Problematické zajištění péče </a:t>
          </a:r>
          <a:r>
            <a:rPr lang="cs-CZ" sz="1600" b="0" kern="1200" dirty="0" smtClean="0">
              <a:latin typeface="Arial Narrow" panose="020B0606020202030204" pitchFamily="34" charset="0"/>
            </a:rPr>
            <a:t>o </a:t>
          </a:r>
          <a:r>
            <a:rPr lang="cs-CZ" sz="1600" b="0" kern="1200" dirty="0">
              <a:latin typeface="Arial Narrow" panose="020B0606020202030204" pitchFamily="34" charset="0"/>
            </a:rPr>
            <a:t>staré osoby </a:t>
          </a:r>
          <a:r>
            <a:rPr lang="cs-CZ" sz="1600" b="0" kern="1200" dirty="0" smtClean="0">
              <a:latin typeface="Arial Narrow" panose="020B0606020202030204" pitchFamily="34" charset="0"/>
            </a:rPr>
            <a:t>prostřednictvím </a:t>
          </a:r>
          <a:r>
            <a:rPr lang="cs-CZ" sz="1600" b="0" kern="1200" dirty="0">
              <a:latin typeface="Arial Narrow" panose="020B0606020202030204" pitchFamily="34" charset="0"/>
            </a:rPr>
            <a:t>rodinných příslušníků a neformálních pečovatelů.</a:t>
          </a:r>
        </a:p>
      </dsp:txBody>
      <dsp:txXfrm>
        <a:off x="778048" y="2794274"/>
        <a:ext cx="2305969" cy="1071632"/>
      </dsp:txXfrm>
    </dsp:sp>
    <dsp:sp modelId="{87F57F59-097D-4551-945F-E07D05A29267}">
      <dsp:nvSpPr>
        <dsp:cNvPr id="0" name=""/>
        <dsp:cNvSpPr/>
      </dsp:nvSpPr>
      <dsp:spPr>
        <a:xfrm>
          <a:off x="864090" y="1266980"/>
          <a:ext cx="2421915" cy="1187578"/>
        </a:xfrm>
        <a:prstGeom prst="roundRect">
          <a:avLst/>
        </a:prstGeom>
        <a:solidFill>
          <a:srgbClr val="25A93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>
              <a:latin typeface="Arial Narrow" panose="020B0606020202030204" pitchFamily="34" charset="0"/>
            </a:rPr>
            <a:t>Bílých </a:t>
          </a:r>
          <a:r>
            <a:rPr lang="cs-CZ" sz="1600" b="0" kern="1200" dirty="0">
              <a:latin typeface="Arial Narrow" panose="020B0606020202030204" pitchFamily="34" charset="0"/>
            </a:rPr>
            <a:t>míst pokrytí služeb péče– potřeba navýšení kapacit služeb sociální péče, </a:t>
          </a:r>
          <a:r>
            <a:rPr lang="cs-CZ" sz="1600" b="0" kern="1200" dirty="0" smtClean="0">
              <a:latin typeface="Arial Narrow" panose="020B0606020202030204" pitchFamily="34" charset="0"/>
            </a:rPr>
            <a:t>především </a:t>
          </a:r>
          <a:r>
            <a:rPr lang="cs-CZ" sz="1600" b="0" kern="1200" dirty="0">
              <a:latin typeface="Arial Narrow" panose="020B0606020202030204" pitchFamily="34" charset="0"/>
            </a:rPr>
            <a:t>terénní formou.</a:t>
          </a:r>
        </a:p>
      </dsp:txBody>
      <dsp:txXfrm>
        <a:off x="922063" y="1324953"/>
        <a:ext cx="2305969" cy="10716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5F5FD5-C07E-40B5-9FA2-5856820304EA}">
      <dsp:nvSpPr>
        <dsp:cNvPr id="0" name=""/>
        <dsp:cNvSpPr/>
      </dsp:nvSpPr>
      <dsp:spPr>
        <a:xfrm>
          <a:off x="3312367" y="1728191"/>
          <a:ext cx="2016225" cy="2016225"/>
        </a:xfrm>
        <a:prstGeom prst="ellipse">
          <a:avLst/>
        </a:prstGeom>
        <a:solidFill>
          <a:srgbClr val="25A93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latin typeface="Arial Narrow" panose="020B0606020202030204" pitchFamily="34" charset="0"/>
            </a:rPr>
            <a:t>Zdroje financování sociálních </a:t>
          </a:r>
          <a:r>
            <a:rPr lang="cs-CZ" sz="1600" b="1" kern="1200" dirty="0" smtClean="0">
              <a:latin typeface="Arial Narrow" panose="020B0606020202030204" pitchFamily="34" charset="0"/>
            </a:rPr>
            <a:t>služeb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>
              <a:latin typeface="Arial Narrow" panose="020B0606020202030204" pitchFamily="34" charset="0"/>
            </a:rPr>
            <a:t>(údaje z roku 2022</a:t>
          </a:r>
          <a:r>
            <a:rPr lang="cs-CZ" sz="1500" b="1" kern="1200" dirty="0" smtClean="0">
              <a:latin typeface="Arial Narrow" panose="020B0606020202030204" pitchFamily="34" charset="0"/>
            </a:rPr>
            <a:t>)</a:t>
          </a:r>
          <a:endParaRPr lang="cs-CZ" sz="1500" b="1" kern="1200" dirty="0">
            <a:latin typeface="Arial Narrow" panose="020B0606020202030204" pitchFamily="34" charset="0"/>
          </a:endParaRPr>
        </a:p>
      </dsp:txBody>
      <dsp:txXfrm>
        <a:off x="3607636" y="2023460"/>
        <a:ext cx="1425687" cy="1425687"/>
      </dsp:txXfrm>
    </dsp:sp>
    <dsp:sp modelId="{2855A94E-1284-4D3B-B8C5-3D059F463513}">
      <dsp:nvSpPr>
        <dsp:cNvPr id="0" name=""/>
        <dsp:cNvSpPr/>
      </dsp:nvSpPr>
      <dsp:spPr>
        <a:xfrm rot="16200000">
          <a:off x="4220492" y="1612506"/>
          <a:ext cx="199976" cy="31393"/>
        </a:xfrm>
        <a:custGeom>
          <a:avLst/>
          <a:gdLst/>
          <a:ahLst/>
          <a:cxnLst/>
          <a:rect l="0" t="0" r="0" b="0"/>
          <a:pathLst>
            <a:path>
              <a:moveTo>
                <a:pt x="0" y="15696"/>
              </a:moveTo>
              <a:lnTo>
                <a:pt x="199976" y="15696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latin typeface="Arial Narrow" panose="020B0606020202030204" pitchFamily="34" charset="0"/>
          </a:endParaRPr>
        </a:p>
      </dsp:txBody>
      <dsp:txXfrm>
        <a:off x="4315481" y="1623204"/>
        <a:ext cx="9998" cy="9998"/>
      </dsp:txXfrm>
    </dsp:sp>
    <dsp:sp modelId="{BD91C782-9241-4077-B698-AB74539D0208}">
      <dsp:nvSpPr>
        <dsp:cNvPr id="0" name=""/>
        <dsp:cNvSpPr/>
      </dsp:nvSpPr>
      <dsp:spPr>
        <a:xfrm>
          <a:off x="2994952" y="21163"/>
          <a:ext cx="2651055" cy="1507052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Dotace MPSV </a:t>
          </a:r>
          <a:r>
            <a:rPr lang="cs-CZ" sz="1800" b="1" kern="1200" dirty="0" smtClean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u="sng" kern="1200" dirty="0" smtClean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1 173 </a:t>
          </a:r>
          <a:r>
            <a:rPr lang="cs-CZ" sz="1800" b="1" u="sng" kern="12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mil. Kč</a:t>
          </a:r>
          <a:endParaRPr lang="cs-CZ" sz="1800" b="1" u="sng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3068520" y="94731"/>
        <a:ext cx="2503919" cy="1359916"/>
      </dsp:txXfrm>
    </dsp:sp>
    <dsp:sp modelId="{0C9996DB-BA4E-4259-9E81-2760A17541FB}">
      <dsp:nvSpPr>
        <dsp:cNvPr id="0" name=""/>
        <dsp:cNvSpPr/>
      </dsp:nvSpPr>
      <dsp:spPr>
        <a:xfrm rot="20504682">
          <a:off x="5261453" y="2302731"/>
          <a:ext cx="651760" cy="31393"/>
        </a:xfrm>
        <a:custGeom>
          <a:avLst/>
          <a:gdLst/>
          <a:ahLst/>
          <a:cxnLst/>
          <a:rect l="0" t="0" r="0" b="0"/>
          <a:pathLst>
            <a:path>
              <a:moveTo>
                <a:pt x="0" y="15696"/>
              </a:moveTo>
              <a:lnTo>
                <a:pt x="651760" y="15696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latin typeface="Arial Narrow" panose="020B0606020202030204" pitchFamily="34" charset="0"/>
          </a:endParaRPr>
        </a:p>
      </dsp:txBody>
      <dsp:txXfrm>
        <a:off x="5571039" y="2302134"/>
        <a:ext cx="32588" cy="32588"/>
      </dsp:txXfrm>
    </dsp:sp>
    <dsp:sp modelId="{84DCB9AA-EFA5-4FDF-B14C-5EA0E27EBF5F}">
      <dsp:nvSpPr>
        <dsp:cNvPr id="0" name=""/>
        <dsp:cNvSpPr/>
      </dsp:nvSpPr>
      <dsp:spPr>
        <a:xfrm>
          <a:off x="5784234" y="824188"/>
          <a:ext cx="2651055" cy="198412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Financování z obcí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cs-CZ" sz="1800" b="1" u="sng" kern="1200" dirty="0" smtClean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185 </a:t>
          </a:r>
          <a:r>
            <a:rPr lang="cs-CZ" sz="1800" b="1" u="sng" kern="120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mil. Kč </a:t>
          </a:r>
          <a:endParaRPr lang="cs-CZ" sz="1800" b="1" u="sng" kern="1200" dirty="0" smtClean="0">
            <a:solidFill>
              <a:schemeClr val="bg1"/>
            </a:solidFill>
            <a:latin typeface="Arial Narrow" panose="020B0606020202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5881091" y="921045"/>
        <a:ext cx="2457341" cy="1790410"/>
      </dsp:txXfrm>
    </dsp:sp>
    <dsp:sp modelId="{7089B598-2C44-4D70-BA9E-9F09C332601F}">
      <dsp:nvSpPr>
        <dsp:cNvPr id="0" name=""/>
        <dsp:cNvSpPr/>
      </dsp:nvSpPr>
      <dsp:spPr>
        <a:xfrm rot="1228590">
          <a:off x="5240043" y="3210867"/>
          <a:ext cx="786677" cy="31393"/>
        </a:xfrm>
        <a:custGeom>
          <a:avLst/>
          <a:gdLst/>
          <a:ahLst/>
          <a:cxnLst/>
          <a:rect l="0" t="0" r="0" b="0"/>
          <a:pathLst>
            <a:path>
              <a:moveTo>
                <a:pt x="0" y="15696"/>
              </a:moveTo>
              <a:lnTo>
                <a:pt x="786677" y="15696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latin typeface="Arial Narrow" panose="020B0606020202030204" pitchFamily="34" charset="0"/>
          </a:endParaRPr>
        </a:p>
      </dsp:txBody>
      <dsp:txXfrm>
        <a:off x="5613715" y="3206897"/>
        <a:ext cx="39333" cy="39333"/>
      </dsp:txXfrm>
    </dsp:sp>
    <dsp:sp modelId="{CE60C04D-51EF-4742-9EBF-A1197A4A8BFF}">
      <dsp:nvSpPr>
        <dsp:cNvPr id="0" name=""/>
        <dsp:cNvSpPr/>
      </dsp:nvSpPr>
      <dsp:spPr>
        <a:xfrm>
          <a:off x="5784225" y="3024340"/>
          <a:ext cx="2651055" cy="1507052"/>
        </a:xfrm>
        <a:prstGeom prst="roundRect">
          <a:avLst/>
        </a:prstGeom>
        <a:solidFill>
          <a:srgbClr val="25A93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Nově příspěvek </a:t>
          </a:r>
          <a:endParaRPr lang="cs-CZ" sz="1800" b="1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obcí I</a:t>
          </a:r>
          <a:r>
            <a:rPr lang="cs-CZ" sz="1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. </a:t>
          </a:r>
          <a:r>
            <a:rPr lang="cs-CZ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 II. typu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u="sng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Times New Roman" panose="02020603050405020304" pitchFamily="18" charset="0"/>
            </a:rPr>
            <a:t>???</a:t>
          </a:r>
          <a:endParaRPr lang="cs-CZ" sz="1800" b="1" u="sng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sp:txBody>
      <dsp:txXfrm>
        <a:off x="5857793" y="3097908"/>
        <a:ext cx="2503919" cy="1359916"/>
      </dsp:txXfrm>
    </dsp:sp>
    <dsp:sp modelId="{49123731-3C84-422D-B05E-1B30BC1219C0}">
      <dsp:nvSpPr>
        <dsp:cNvPr id="0" name=""/>
        <dsp:cNvSpPr/>
      </dsp:nvSpPr>
      <dsp:spPr>
        <a:xfrm rot="5400000">
          <a:off x="4220492" y="3828707"/>
          <a:ext cx="199976" cy="31393"/>
        </a:xfrm>
        <a:custGeom>
          <a:avLst/>
          <a:gdLst/>
          <a:ahLst/>
          <a:cxnLst/>
          <a:rect l="0" t="0" r="0" b="0"/>
          <a:pathLst>
            <a:path>
              <a:moveTo>
                <a:pt x="0" y="15696"/>
              </a:moveTo>
              <a:lnTo>
                <a:pt x="199976" y="15696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latin typeface="Arial Narrow" panose="020B0606020202030204" pitchFamily="34" charset="0"/>
          </a:endParaRPr>
        </a:p>
      </dsp:txBody>
      <dsp:txXfrm>
        <a:off x="4315481" y="3839405"/>
        <a:ext cx="9998" cy="9998"/>
      </dsp:txXfrm>
    </dsp:sp>
    <dsp:sp modelId="{740962D3-0B97-43E7-B2B8-297EB81E3BA8}">
      <dsp:nvSpPr>
        <dsp:cNvPr id="0" name=""/>
        <dsp:cNvSpPr/>
      </dsp:nvSpPr>
      <dsp:spPr>
        <a:xfrm>
          <a:off x="2994952" y="3944392"/>
          <a:ext cx="2651055" cy="1507052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Financování </a:t>
          </a:r>
          <a:r>
            <a:rPr lang="cs-CZ" sz="1800" b="1" kern="1200" dirty="0" smtClean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z </a:t>
          </a:r>
          <a:r>
            <a:rPr lang="cs-CZ" sz="1800" b="1" kern="120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kraje </a:t>
          </a:r>
          <a:endParaRPr lang="cs-CZ" sz="1800" b="1" kern="1200" dirty="0" smtClean="0">
            <a:solidFill>
              <a:schemeClr val="bg1"/>
            </a:solidFill>
            <a:latin typeface="Arial Narrow" panose="020B0606020202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u="sng" kern="1200" dirty="0" smtClean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138 mil. Kč</a:t>
          </a:r>
          <a:endParaRPr lang="cs-CZ" sz="1800" b="1" u="sng" kern="1200" dirty="0" smtClean="0">
            <a:solidFill>
              <a:schemeClr val="bg1"/>
            </a:solidFill>
            <a:latin typeface="Arial Narrow" panose="020B0606020202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dirty="0" smtClean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cs-CZ" sz="1800" b="0" kern="120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dotace, příspěvek na </a:t>
          </a:r>
          <a:r>
            <a:rPr lang="cs-CZ" sz="1800" b="0" kern="1200" dirty="0" smtClean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provoz</a:t>
          </a:r>
          <a:endParaRPr lang="cs-CZ" sz="1800" b="0" kern="1200" dirty="0" smtClean="0">
            <a:solidFill>
              <a:schemeClr val="bg1"/>
            </a:solidFill>
            <a:latin typeface="Arial Narrow" panose="020B0606020202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068520" y="4017960"/>
        <a:ext cx="2503919" cy="1359916"/>
      </dsp:txXfrm>
    </dsp:sp>
    <dsp:sp modelId="{A3A068C0-61AF-4C1E-899D-8D51660A0505}">
      <dsp:nvSpPr>
        <dsp:cNvPr id="0" name=""/>
        <dsp:cNvSpPr/>
      </dsp:nvSpPr>
      <dsp:spPr>
        <a:xfrm rot="9567216">
          <a:off x="2623457" y="3210906"/>
          <a:ext cx="777775" cy="31393"/>
        </a:xfrm>
        <a:custGeom>
          <a:avLst/>
          <a:gdLst/>
          <a:ahLst/>
          <a:cxnLst/>
          <a:rect l="0" t="0" r="0" b="0"/>
          <a:pathLst>
            <a:path>
              <a:moveTo>
                <a:pt x="0" y="15696"/>
              </a:moveTo>
              <a:lnTo>
                <a:pt x="777775" y="15696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latin typeface="Arial Narrow" panose="020B0606020202030204" pitchFamily="34" charset="0"/>
          </a:endParaRPr>
        </a:p>
      </dsp:txBody>
      <dsp:txXfrm rot="10800000">
        <a:off x="2992901" y="3207159"/>
        <a:ext cx="38888" cy="38888"/>
      </dsp:txXfrm>
    </dsp:sp>
    <dsp:sp modelId="{B8034CF8-1965-48B7-B378-06C656D2DFD1}">
      <dsp:nvSpPr>
        <dsp:cNvPr id="0" name=""/>
        <dsp:cNvSpPr/>
      </dsp:nvSpPr>
      <dsp:spPr>
        <a:xfrm>
          <a:off x="216026" y="3024341"/>
          <a:ext cx="2651055" cy="1507052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Úhrady klientů </a:t>
          </a:r>
          <a:endParaRPr lang="cs-CZ" sz="1800" b="1" kern="1200" dirty="0" smtClean="0">
            <a:solidFill>
              <a:schemeClr val="bg1"/>
            </a:solidFill>
            <a:effectLst/>
            <a:latin typeface="Arial Narrow" panose="020B0606020202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u="sng" kern="1200" dirty="0" smtClean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1 156 mil. </a:t>
          </a:r>
          <a:endParaRPr lang="cs-CZ" sz="1800" b="1" u="sng" kern="1200" dirty="0" smtClean="0">
            <a:solidFill>
              <a:schemeClr val="bg1"/>
            </a:solidFill>
            <a:effectLst/>
            <a:latin typeface="Arial Narrow" panose="020B0606020202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cs-CZ" sz="1800" b="0" kern="1200" dirty="0" smtClean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regulované ceny</a:t>
          </a:r>
          <a:endParaRPr lang="cs-CZ" sz="1800" b="0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289594" y="3097909"/>
        <a:ext cx="2503919" cy="1359916"/>
      </dsp:txXfrm>
    </dsp:sp>
    <dsp:sp modelId="{530D8935-F45C-4F9B-A336-6F552412E2F1}">
      <dsp:nvSpPr>
        <dsp:cNvPr id="0" name=""/>
        <dsp:cNvSpPr/>
      </dsp:nvSpPr>
      <dsp:spPr>
        <a:xfrm rot="11899134">
          <a:off x="2743820" y="2303842"/>
          <a:ext cx="635745" cy="31393"/>
        </a:xfrm>
        <a:custGeom>
          <a:avLst/>
          <a:gdLst/>
          <a:ahLst/>
          <a:cxnLst/>
          <a:rect l="0" t="0" r="0" b="0"/>
          <a:pathLst>
            <a:path>
              <a:moveTo>
                <a:pt x="0" y="15696"/>
              </a:moveTo>
              <a:lnTo>
                <a:pt x="635745" y="15696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3045800" y="2303645"/>
        <a:ext cx="31787" cy="31787"/>
      </dsp:txXfrm>
    </dsp:sp>
    <dsp:sp modelId="{DC93FF0A-A95E-45DC-ADCE-E0E6DC60530D}">
      <dsp:nvSpPr>
        <dsp:cNvPr id="0" name=""/>
        <dsp:cNvSpPr/>
      </dsp:nvSpPr>
      <dsp:spPr>
        <a:xfrm>
          <a:off x="216023" y="792088"/>
          <a:ext cx="2651055" cy="204831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>
              <a:solidFill>
                <a:schemeClr val="bg1"/>
              </a:solidFill>
              <a:latin typeface="Arial Narrow" panose="020B0606020202030204" pitchFamily="34" charset="0"/>
            </a:rPr>
            <a:t>Financování z EU </a:t>
          </a:r>
          <a:endParaRPr lang="cs-CZ" sz="1800" b="1" kern="1200" dirty="0" smtClean="0">
            <a:solidFill>
              <a:schemeClr val="bg1"/>
            </a:solidFill>
            <a:latin typeface="Arial Narrow" panose="020B060602020203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u="sng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69 </a:t>
          </a:r>
          <a:r>
            <a:rPr lang="cs-CZ" sz="1800" b="1" u="sng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mil. Kč </a:t>
          </a:r>
          <a:endParaRPr lang="cs-CZ" sz="1800" b="1" u="sng" kern="1200" dirty="0" smtClean="0">
            <a:solidFill>
              <a:schemeClr val="bg1"/>
            </a:solidFill>
            <a:latin typeface="Arial Narrow" panose="020B060602020203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individuální projekty</a:t>
          </a:r>
          <a:endParaRPr lang="cs-CZ" sz="1800" b="0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316013" y="892078"/>
        <a:ext cx="2451075" cy="18483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500F0-663E-428A-BDD7-48127A86E673}">
      <dsp:nvSpPr>
        <dsp:cNvPr id="0" name=""/>
        <dsp:cNvSpPr/>
      </dsp:nvSpPr>
      <dsp:spPr>
        <a:xfrm>
          <a:off x="238876" y="15355"/>
          <a:ext cx="3033582" cy="58287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>
              <a:latin typeface="Arial Narrow" panose="020B0606020202030204" pitchFamily="34" charset="0"/>
            </a:rPr>
            <a:t>Participativní financování na solidárním principu s podporou obcí I. typu</a:t>
          </a:r>
        </a:p>
      </dsp:txBody>
      <dsp:txXfrm>
        <a:off x="267330" y="43809"/>
        <a:ext cx="2976674" cy="525969"/>
      </dsp:txXfrm>
    </dsp:sp>
    <dsp:sp modelId="{2A1727F3-8674-4737-B06D-51B70C5C8BDD}">
      <dsp:nvSpPr>
        <dsp:cNvPr id="0" name=""/>
        <dsp:cNvSpPr/>
      </dsp:nvSpPr>
      <dsp:spPr>
        <a:xfrm>
          <a:off x="0" y="598233"/>
          <a:ext cx="3511335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485" tIns="5080" rIns="28448" bIns="5080" numCol="1" spcCol="1270" anchor="t" anchorCtr="0">
          <a:noAutofit/>
        </a:bodyPr>
        <a:lstStyle/>
        <a:p>
          <a:pPr marL="57150" lvl="1" indent="-57150" algn="ctr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cs-CZ" sz="400" b="0" kern="1200" dirty="0">
            <a:latin typeface="Arial Narrow" panose="020B0606020202030204" pitchFamily="34" charset="0"/>
          </a:endParaRP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0" kern="1200" dirty="0">
              <a:latin typeface="Arial Narrow" panose="020B0606020202030204" pitchFamily="34" charset="0"/>
            </a:rPr>
            <a:t>Kumulace financí od malých obcí. Transparentní uplatnění těchto finančních prostředků na podporu činnosti pečovatelských služeb v rámci ORP.</a:t>
          </a:r>
        </a:p>
      </dsp:txBody>
      <dsp:txXfrm>
        <a:off x="0" y="598233"/>
        <a:ext cx="3511335" cy="6789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500F0-663E-428A-BDD7-48127A86E673}">
      <dsp:nvSpPr>
        <dsp:cNvPr id="0" name=""/>
        <dsp:cNvSpPr/>
      </dsp:nvSpPr>
      <dsp:spPr>
        <a:xfrm>
          <a:off x="303660" y="133995"/>
          <a:ext cx="2045434" cy="1403968"/>
        </a:xfrm>
        <a:prstGeom prst="rect">
          <a:avLst/>
        </a:prstGeom>
        <a:solidFill>
          <a:srgbClr val="25A939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cs-CZ" sz="20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Čtyři pilíře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 </a:t>
          </a:r>
          <a:r>
            <a:rPr lang="cs-CZ" sz="16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řešení </a:t>
          </a:r>
          <a:r>
            <a:rPr lang="cs-CZ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konceptu terénní </a:t>
          </a:r>
          <a:r>
            <a:rPr lang="cs-CZ" sz="16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pečovatelské služby </a:t>
          </a:r>
          <a:r>
            <a:rPr lang="cs-CZ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  </a:t>
          </a:r>
          <a:endParaRPr lang="cs-CZ" sz="1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sp:txBody>
      <dsp:txXfrm>
        <a:off x="303660" y="133995"/>
        <a:ext cx="2045434" cy="14039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500F0-663E-428A-BDD7-48127A86E673}">
      <dsp:nvSpPr>
        <dsp:cNvPr id="0" name=""/>
        <dsp:cNvSpPr/>
      </dsp:nvSpPr>
      <dsp:spPr>
        <a:xfrm>
          <a:off x="209205" y="27"/>
          <a:ext cx="2719705" cy="56758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>
              <a:latin typeface="Arial Narrow" panose="020B0606020202030204" pitchFamily="34" charset="0"/>
            </a:rPr>
            <a:t>Informace o dalších podpůrných aktivitách</a:t>
          </a:r>
        </a:p>
      </dsp:txBody>
      <dsp:txXfrm>
        <a:off x="236912" y="27734"/>
        <a:ext cx="2664291" cy="512173"/>
      </dsp:txXfrm>
    </dsp:sp>
    <dsp:sp modelId="{A87F3784-0D20-439F-8EE2-22F195AE2581}">
      <dsp:nvSpPr>
        <dsp:cNvPr id="0" name=""/>
        <dsp:cNvSpPr/>
      </dsp:nvSpPr>
      <dsp:spPr>
        <a:xfrm>
          <a:off x="0" y="567615"/>
          <a:ext cx="3138117" cy="1664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35" tIns="5080" rIns="28448" bIns="5080" numCol="1" spcCol="1270" anchor="t" anchorCtr="0">
          <a:noAutofit/>
        </a:bodyPr>
        <a:lstStyle/>
        <a:p>
          <a:pPr marL="57150" lvl="1" indent="-57150" algn="ctr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cs-CZ" sz="400" b="0" kern="1200" dirty="0">
            <a:latin typeface="Arial Narrow" panose="020B0606020202030204" pitchFamily="34" charset="0"/>
          </a:endParaRP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0" kern="1200" dirty="0">
              <a:latin typeface="Arial Narrow" panose="020B0606020202030204" pitchFamily="34" charset="0"/>
            </a:rPr>
            <a:t>Uplatnění elektronického katalogu </a:t>
          </a:r>
          <a:r>
            <a:rPr lang="cs-CZ" sz="1200" b="0" kern="1200" dirty="0" smtClean="0">
              <a:latin typeface="Arial Narrow" panose="020B0606020202030204" pitchFamily="34" charset="0"/>
            </a:rPr>
            <a:t>poskytovatelů sociálních </a:t>
          </a:r>
          <a:r>
            <a:rPr lang="cs-CZ" sz="1200" b="0" kern="1200" dirty="0">
              <a:latin typeface="Arial Narrow" panose="020B0606020202030204" pitchFamily="34" charset="0"/>
            </a:rPr>
            <a:t>služeb v </a:t>
          </a:r>
          <a:r>
            <a:rPr lang="cs-CZ" sz="1200" b="0" kern="1200" dirty="0" smtClean="0">
              <a:latin typeface="Arial Narrow" panose="020B0606020202030204" pitchFamily="34" charset="0"/>
            </a:rPr>
            <a:t>daném ORP  </a:t>
          </a:r>
          <a:r>
            <a:rPr lang="cs-CZ" sz="1200" b="0" kern="1200" dirty="0">
              <a:latin typeface="Arial Narrow" panose="020B0606020202030204" pitchFamily="34" charset="0"/>
            </a:rPr>
            <a:t>a portálu Kraje Vysočina – možnost </a:t>
          </a:r>
          <a:r>
            <a:rPr lang="cs-CZ" sz="1200" b="0" kern="1200" dirty="0" smtClean="0">
              <a:latin typeface="Arial Narrow" panose="020B0606020202030204" pitchFamily="34" charset="0"/>
            </a:rPr>
            <a:t>umístění přímo na webu </a:t>
          </a:r>
          <a:r>
            <a:rPr lang="cs-CZ" sz="1200" b="0" kern="1200" dirty="0">
              <a:latin typeface="Arial Narrow" panose="020B0606020202030204" pitchFamily="34" charset="0"/>
            </a:rPr>
            <a:t>obcí. 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0" kern="1200" dirty="0" smtClean="0">
              <a:latin typeface="Arial Narrow" panose="020B0606020202030204" pitchFamily="34" charset="0"/>
            </a:rPr>
            <a:t>Informace </a:t>
          </a:r>
          <a:r>
            <a:rPr lang="cs-CZ" sz="1200" b="0" kern="1200" dirty="0">
              <a:latin typeface="Arial Narrow" panose="020B0606020202030204" pitchFamily="34" charset="0"/>
            </a:rPr>
            <a:t>o podpoře neformálních </a:t>
          </a:r>
          <a:r>
            <a:rPr lang="cs-CZ" sz="1200" b="0" kern="1200" dirty="0" smtClean="0">
              <a:latin typeface="Arial Narrow" panose="020B0606020202030204" pitchFamily="34" charset="0"/>
            </a:rPr>
            <a:t>pečujících </a:t>
          </a:r>
          <a:r>
            <a:rPr lang="cs-CZ" sz="1200" b="0" kern="1200" dirty="0">
              <a:latin typeface="Arial Narrow" panose="020B0606020202030204" pitchFamily="34" charset="0"/>
            </a:rPr>
            <a:t>(vzdělávání, podpůrné skupiny, </a:t>
          </a:r>
          <a:r>
            <a:rPr lang="cs-CZ" sz="1200" b="0" kern="1200" dirty="0" err="1" smtClean="0">
              <a:latin typeface="Arial Narrow" panose="020B0606020202030204" pitchFamily="34" charset="0"/>
            </a:rPr>
            <a:t>mobil.eduk</a:t>
          </a:r>
          <a:r>
            <a:rPr lang="cs-CZ" sz="1200" b="0" kern="1200" dirty="0" smtClean="0">
              <a:latin typeface="Arial Narrow" panose="020B0606020202030204" pitchFamily="34" charset="0"/>
            </a:rPr>
            <a:t>. tým).</a:t>
          </a:r>
          <a:endParaRPr lang="cs-CZ" sz="1200" b="0" kern="1200" dirty="0">
            <a:latin typeface="Arial Narrow" panose="020B0606020202030204" pitchFamily="34" charset="0"/>
          </a:endParaRP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0" kern="1200" dirty="0" smtClean="0">
              <a:latin typeface="Arial Narrow" panose="020B0606020202030204" pitchFamily="34" charset="0"/>
            </a:rPr>
            <a:t> </a:t>
          </a:r>
          <a:r>
            <a:rPr lang="cs-CZ" sz="1200" b="0" kern="1200" dirty="0">
              <a:latin typeface="Arial Narrow" panose="020B0606020202030204" pitchFamily="34" charset="0"/>
            </a:rPr>
            <a:t>Průběžné informování starostů obcí</a:t>
          </a:r>
          <a:r>
            <a:rPr lang="cs-CZ" sz="1200" b="0" kern="1200" dirty="0" smtClean="0">
              <a:latin typeface="Arial Narrow" panose="020B0606020202030204" pitchFamily="34" charset="0"/>
            </a:rPr>
            <a:t>.</a:t>
          </a:r>
          <a:endParaRPr lang="cs-CZ" sz="1200" b="0" kern="1200" dirty="0">
            <a:latin typeface="Arial Narrow" panose="020B0606020202030204" pitchFamily="34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cs-CZ" sz="1400" b="1" kern="1200" dirty="0">
            <a:latin typeface="Arial Narrow" panose="020B0606020202030204" pitchFamily="34" charset="0"/>
          </a:endParaRPr>
        </a:p>
      </dsp:txBody>
      <dsp:txXfrm>
        <a:off x="0" y="567615"/>
        <a:ext cx="3138117" cy="16646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500F0-663E-428A-BDD7-48127A86E673}">
      <dsp:nvSpPr>
        <dsp:cNvPr id="0" name=""/>
        <dsp:cNvSpPr/>
      </dsp:nvSpPr>
      <dsp:spPr>
        <a:xfrm>
          <a:off x="105671" y="4485"/>
          <a:ext cx="2849370" cy="3487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>
              <a:latin typeface="Arial Narrow" panose="020B0606020202030204" pitchFamily="34" charset="0"/>
            </a:rPr>
            <a:t>Pečovatelská služba</a:t>
          </a:r>
        </a:p>
      </dsp:txBody>
      <dsp:txXfrm>
        <a:off x="122697" y="21511"/>
        <a:ext cx="2815318" cy="314728"/>
      </dsp:txXfrm>
    </dsp:sp>
    <dsp:sp modelId="{A87F3784-0D20-439F-8EE2-22F195AE2581}">
      <dsp:nvSpPr>
        <dsp:cNvPr id="0" name=""/>
        <dsp:cNvSpPr/>
      </dsp:nvSpPr>
      <dsp:spPr>
        <a:xfrm>
          <a:off x="0" y="353265"/>
          <a:ext cx="3060712" cy="1601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78" tIns="5080" rIns="28448" bIns="5080" numCol="1" spcCol="1270" anchor="t" anchorCtr="0">
          <a:noAutofit/>
        </a:bodyPr>
        <a:lstStyle/>
        <a:p>
          <a:pPr marL="57150" lvl="1" indent="-57150" algn="ctr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cs-CZ" sz="400" b="0" kern="1200" dirty="0">
            <a:latin typeface="Arial Narrow" panose="020B0606020202030204" pitchFamily="34" charset="0"/>
          </a:endParaRP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0" kern="1200" dirty="0">
              <a:latin typeface="Arial Narrow" panose="020B0606020202030204" pitchFamily="34" charset="0"/>
            </a:rPr>
            <a:t>Dostupná pečovatelská služba (místně, časově, úkonově). </a:t>
          </a:r>
          <a:r>
            <a:rPr lang="cs-CZ" sz="1200" b="0" kern="1200" dirty="0" smtClean="0">
              <a:latin typeface="Arial Narrow" panose="020B0606020202030204" pitchFamily="34" charset="0"/>
            </a:rPr>
            <a:t>Jednotná kritéria </a:t>
          </a:r>
          <a:r>
            <a:rPr lang="cs-CZ" sz="1200" b="0" kern="1200" dirty="0">
              <a:latin typeface="Arial Narrow" panose="020B0606020202030204" pitchFamily="34" charset="0"/>
            </a:rPr>
            <a:t>pečovatelské služby </a:t>
          </a:r>
          <a:r>
            <a:rPr lang="cs-CZ" sz="1200" b="0" kern="1200" dirty="0" smtClean="0">
              <a:latin typeface="Arial Narrow" panose="020B0606020202030204" pitchFamily="34" charset="0"/>
            </a:rPr>
            <a:t>v celém kraji. </a:t>
          </a:r>
          <a:endParaRPr lang="cs-CZ" sz="1200" b="0" kern="1200" dirty="0">
            <a:latin typeface="Arial Narrow" panose="020B0606020202030204" pitchFamily="34" charset="0"/>
          </a:endParaRP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0" kern="1200" dirty="0">
              <a:latin typeface="Arial Narrow" panose="020B0606020202030204" pitchFamily="34" charset="0"/>
            </a:rPr>
            <a:t>Pečovatelské služby budou pověřeny k výkonu činnosti v jednotlivých obcích </a:t>
          </a:r>
          <a:r>
            <a:rPr lang="cs-CZ" sz="1200" b="0" kern="1200" dirty="0" smtClean="0">
              <a:latin typeface="Arial Narrow" panose="020B0606020202030204" pitchFamily="34" charset="0"/>
            </a:rPr>
            <a:t>ORP, zástupci obcí </a:t>
          </a:r>
          <a:r>
            <a:rPr lang="cs-CZ" sz="1200" b="0" kern="1200" dirty="0">
              <a:latin typeface="Arial Narrow" panose="020B0606020202030204" pitchFamily="34" charset="0"/>
            </a:rPr>
            <a:t>budou informováni, která pečovatelská služba byla pověřena k výkonu činnosti na </a:t>
          </a:r>
          <a:r>
            <a:rPr lang="cs-CZ" sz="1200" b="0" kern="1200" dirty="0" smtClean="0">
              <a:latin typeface="Arial Narrow" panose="020B0606020202030204" pitchFamily="34" charset="0"/>
            </a:rPr>
            <a:t>jejich území.</a:t>
          </a:r>
          <a:endParaRPr lang="cs-CZ" sz="1200" b="0" kern="1200" dirty="0">
            <a:latin typeface="Arial Narrow" panose="020B0606020202030204" pitchFamily="34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cs-CZ" sz="1400" b="1" kern="1200" dirty="0">
            <a:latin typeface="Arial Narrow" panose="020B0606020202030204" pitchFamily="34" charset="0"/>
          </a:endParaRPr>
        </a:p>
      </dsp:txBody>
      <dsp:txXfrm>
        <a:off x="0" y="353265"/>
        <a:ext cx="3060712" cy="160105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500F0-663E-428A-BDD7-48127A86E673}">
      <dsp:nvSpPr>
        <dsp:cNvPr id="0" name=""/>
        <dsp:cNvSpPr/>
      </dsp:nvSpPr>
      <dsp:spPr>
        <a:xfrm>
          <a:off x="126618" y="159399"/>
          <a:ext cx="3414202" cy="49879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>
              <a:latin typeface="Arial Narrow" panose="020B0606020202030204" pitchFamily="34" charset="0"/>
            </a:rPr>
            <a:t>Návazné sociální (a zdravotní) služby</a:t>
          </a:r>
        </a:p>
      </dsp:txBody>
      <dsp:txXfrm>
        <a:off x="150967" y="183748"/>
        <a:ext cx="3365504" cy="450092"/>
      </dsp:txXfrm>
    </dsp:sp>
    <dsp:sp modelId="{A87F3784-0D20-439F-8EE2-22F195AE2581}">
      <dsp:nvSpPr>
        <dsp:cNvPr id="0" name=""/>
        <dsp:cNvSpPr/>
      </dsp:nvSpPr>
      <dsp:spPr>
        <a:xfrm>
          <a:off x="0" y="658189"/>
          <a:ext cx="3667439" cy="1414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441" tIns="5080" rIns="28448" bIns="5080" numCol="1" spcCol="1270" anchor="t" anchorCtr="0">
          <a:noAutofit/>
        </a:bodyPr>
        <a:lstStyle/>
        <a:p>
          <a:pPr marL="57150" lvl="1" indent="-57150" algn="ctr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cs-CZ" sz="400" b="0" kern="1200" dirty="0">
            <a:latin typeface="Arial Narrow" panose="020B0606020202030204" pitchFamily="34" charset="0"/>
          </a:endParaRP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0" kern="1200" dirty="0">
              <a:latin typeface="Arial Narrow" panose="020B0606020202030204" pitchFamily="34" charset="0"/>
            </a:rPr>
            <a:t>Pečovatelská služba </a:t>
          </a:r>
          <a:r>
            <a:rPr lang="cs-CZ" sz="1200" b="0" kern="1200" dirty="0" smtClean="0">
              <a:latin typeface="Arial Narrow" panose="020B0606020202030204" pitchFamily="34" charset="0"/>
            </a:rPr>
            <a:t>je vnímána jako základní </a:t>
          </a:r>
          <a:r>
            <a:rPr lang="cs-CZ" sz="1200" b="0" kern="1200" dirty="0">
              <a:latin typeface="Arial Narrow" panose="020B0606020202030204" pitchFamily="34" charset="0"/>
            </a:rPr>
            <a:t>sociální služba, </a:t>
          </a:r>
          <a:r>
            <a:rPr lang="cs-CZ" sz="1200" b="0" kern="1200" dirty="0" smtClean="0">
              <a:latin typeface="Arial Narrow" panose="020B0606020202030204" pitchFamily="34" charset="0"/>
            </a:rPr>
            <a:t>není však </a:t>
          </a:r>
          <a:r>
            <a:rPr lang="cs-CZ" sz="1200" b="0" kern="1200" dirty="0">
              <a:latin typeface="Arial Narrow" panose="020B0606020202030204" pitchFamily="34" charset="0"/>
            </a:rPr>
            <a:t>jediná, která pomáhá klientům zůstat v domácím přirozeném prostředí.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0" kern="1200" dirty="0">
              <a:latin typeface="Arial Narrow" panose="020B0606020202030204" pitchFamily="34" charset="0"/>
            </a:rPr>
            <a:t>Informace o systému terénních a ambulantních sociálních služeb, jak tyto služby doplňují pečovatelskou službu, informace o plánu péče. </a:t>
          </a:r>
        </a:p>
      </dsp:txBody>
      <dsp:txXfrm>
        <a:off x="0" y="658189"/>
        <a:ext cx="3667439" cy="141465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4168E8-E54E-4CDE-94C1-81069400F4AB}">
      <dsp:nvSpPr>
        <dsp:cNvPr id="0" name=""/>
        <dsp:cNvSpPr/>
      </dsp:nvSpPr>
      <dsp:spPr>
        <a:xfrm>
          <a:off x="0" y="20123"/>
          <a:ext cx="8363272" cy="735930"/>
        </a:xfrm>
        <a:prstGeom prst="round2DiagRect">
          <a:avLst/>
        </a:prstGeom>
        <a:solidFill>
          <a:srgbClr val="002060"/>
        </a:solidFill>
        <a:ln>
          <a:solidFill>
            <a:schemeClr val="bg1"/>
          </a:solidFill>
        </a:ln>
        <a:effectLst>
          <a:glow>
            <a:schemeClr val="accent1">
              <a:alpha val="40000"/>
            </a:schemeClr>
          </a:glow>
          <a:outerShdw blurRad="50800" dist="38100" dir="2700000" algn="tl" rotWithShape="0">
            <a:prstClr val="black">
              <a:alpha val="40000"/>
            </a:prstClr>
          </a:outerShdw>
          <a:softEdge rad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>
              <a:solidFill>
                <a:schemeClr val="bg1"/>
              </a:solidFill>
              <a:effectLst/>
              <a:latin typeface="Arial Narrow" panose="020B0606020202030204" pitchFamily="34" charset="0"/>
            </a:rPr>
            <a:t>Koordinátorem je ORP s partnerstvím Kraje Vysočina. Východiskem by bylo Memorandum o společném postupu při zajištění spolufinancování sociálních služeb z rozpočtů obcí I. typu na území ORP.  Deklarace zájmu ze strany obcí v rámci valné hromady </a:t>
          </a:r>
          <a:r>
            <a:rPr lang="cs-CZ" sz="1400" b="1" kern="1200" dirty="0" smtClean="0">
              <a:solidFill>
                <a:schemeClr val="bg1"/>
              </a:solidFill>
              <a:effectLst/>
              <a:latin typeface="Arial Narrow" panose="020B0606020202030204" pitchFamily="34" charset="0"/>
            </a:rPr>
            <a:t>mikroregionu. Jednotlivé obce schvalují zapojení ve svých zastupitelstvech.</a:t>
          </a:r>
          <a:endParaRPr lang="cs-CZ" sz="1400" b="1" kern="1200" dirty="0">
            <a:solidFill>
              <a:schemeClr val="bg1"/>
            </a:solidFill>
            <a:effectLst/>
            <a:latin typeface="Arial Narrow" panose="020B0606020202030204" pitchFamily="34" charset="0"/>
          </a:endParaRPr>
        </a:p>
      </dsp:txBody>
      <dsp:txXfrm>
        <a:off x="35925" y="56048"/>
        <a:ext cx="8291422" cy="664080"/>
      </dsp:txXfrm>
    </dsp:sp>
    <dsp:sp modelId="{C518C126-0DF2-4D25-A767-F9F60880064F}">
      <dsp:nvSpPr>
        <dsp:cNvPr id="0" name=""/>
        <dsp:cNvSpPr/>
      </dsp:nvSpPr>
      <dsp:spPr>
        <a:xfrm>
          <a:off x="0" y="756053"/>
          <a:ext cx="8363272" cy="385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534" tIns="6350" rIns="35560" bIns="6350" numCol="1" spcCol="1270" anchor="t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cs-CZ" sz="500" kern="1200" dirty="0">
            <a:latin typeface="Arial Narrow" panose="020B0606020202030204" pitchFamily="34" charset="0"/>
          </a:endParaRPr>
        </a:p>
      </dsp:txBody>
      <dsp:txXfrm>
        <a:off x="0" y="756053"/>
        <a:ext cx="8363272" cy="385367"/>
      </dsp:txXfrm>
    </dsp:sp>
    <dsp:sp modelId="{2240877D-DAF7-454A-B7CF-153FB0B04495}">
      <dsp:nvSpPr>
        <dsp:cNvPr id="0" name=""/>
        <dsp:cNvSpPr/>
      </dsp:nvSpPr>
      <dsp:spPr>
        <a:xfrm>
          <a:off x="0" y="890677"/>
          <a:ext cx="8363272" cy="609026"/>
        </a:xfrm>
        <a:prstGeom prst="round2DiagRect">
          <a:avLst/>
        </a:prstGeom>
        <a:gradFill flip="none" rotWithShape="0">
          <a:gsLst>
            <a:gs pos="0">
              <a:srgbClr val="25A939">
                <a:shade val="30000"/>
                <a:satMod val="115000"/>
              </a:srgbClr>
            </a:gs>
            <a:gs pos="50000">
              <a:srgbClr val="25A939">
                <a:shade val="67500"/>
                <a:satMod val="115000"/>
              </a:srgbClr>
            </a:gs>
            <a:gs pos="100000">
              <a:srgbClr val="25A939">
                <a:shade val="100000"/>
                <a:satMod val="115000"/>
              </a:srgbClr>
            </a:gs>
          </a:gsLst>
          <a:lin ang="16200000" scaled="1"/>
          <a:tileRect/>
        </a:gradFill>
        <a:ln>
          <a:solidFill>
            <a:schemeClr val="bg1"/>
          </a:solidFill>
        </a:ln>
        <a:effectLst>
          <a:glow>
            <a:schemeClr val="accent1">
              <a:alpha val="40000"/>
            </a:schemeClr>
          </a:glow>
          <a:outerShdw blurRad="50800" dist="38100" dir="2700000" algn="tl" rotWithShape="0">
            <a:prstClr val="black">
              <a:alpha val="40000"/>
            </a:prstClr>
          </a:outerShdw>
          <a:softEdge rad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>
              <a:solidFill>
                <a:schemeClr val="bg1"/>
              </a:solidFill>
              <a:effectLst/>
              <a:latin typeface="Arial Narrow" panose="020B0606020202030204" pitchFamily="34" charset="0"/>
            </a:rPr>
            <a:t>Uzavření smluv mezi ORP a obcí ohledně úhrady příspěvků</a:t>
          </a:r>
          <a:endParaRPr lang="cs-CZ" sz="1400" b="1" kern="1200" dirty="0">
            <a:solidFill>
              <a:schemeClr val="bg1"/>
            </a:solidFill>
            <a:effectLst/>
            <a:latin typeface="Arial Narrow" panose="020B0606020202030204" pitchFamily="34" charset="0"/>
          </a:endParaRPr>
        </a:p>
      </dsp:txBody>
      <dsp:txXfrm>
        <a:off x="29730" y="920407"/>
        <a:ext cx="8303812" cy="549566"/>
      </dsp:txXfrm>
    </dsp:sp>
    <dsp:sp modelId="{780AF519-4600-41FC-B563-10C8433C8D6F}">
      <dsp:nvSpPr>
        <dsp:cNvPr id="0" name=""/>
        <dsp:cNvSpPr/>
      </dsp:nvSpPr>
      <dsp:spPr>
        <a:xfrm>
          <a:off x="0" y="1738438"/>
          <a:ext cx="8363272" cy="657884"/>
        </a:xfrm>
        <a:prstGeom prst="round2DiagRect">
          <a:avLst/>
        </a:prstGeom>
        <a:solidFill>
          <a:srgbClr val="002060"/>
        </a:solidFill>
        <a:ln>
          <a:solidFill>
            <a:schemeClr val="bg1"/>
          </a:solidFill>
        </a:ln>
        <a:effectLst>
          <a:glow>
            <a:schemeClr val="accent1">
              <a:alpha val="40000"/>
            </a:schemeClr>
          </a:glow>
          <a:outerShdw blurRad="50800" dist="38100" dir="2700000" algn="tl" rotWithShape="0">
            <a:prstClr val="black">
              <a:alpha val="40000"/>
            </a:prstClr>
          </a:outerShdw>
          <a:softEdge rad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>
              <a:solidFill>
                <a:schemeClr val="bg1"/>
              </a:solidFill>
              <a:effectLst/>
              <a:latin typeface="Arial Narrow" panose="020B0606020202030204" pitchFamily="34" charset="0"/>
            </a:rPr>
            <a:t>Příspěvky bude spravovat nově založený Fond </a:t>
          </a:r>
          <a:r>
            <a:rPr lang="cs-CZ" sz="1400" b="1" kern="1200" dirty="0">
              <a:solidFill>
                <a:schemeClr val="bg1"/>
              </a:solidFill>
              <a:effectLst/>
              <a:latin typeface="Arial Narrow" panose="020B0606020202030204" pitchFamily="34" charset="0"/>
            </a:rPr>
            <a:t>pro spolufinancování sociálních služeb ze strany obcí jako součást Grantového programu ORP</a:t>
          </a:r>
          <a:r>
            <a:rPr lang="cs-CZ" sz="1400" b="1" kern="1200" dirty="0" smtClean="0">
              <a:solidFill>
                <a:schemeClr val="bg1"/>
              </a:solidFill>
              <a:effectLst/>
              <a:latin typeface="Arial Narrow" panose="020B0606020202030204" pitchFamily="34" charset="0"/>
            </a:rPr>
            <a:t>. Fond bude spravovat ORP.</a:t>
          </a:r>
          <a:endParaRPr lang="cs-CZ" sz="1400" b="1" kern="1200" dirty="0">
            <a:solidFill>
              <a:schemeClr val="bg1"/>
            </a:solidFill>
            <a:effectLst/>
            <a:latin typeface="Arial Narrow" panose="020B0606020202030204" pitchFamily="34" charset="0"/>
          </a:endParaRPr>
        </a:p>
      </dsp:txBody>
      <dsp:txXfrm>
        <a:off x="32115" y="1770553"/>
        <a:ext cx="8299042" cy="593654"/>
      </dsp:txXfrm>
    </dsp:sp>
    <dsp:sp modelId="{BDDB61D1-3807-4CDE-A482-2434D4039856}">
      <dsp:nvSpPr>
        <dsp:cNvPr id="0" name=""/>
        <dsp:cNvSpPr/>
      </dsp:nvSpPr>
      <dsp:spPr>
        <a:xfrm>
          <a:off x="0" y="2506251"/>
          <a:ext cx="8363272" cy="303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534" tIns="7620" rIns="42672" bIns="7620" numCol="1" spcCol="1270" anchor="t" anchorCtr="0">
          <a:noAutofit/>
        </a:bodyPr>
        <a:lstStyle/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cs-CZ" sz="600" kern="1200" dirty="0">
            <a:latin typeface="Arial Narrow" panose="020B0606020202030204" pitchFamily="34" charset="0"/>
          </a:endParaRPr>
        </a:p>
      </dsp:txBody>
      <dsp:txXfrm>
        <a:off x="0" y="2506251"/>
        <a:ext cx="8363272" cy="303349"/>
      </dsp:txXfrm>
    </dsp:sp>
    <dsp:sp modelId="{2D503F0E-49F7-4D3D-A588-D182E906F7D5}">
      <dsp:nvSpPr>
        <dsp:cNvPr id="0" name=""/>
        <dsp:cNvSpPr/>
      </dsp:nvSpPr>
      <dsp:spPr>
        <a:xfrm>
          <a:off x="0" y="2639588"/>
          <a:ext cx="8363272" cy="722617"/>
        </a:xfrm>
        <a:prstGeom prst="round2DiagRect">
          <a:avLst/>
        </a:prstGeom>
        <a:gradFill flip="none" rotWithShape="0">
          <a:gsLst>
            <a:gs pos="0">
              <a:srgbClr val="25A939">
                <a:shade val="30000"/>
                <a:satMod val="115000"/>
              </a:srgbClr>
            </a:gs>
            <a:gs pos="50000">
              <a:srgbClr val="25A939">
                <a:shade val="67500"/>
                <a:satMod val="115000"/>
              </a:srgbClr>
            </a:gs>
            <a:gs pos="100000">
              <a:srgbClr val="25A939">
                <a:shade val="100000"/>
                <a:satMod val="115000"/>
              </a:srgbClr>
            </a:gs>
          </a:gsLst>
          <a:lin ang="16200000" scaled="1"/>
          <a:tileRect/>
        </a:gradFill>
        <a:ln>
          <a:solidFill>
            <a:schemeClr val="bg1"/>
          </a:solidFill>
        </a:ln>
        <a:effectLst>
          <a:glow>
            <a:schemeClr val="accent1">
              <a:alpha val="40000"/>
            </a:schemeClr>
          </a:glow>
          <a:outerShdw blurRad="50800" dist="38100" dir="2700000" algn="tl" rotWithShape="0">
            <a:prstClr val="black">
              <a:alpha val="40000"/>
            </a:prstClr>
          </a:outerShdw>
          <a:softEdge rad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>
              <a:solidFill>
                <a:schemeClr val="bg1"/>
              </a:solidFill>
              <a:effectLst/>
              <a:latin typeface="Arial Narrow" panose="020B0606020202030204" pitchFamily="34" charset="0"/>
            </a:rPr>
            <a:t>Zřízen bude kontrolní orgán pro hospodaření s Fondem – tzv. Výbor – komise (zvolení nebo delegovaní zástupci obcí).</a:t>
          </a:r>
        </a:p>
      </dsp:txBody>
      <dsp:txXfrm>
        <a:off x="35275" y="2674863"/>
        <a:ext cx="8292722" cy="652067"/>
      </dsp:txXfrm>
    </dsp:sp>
    <dsp:sp modelId="{23206AF7-2080-4071-AF37-03E145196C3B}">
      <dsp:nvSpPr>
        <dsp:cNvPr id="0" name=""/>
        <dsp:cNvSpPr/>
      </dsp:nvSpPr>
      <dsp:spPr>
        <a:xfrm>
          <a:off x="0" y="3630137"/>
          <a:ext cx="8363272" cy="631876"/>
        </a:xfrm>
        <a:prstGeom prst="round2DiagRect">
          <a:avLst/>
        </a:prstGeom>
        <a:solidFill>
          <a:srgbClr val="002060"/>
        </a:solidFill>
        <a:ln>
          <a:solidFill>
            <a:schemeClr val="bg1"/>
          </a:solidFill>
        </a:ln>
        <a:effectLst>
          <a:glow>
            <a:schemeClr val="accent1">
              <a:alpha val="40000"/>
            </a:schemeClr>
          </a:glow>
          <a:outerShdw blurRad="50800" dist="38100" dir="2700000" algn="tl" rotWithShape="0">
            <a:prstClr val="black">
              <a:alpha val="40000"/>
            </a:prstClr>
          </a:outerShdw>
          <a:softEdge rad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>
              <a:solidFill>
                <a:schemeClr val="bg1"/>
              </a:solidFill>
              <a:effectLst/>
              <a:latin typeface="Arial Narrow" panose="020B0606020202030204" pitchFamily="34" charset="0"/>
            </a:rPr>
            <a:t>Finanční prostředky Fondu budou určeny k samostatnému použití a oddělenému sledování. Pro použití Fondu bude zřízen zvláštní bankovní </a:t>
          </a:r>
          <a:r>
            <a:rPr lang="cs-CZ" sz="1400" b="1" kern="1200" dirty="0" smtClean="0">
              <a:solidFill>
                <a:schemeClr val="bg1"/>
              </a:solidFill>
              <a:effectLst/>
              <a:latin typeface="Arial Narrow" panose="020B0606020202030204" pitchFamily="34" charset="0"/>
            </a:rPr>
            <a:t>účet (zřídí ORP)</a:t>
          </a:r>
          <a:endParaRPr lang="cs-CZ" sz="1400" b="1" kern="1200" dirty="0">
            <a:solidFill>
              <a:schemeClr val="bg1"/>
            </a:solidFill>
            <a:effectLst/>
            <a:latin typeface="Arial Narrow" panose="020B0606020202030204" pitchFamily="34" charset="0"/>
          </a:endParaRPr>
        </a:p>
      </dsp:txBody>
      <dsp:txXfrm>
        <a:off x="30846" y="3660983"/>
        <a:ext cx="8301580" cy="570184"/>
      </dsp:txXfrm>
    </dsp:sp>
    <dsp:sp modelId="{74C7C960-3020-4C85-9CC6-1E292D6E8C61}">
      <dsp:nvSpPr>
        <dsp:cNvPr id="0" name=""/>
        <dsp:cNvSpPr/>
      </dsp:nvSpPr>
      <dsp:spPr>
        <a:xfrm>
          <a:off x="0" y="4262014"/>
          <a:ext cx="8363272" cy="285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534" tIns="6350" rIns="35560" bIns="6350" numCol="1" spcCol="1270" anchor="t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cs-CZ" sz="500" kern="1200" dirty="0">
            <a:latin typeface="Arial Narrow" panose="020B0606020202030204" pitchFamily="34" charset="0"/>
          </a:endParaRPr>
        </a:p>
      </dsp:txBody>
      <dsp:txXfrm>
        <a:off x="0" y="4262014"/>
        <a:ext cx="8363272" cy="285556"/>
      </dsp:txXfrm>
    </dsp:sp>
    <dsp:sp modelId="{E6878A1D-6B68-4C24-AE12-439CFFD11121}">
      <dsp:nvSpPr>
        <dsp:cNvPr id="0" name=""/>
        <dsp:cNvSpPr/>
      </dsp:nvSpPr>
      <dsp:spPr>
        <a:xfrm>
          <a:off x="0" y="4567603"/>
          <a:ext cx="8363272" cy="640752"/>
        </a:xfrm>
        <a:prstGeom prst="round2DiagRect">
          <a:avLst/>
        </a:prstGeom>
        <a:gradFill flip="none" rotWithShape="0">
          <a:gsLst>
            <a:gs pos="0">
              <a:srgbClr val="25A939">
                <a:shade val="30000"/>
                <a:satMod val="115000"/>
              </a:srgbClr>
            </a:gs>
            <a:gs pos="50000">
              <a:srgbClr val="25A939">
                <a:shade val="67500"/>
                <a:satMod val="115000"/>
              </a:srgbClr>
            </a:gs>
            <a:gs pos="100000">
              <a:srgbClr val="25A939">
                <a:shade val="100000"/>
                <a:satMod val="115000"/>
              </a:srgbClr>
            </a:gs>
          </a:gsLst>
          <a:lin ang="16200000" scaled="1"/>
          <a:tileRect/>
        </a:gradFill>
        <a:ln>
          <a:solidFill>
            <a:schemeClr val="bg1"/>
          </a:solidFill>
        </a:ln>
        <a:effectLst>
          <a:glow>
            <a:schemeClr val="accent1">
              <a:alpha val="40000"/>
            </a:schemeClr>
          </a:glow>
          <a:outerShdw blurRad="50800" dist="38100" dir="2700000" algn="tl" rotWithShape="0">
            <a:prstClr val="black">
              <a:alpha val="40000"/>
            </a:prstClr>
          </a:outerShdw>
          <a:softEdge rad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>
              <a:solidFill>
                <a:schemeClr val="bg1"/>
              </a:solidFill>
              <a:effectLst/>
              <a:latin typeface="Arial Narrow" panose="020B0606020202030204" pitchFamily="34" charset="0"/>
            </a:rPr>
            <a:t>ORP zajišťuje komunikaci a koordinaci činností ve vztahu ke všem aktérům</a:t>
          </a:r>
          <a:r>
            <a:rPr lang="cs-CZ" sz="1400" b="1" kern="1200" dirty="0" smtClean="0">
              <a:solidFill>
                <a:schemeClr val="bg1"/>
              </a:solidFill>
              <a:effectLst/>
              <a:latin typeface="Arial Narrow" panose="020B0606020202030204" pitchFamily="34" charset="0"/>
            </a:rPr>
            <a:t>. Obce budou aktivními účastníky Komunitního plánování soc. služeb. </a:t>
          </a:r>
          <a:r>
            <a:rPr lang="cs-CZ" sz="1400" kern="1200" dirty="0" smtClean="0">
              <a:latin typeface="Arial Narrow" panose="020B0606020202030204" pitchFamily="34" charset="0"/>
            </a:rPr>
            <a:t>. </a:t>
          </a:r>
          <a:r>
            <a:rPr lang="cs-CZ" sz="1400" b="1" kern="1200" dirty="0" smtClean="0">
              <a:latin typeface="Arial Narrow" panose="020B0606020202030204" pitchFamily="34" charset="0"/>
            </a:rPr>
            <a:t>Budou informovány o reálném poskytování služeb na jejich území.</a:t>
          </a:r>
          <a:endParaRPr lang="cs-CZ" sz="1400" b="1" kern="1200" dirty="0">
            <a:solidFill>
              <a:schemeClr val="bg1"/>
            </a:solidFill>
            <a:effectLst/>
            <a:latin typeface="Arial Narrow" panose="020B0606020202030204" pitchFamily="34" charset="0"/>
          </a:endParaRPr>
        </a:p>
      </dsp:txBody>
      <dsp:txXfrm>
        <a:off x="31279" y="4598882"/>
        <a:ext cx="8300714" cy="578194"/>
      </dsp:txXfrm>
    </dsp:sp>
    <dsp:sp modelId="{D5305A98-5617-4101-BF2D-BD63160174BB}">
      <dsp:nvSpPr>
        <dsp:cNvPr id="0" name=""/>
        <dsp:cNvSpPr/>
      </dsp:nvSpPr>
      <dsp:spPr>
        <a:xfrm>
          <a:off x="0" y="5188323"/>
          <a:ext cx="8363272" cy="162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534" tIns="7620" rIns="42672" bIns="7620" numCol="1" spcCol="1270" anchor="t" anchorCtr="0">
          <a:noAutofit/>
        </a:bodyPr>
        <a:lstStyle/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cs-CZ" sz="600" kern="1200" dirty="0">
            <a:latin typeface="Arial Narrow" panose="020B0606020202030204" pitchFamily="34" charset="0"/>
          </a:endParaRPr>
        </a:p>
      </dsp:txBody>
      <dsp:txXfrm>
        <a:off x="0" y="5188323"/>
        <a:ext cx="8363272" cy="1621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83" tIns="44843" rIns="89683" bIns="44843" numCol="1" anchor="t" anchorCtr="0" compatLnSpc="1">
            <a:prstTxWarp prst="textNoShape">
              <a:avLst/>
            </a:prstTxWarp>
          </a:bodyPr>
          <a:lstStyle>
            <a:lvl1pPr algn="l" defTabSz="898802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0"/>
            <a:ext cx="2947987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83" tIns="44843" rIns="89683" bIns="44843" numCol="1" anchor="t" anchorCtr="0" compatLnSpc="1">
            <a:prstTxWarp prst="textNoShape">
              <a:avLst/>
            </a:prstTxWarp>
          </a:bodyPr>
          <a:lstStyle>
            <a:lvl1pPr algn="r" defTabSz="898802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846"/>
            <a:ext cx="2947988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83" tIns="44843" rIns="89683" bIns="44843" numCol="1" anchor="b" anchorCtr="0" compatLnSpc="1">
            <a:prstTxWarp prst="textNoShape">
              <a:avLst/>
            </a:prstTxWarp>
          </a:bodyPr>
          <a:lstStyle>
            <a:lvl1pPr algn="l" defTabSz="898802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32846"/>
            <a:ext cx="2947987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83" tIns="44843" rIns="89683" bIns="44843" numCol="1" anchor="b" anchorCtr="0" compatLnSpc="1">
            <a:prstTxWarp prst="textNoShape">
              <a:avLst/>
            </a:prstTxWarp>
          </a:bodyPr>
          <a:lstStyle>
            <a:lvl1pPr algn="r" defTabSz="898525" eaLnBrk="1" hangingPunct="1">
              <a:defRPr sz="1200"/>
            </a:lvl1pPr>
          </a:lstStyle>
          <a:p>
            <a:pPr>
              <a:defRPr/>
            </a:pPr>
            <a:fld id="{8964C61A-1EF8-458F-A643-683EACEF46D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1111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8E08C-3973-4E76-8BF0-CBECE1304F30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7552"/>
            <a:ext cx="543877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5A1FD-0065-4A86-B702-82B15C63D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078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1A2432-12F5-48AE-9D46-87B633F0D0E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944033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3F6DD-7C8F-40EF-802B-0C3AD9E3E11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193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91AD73-6DD9-444E-B84E-F5AE5E1C453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82090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9AEA5E-D094-48C7-9F50-1AC90A608ED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00157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EFBA29-54A1-4DF1-B29E-6EB6E18724A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011235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67CC1A-4BFD-45C5-8F6A-3A09F89BBA1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97458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F7096A-A69C-44BE-AFAC-A0827F37D21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11453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5A659B-9D7F-4205-91BA-A873B4C3E99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722110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340095-FCD9-4E0D-9CE2-EF26E7C32DA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13614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4B4FD8-E27B-4C74-A6D8-94645C51896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59415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4BDB7B-CA4A-4040-9542-2D24C4766E8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716420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7C5D90D-E90E-4EC4-825A-AB9584ED741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690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18" Type="http://schemas.openxmlformats.org/officeDocument/2006/relationships/diagramData" Target="../diagrams/data7.xml"/><Relationship Id="rId26" Type="http://schemas.openxmlformats.org/officeDocument/2006/relationships/diagramColors" Target="../diagrams/colors8.xml"/><Relationship Id="rId3" Type="http://schemas.openxmlformats.org/officeDocument/2006/relationships/diagramData" Target="../diagrams/data4.xml"/><Relationship Id="rId21" Type="http://schemas.openxmlformats.org/officeDocument/2006/relationships/diagramColors" Target="../diagrams/colors7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5" Type="http://schemas.openxmlformats.org/officeDocument/2006/relationships/diagramQuickStyle" Target="../diagrams/quickStyle8.xml"/><Relationship Id="rId2" Type="http://schemas.openxmlformats.org/officeDocument/2006/relationships/image" Target="../media/image2.jpg"/><Relationship Id="rId16" Type="http://schemas.openxmlformats.org/officeDocument/2006/relationships/diagramColors" Target="../diagrams/colors6.xml"/><Relationship Id="rId20" Type="http://schemas.openxmlformats.org/officeDocument/2006/relationships/diagramQuickStyle" Target="../diagrams/quickStyl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24" Type="http://schemas.openxmlformats.org/officeDocument/2006/relationships/diagramLayout" Target="../diagrams/layout8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23" Type="http://schemas.openxmlformats.org/officeDocument/2006/relationships/diagramData" Target="../diagrams/data8.xml"/><Relationship Id="rId10" Type="http://schemas.openxmlformats.org/officeDocument/2006/relationships/diagramQuickStyle" Target="../diagrams/quickStyle5.xml"/><Relationship Id="rId19" Type="http://schemas.openxmlformats.org/officeDocument/2006/relationships/diagramLayout" Target="../diagrams/layout7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Relationship Id="rId22" Type="http://schemas.microsoft.com/office/2007/relationships/diagramDrawing" Target="../diagrams/drawing7.xml"/><Relationship Id="rId27" Type="http://schemas.microsoft.com/office/2007/relationships/diagramDrawing" Target="../diagrams/drawing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5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C5CACE66-4EEB-43FF-8E02-94A60F39022A}"/>
              </a:ext>
            </a:extLst>
          </p:cNvPr>
          <p:cNvSpPr txBox="1"/>
          <p:nvPr/>
        </p:nvSpPr>
        <p:spPr>
          <a:xfrm>
            <a:off x="-11440" y="6019279"/>
            <a:ext cx="9155440" cy="8387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5" name="Obrázek 1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76813"/>
            <a:ext cx="1306338" cy="523651"/>
          </a:xfrm>
          <a:prstGeom prst="rect">
            <a:avLst/>
          </a:prstGeom>
          <a:noFill/>
        </p:spPr>
      </p:pic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0" y="2276872"/>
            <a:ext cx="9144001" cy="954107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6">
                <a:lumMod val="5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cs-CZ" sz="2800" b="1" dirty="0">
                <a:ln w="0"/>
                <a:solidFill>
                  <a:srgbClr val="33993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FINANCOVÁNÍ SOCIÁLNÍCH SLUŽEB V KRAJI VYSOČINA NA SOLIDÁRNÍM PRINCIPU</a:t>
            </a:r>
            <a:endParaRPr kumimoji="0" lang="cs-CZ" sz="2800" b="1" i="0" u="none" strike="noStrike" kern="1200" normalizeH="0" baseline="0" noProof="0" dirty="0">
              <a:ln w="0"/>
              <a:solidFill>
                <a:srgbClr val="33993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+mn-lt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81718B3-4CF6-45FD-8869-6E681B166F5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1"/>
          <a:stretch/>
        </p:blipFill>
        <p:spPr>
          <a:xfrm>
            <a:off x="-1" y="-1"/>
            <a:ext cx="9144001" cy="751299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2051720" y="4149080"/>
            <a:ext cx="51974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Mgr. Jan Tourek</a:t>
            </a:r>
          </a:p>
          <a:p>
            <a:r>
              <a:rPr lang="cs-CZ" dirty="0">
                <a:solidFill>
                  <a:schemeClr val="bg1"/>
                </a:solidFill>
              </a:rPr>
              <a:t>r</a:t>
            </a:r>
            <a:r>
              <a:rPr lang="cs-CZ" dirty="0" smtClean="0">
                <a:solidFill>
                  <a:schemeClr val="bg1"/>
                </a:solidFill>
              </a:rPr>
              <a:t>adní Kraje Vysočina pro oblast sociálních věcí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1634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8"/>
          <p:cNvSpPr>
            <a:spLocks noChangeArrowheads="1"/>
          </p:cNvSpPr>
          <p:nvPr/>
        </p:nvSpPr>
        <p:spPr bwMode="auto">
          <a:xfrm>
            <a:off x="2405063" y="666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43DF23A-1D68-4033-82A1-A386ACFDEB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1"/>
          <a:stretch/>
        </p:blipFill>
        <p:spPr>
          <a:xfrm>
            <a:off x="-1" y="-1"/>
            <a:ext cx="9144001" cy="751299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DF9C25-0A57-470A-B8E6-FA75B709A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1A2432-12F5-48AE-9D46-87B633F0D0EF}" type="slidenum"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alt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26D359C-EF07-4C49-A3DF-7D3318599227}"/>
              </a:ext>
            </a:extLst>
          </p:cNvPr>
          <p:cNvSpPr txBox="1"/>
          <p:nvPr/>
        </p:nvSpPr>
        <p:spPr>
          <a:xfrm>
            <a:off x="173913" y="751298"/>
            <a:ext cx="8512887" cy="38882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cs-CZ" sz="2000" b="1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Argumenty </a:t>
            </a:r>
            <a:r>
              <a:rPr lang="cs-CZ" sz="20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spolufinancování sociálních služeb i ze strany obcí i. </a:t>
            </a:r>
            <a:r>
              <a:rPr lang="cs-CZ" sz="2000" b="1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typu</a:t>
            </a:r>
            <a:endParaRPr lang="cs-CZ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cs-CZ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cs-CZ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cs-CZ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  <a:buClr>
                <a:srgbClr val="339933"/>
              </a:buClr>
            </a:pP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4219EF6-F0AA-C6C3-A485-FCE44442CA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7281219"/>
              </p:ext>
            </p:extLst>
          </p:nvPr>
        </p:nvGraphicFramePr>
        <p:xfrm>
          <a:off x="527963" y="1424763"/>
          <a:ext cx="8088072" cy="482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683164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8"/>
          <p:cNvSpPr>
            <a:spLocks noChangeArrowheads="1"/>
          </p:cNvSpPr>
          <p:nvPr/>
        </p:nvSpPr>
        <p:spPr bwMode="auto">
          <a:xfrm>
            <a:off x="2405063" y="666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43DF23A-1D68-4033-82A1-A386ACFDEB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1"/>
          <a:stretch/>
        </p:blipFill>
        <p:spPr>
          <a:xfrm>
            <a:off x="-1" y="-1"/>
            <a:ext cx="9144001" cy="751299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DF9C25-0A57-470A-B8E6-FA75B709A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1A2432-12F5-48AE-9D46-87B633F0D0EF}" type="slidenum"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67126CC-1A30-3B33-8F38-80CF22EEDE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3357750"/>
              </p:ext>
            </p:extLst>
          </p:nvPr>
        </p:nvGraphicFramePr>
        <p:xfrm>
          <a:off x="251519" y="980728"/>
          <a:ext cx="8640961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060888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8"/>
          <p:cNvSpPr>
            <a:spLocks noChangeArrowheads="1"/>
          </p:cNvSpPr>
          <p:nvPr/>
        </p:nvSpPr>
        <p:spPr bwMode="auto">
          <a:xfrm>
            <a:off x="2405063" y="666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43DF23A-1D68-4033-82A1-A386ACFDEB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1"/>
          <a:stretch/>
        </p:blipFill>
        <p:spPr>
          <a:xfrm>
            <a:off x="-1" y="-1"/>
            <a:ext cx="9144001" cy="751299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DF9C25-0A57-470A-B8E6-FA75B709A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1A2432-12F5-48AE-9D46-87B633F0D0EF}" type="slidenum"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67126CC-1A30-3B33-8F38-80CF22EEDE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0025810"/>
              </p:ext>
            </p:extLst>
          </p:nvPr>
        </p:nvGraphicFramePr>
        <p:xfrm>
          <a:off x="251519" y="980728"/>
          <a:ext cx="8640961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509330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8"/>
          <p:cNvSpPr>
            <a:spLocks noChangeArrowheads="1"/>
          </p:cNvSpPr>
          <p:nvPr/>
        </p:nvSpPr>
        <p:spPr bwMode="auto">
          <a:xfrm>
            <a:off x="2405063" y="666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43DF23A-1D68-4033-82A1-A386ACFDEB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1"/>
          <a:stretch/>
        </p:blipFill>
        <p:spPr>
          <a:xfrm>
            <a:off x="-1" y="-1"/>
            <a:ext cx="9144001" cy="751299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DF9C25-0A57-470A-B8E6-FA75B709A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1A2432-12F5-48AE-9D46-87B633F0D0EF}" type="slidenum"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alt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CB3BFF1-A622-432F-9091-BA3CD0C033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193" y="1163103"/>
            <a:ext cx="9043124" cy="432020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8730E074-0447-45E4-AA89-C8B678FEE7AE}"/>
              </a:ext>
            </a:extLst>
          </p:cNvPr>
          <p:cNvSpPr txBox="1"/>
          <p:nvPr/>
        </p:nvSpPr>
        <p:spPr>
          <a:xfrm>
            <a:off x="107502" y="684147"/>
            <a:ext cx="8928992" cy="4144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small" spc="0" normalizeH="0" baseline="0" noProof="0" dirty="0">
                <a:ln>
                  <a:noFill/>
                </a:ln>
                <a:solidFill>
                  <a:srgbClr val="25A9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Struktura financování sociálních služeb ze strany obcí</a:t>
            </a:r>
            <a:endParaRPr kumimoji="0" lang="cs-CZ" sz="2000" b="1" i="0" u="none" strike="noStrike" kern="1200" cap="small" spc="0" normalizeH="0" baseline="0" noProof="0" dirty="0">
              <a:ln>
                <a:noFill/>
              </a:ln>
              <a:solidFill>
                <a:srgbClr val="25A939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9A5BCEE-F8F4-4E71-C8C0-FA13DDCC6CC0}"/>
              </a:ext>
            </a:extLst>
          </p:cNvPr>
          <p:cNvSpPr txBox="1"/>
          <p:nvPr/>
        </p:nvSpPr>
        <p:spPr>
          <a:xfrm>
            <a:off x="124193" y="6493941"/>
            <a:ext cx="2123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latin typeface="Arial Narrow" panose="020B0606020202030204" pitchFamily="34" charset="0"/>
              </a:rPr>
              <a:t>Zdroj: ACCENDO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BD9916F5-363A-66C9-DA50-2A941CAAF6B1}"/>
              </a:ext>
            </a:extLst>
          </p:cNvPr>
          <p:cNvSpPr txBox="1">
            <a:spLocks/>
          </p:cNvSpPr>
          <p:nvPr/>
        </p:nvSpPr>
        <p:spPr bwMode="auto">
          <a:xfrm>
            <a:off x="323528" y="5620311"/>
            <a:ext cx="8229600" cy="48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Clr>
                <a:srgbClr val="339933"/>
              </a:buClr>
            </a:pPr>
            <a:r>
              <a:rPr lang="cs-CZ" sz="1600" kern="0" dirty="0" smtClean="0">
                <a:solidFill>
                  <a:srgbClr val="25A939"/>
                </a:solidFill>
                <a:latin typeface="Arial Narrow" panose="020B0606020202030204" pitchFamily="34" charset="0"/>
              </a:rPr>
              <a:t>Podíl </a:t>
            </a:r>
            <a:r>
              <a:rPr lang="cs-CZ" sz="1600" kern="0" dirty="0">
                <a:solidFill>
                  <a:srgbClr val="25A939"/>
                </a:solidFill>
                <a:latin typeface="Arial Narrow" panose="020B0606020202030204" pitchFamily="34" charset="0"/>
              </a:rPr>
              <a:t>příspěvku na 1 obyvatele je nejnižší u menších obcí.</a:t>
            </a:r>
          </a:p>
        </p:txBody>
      </p:sp>
    </p:spTree>
    <p:extLst>
      <p:ext uri="{BB962C8B-B14F-4D97-AF65-F5344CB8AC3E}">
        <p14:creationId xmlns:p14="http://schemas.microsoft.com/office/powerpoint/2010/main" val="2647418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8"/>
          <p:cNvSpPr>
            <a:spLocks noChangeArrowheads="1"/>
          </p:cNvSpPr>
          <p:nvPr/>
        </p:nvSpPr>
        <p:spPr bwMode="auto">
          <a:xfrm>
            <a:off x="2405063" y="666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43DF23A-1D68-4033-82A1-A386ACFDEB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1"/>
          <a:stretch/>
        </p:blipFill>
        <p:spPr>
          <a:xfrm>
            <a:off x="-1" y="-1"/>
            <a:ext cx="9144001" cy="751299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DF9C25-0A57-470A-B8E6-FA75B709A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1A2432-12F5-48AE-9D46-87B633F0D0EF}" type="slidenum"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26D359C-EF07-4C49-A3DF-7D3318599227}"/>
              </a:ext>
            </a:extLst>
          </p:cNvPr>
          <p:cNvSpPr txBox="1"/>
          <p:nvPr/>
        </p:nvSpPr>
        <p:spPr>
          <a:xfrm>
            <a:off x="107502" y="725553"/>
            <a:ext cx="8856983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cs-CZ" sz="2000" b="1" cap="small" dirty="0">
                <a:solidFill>
                  <a:srgbClr val="25A9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Čtyři pilíře řešení konceptu pečovatelské služby </a:t>
            </a:r>
            <a:r>
              <a:rPr lang="cs-CZ" sz="2000" b="1" cap="small" dirty="0" smtClean="0">
                <a:solidFill>
                  <a:srgbClr val="25A9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v Kraji Vysočina</a:t>
            </a:r>
            <a:endParaRPr kumimoji="0" lang="cs-CZ" sz="2000" b="1" i="0" u="none" strike="noStrike" kern="1200" cap="small" spc="0" normalizeH="0" noProof="0" dirty="0">
              <a:ln>
                <a:noFill/>
              </a:ln>
              <a:solidFill>
                <a:srgbClr val="25A939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2B858B7-A0F9-97EC-9F8F-1B8E782449C9}"/>
              </a:ext>
            </a:extLst>
          </p:cNvPr>
          <p:cNvSpPr txBox="1"/>
          <p:nvPr/>
        </p:nvSpPr>
        <p:spPr>
          <a:xfrm>
            <a:off x="124193" y="6493941"/>
            <a:ext cx="2123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latin typeface="Arial Narrow" panose="020B0606020202030204" pitchFamily="34" charset="0"/>
              </a:rPr>
              <a:t>Zdroj: Kraj Vysočina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BFE5551-6C8D-7A36-CA7D-39159963CA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3215897"/>
              </p:ext>
            </p:extLst>
          </p:nvPr>
        </p:nvGraphicFramePr>
        <p:xfrm>
          <a:off x="2816331" y="1310593"/>
          <a:ext cx="3511335" cy="1292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246E531F-EF94-B156-5776-1C4C7D996A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7547394"/>
              </p:ext>
            </p:extLst>
          </p:nvPr>
        </p:nvGraphicFramePr>
        <p:xfrm>
          <a:off x="3247747" y="2713445"/>
          <a:ext cx="2652756" cy="167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DA666CE9-FBE5-6D62-F910-77C75CE067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4979519"/>
              </p:ext>
            </p:extLst>
          </p:nvPr>
        </p:nvGraphicFramePr>
        <p:xfrm>
          <a:off x="157036" y="2713445"/>
          <a:ext cx="3138117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3FD30CE3-D18E-AC76-65D1-933C3B76DB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6558804"/>
              </p:ext>
            </p:extLst>
          </p:nvPr>
        </p:nvGraphicFramePr>
        <p:xfrm>
          <a:off x="5903772" y="2713222"/>
          <a:ext cx="3060713" cy="1958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45C8F780-797E-AB91-43D2-523971DC5E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8147286"/>
              </p:ext>
            </p:extLst>
          </p:nvPr>
        </p:nvGraphicFramePr>
        <p:xfrm>
          <a:off x="2738278" y="4640576"/>
          <a:ext cx="3667439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  <p:extLst>
      <p:ext uri="{BB962C8B-B14F-4D97-AF65-F5344CB8AC3E}">
        <p14:creationId xmlns:p14="http://schemas.microsoft.com/office/powerpoint/2010/main" val="31557217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8"/>
          <p:cNvSpPr>
            <a:spLocks noChangeArrowheads="1"/>
          </p:cNvSpPr>
          <p:nvPr/>
        </p:nvSpPr>
        <p:spPr bwMode="auto">
          <a:xfrm>
            <a:off x="2405063" y="666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43DF23A-1D68-4033-82A1-A386ACFDEB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1"/>
          <a:stretch/>
        </p:blipFill>
        <p:spPr>
          <a:xfrm>
            <a:off x="-1" y="-1"/>
            <a:ext cx="9144001" cy="751299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DF9C25-0A57-470A-B8E6-FA75B709A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1A2432-12F5-48AE-9D46-87B633F0D0EF}" type="slidenum"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26D359C-EF07-4C49-A3DF-7D3318599227}"/>
              </a:ext>
            </a:extLst>
          </p:cNvPr>
          <p:cNvSpPr txBox="1"/>
          <p:nvPr/>
        </p:nvSpPr>
        <p:spPr>
          <a:xfrm>
            <a:off x="143507" y="740242"/>
            <a:ext cx="8856983" cy="4144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small" spc="0" normalizeH="0" noProof="0" dirty="0">
                <a:ln>
                  <a:noFill/>
                </a:ln>
                <a:solidFill>
                  <a:srgbClr val="25A9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Jednotlivé kroky pro </a:t>
            </a:r>
            <a:r>
              <a:rPr lang="cs-CZ" sz="2000" b="1" cap="small" dirty="0" smtClean="0">
                <a:solidFill>
                  <a:srgbClr val="25A9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realizaci </a:t>
            </a:r>
            <a:r>
              <a:rPr kumimoji="0" lang="cs-CZ" sz="2000" b="1" i="0" u="none" strike="noStrike" kern="1200" cap="small" spc="0" normalizeH="0" noProof="0" dirty="0" smtClean="0">
                <a:ln>
                  <a:noFill/>
                </a:ln>
                <a:solidFill>
                  <a:srgbClr val="25A9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participativního financování</a:t>
            </a:r>
            <a:endParaRPr kumimoji="0" lang="cs-CZ" sz="2000" b="1" i="0" u="none" strike="noStrike" kern="1200" cap="small" spc="0" normalizeH="0" noProof="0" dirty="0">
              <a:ln>
                <a:noFill/>
              </a:ln>
              <a:solidFill>
                <a:srgbClr val="25A939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143A6C3-2DF2-128A-4F6F-BE8E5E2254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7308384"/>
              </p:ext>
            </p:extLst>
          </p:nvPr>
        </p:nvGraphicFramePr>
        <p:xfrm>
          <a:off x="390362" y="1357243"/>
          <a:ext cx="8363272" cy="5370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143726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C5CACE66-4EEB-43FF-8E02-94A60F39022A}"/>
              </a:ext>
            </a:extLst>
          </p:cNvPr>
          <p:cNvSpPr txBox="1"/>
          <p:nvPr/>
        </p:nvSpPr>
        <p:spPr>
          <a:xfrm>
            <a:off x="-11440" y="6019279"/>
            <a:ext cx="9155440" cy="8387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5" name="Obrázek 1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76813"/>
            <a:ext cx="1306338" cy="523651"/>
          </a:xfrm>
          <a:prstGeom prst="rect">
            <a:avLst/>
          </a:prstGeom>
          <a:noFill/>
        </p:spPr>
      </p:pic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0" y="2276872"/>
            <a:ext cx="9144001" cy="52322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6">
                <a:lumMod val="5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cs-CZ" sz="2800" b="1" dirty="0" smtClean="0">
                <a:ln w="0"/>
                <a:solidFill>
                  <a:srgbClr val="33993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Děkuji za pozornost</a:t>
            </a:r>
            <a:endParaRPr kumimoji="0" lang="cs-CZ" sz="2800" b="1" i="0" u="none" strike="noStrike" kern="1200" normalizeH="0" baseline="0" noProof="0" dirty="0">
              <a:ln w="0"/>
              <a:solidFill>
                <a:srgbClr val="33993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+mn-lt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81718B3-4CF6-45FD-8869-6E681B166F5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1"/>
          <a:stretch/>
        </p:blipFill>
        <p:spPr>
          <a:xfrm>
            <a:off x="-1" y="-1"/>
            <a:ext cx="9144001" cy="751299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2051720" y="3717032"/>
            <a:ext cx="51974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002060"/>
                </a:solidFill>
              </a:rPr>
              <a:t>Mgr. Jan Tourek</a:t>
            </a:r>
          </a:p>
          <a:p>
            <a:r>
              <a:rPr lang="cs-CZ" dirty="0">
                <a:solidFill>
                  <a:srgbClr val="002060"/>
                </a:solidFill>
              </a:rPr>
              <a:t>r</a:t>
            </a:r>
            <a:r>
              <a:rPr lang="cs-CZ" dirty="0" smtClean="0">
                <a:solidFill>
                  <a:srgbClr val="002060"/>
                </a:solidFill>
              </a:rPr>
              <a:t>adní Kraje Vysočina pro oblast sociálních věcí</a:t>
            </a:r>
          </a:p>
          <a:p>
            <a:pPr algn="ctr"/>
            <a:r>
              <a:rPr lang="cs-CZ" dirty="0">
                <a:solidFill>
                  <a:srgbClr val="002060"/>
                </a:solidFill>
              </a:rPr>
              <a:t>t</a:t>
            </a:r>
            <a:r>
              <a:rPr lang="cs-CZ" dirty="0" smtClean="0">
                <a:solidFill>
                  <a:srgbClr val="002060"/>
                </a:solidFill>
              </a:rPr>
              <a:t>ourek.j@kr-vysocina.cz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2028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13536</TotalTime>
  <Words>756</Words>
  <Application>Microsoft Office PowerPoint</Application>
  <PresentationFormat>Předvádění na obrazovce (4:3)</PresentationFormat>
  <Paragraphs>78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Times New Roman</vt:lpstr>
      <vt:lpstr>1_Výchozí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holmie</dc:creator>
  <cp:lastModifiedBy>Holbová Stanislava Mgr.</cp:lastModifiedBy>
  <cp:revision>559</cp:revision>
  <cp:lastPrinted>2023-04-12T11:30:11Z</cp:lastPrinted>
  <dcterms:created xsi:type="dcterms:W3CDTF">2004-05-19T15:00:43Z</dcterms:created>
  <dcterms:modified xsi:type="dcterms:W3CDTF">2023-04-12T12:29:07Z</dcterms:modified>
</cp:coreProperties>
</file>