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39" r:id="rId6"/>
    <p:sldMasterId id="2147484053" r:id="rId7"/>
  </p:sldMasterIdLst>
  <p:notesMasterIdLst>
    <p:notesMasterId r:id="rId35"/>
  </p:notesMasterIdLst>
  <p:handoutMasterIdLst>
    <p:handoutMasterId r:id="rId36"/>
  </p:handoutMasterIdLst>
  <p:sldIdLst>
    <p:sldId id="547" r:id="rId8"/>
    <p:sldId id="545" r:id="rId9"/>
    <p:sldId id="399" r:id="rId10"/>
    <p:sldId id="477" r:id="rId11"/>
    <p:sldId id="412" r:id="rId12"/>
    <p:sldId id="415" r:id="rId13"/>
    <p:sldId id="479" r:id="rId14"/>
    <p:sldId id="478" r:id="rId15"/>
    <p:sldId id="450" r:id="rId16"/>
    <p:sldId id="436" r:id="rId17"/>
    <p:sldId id="460" r:id="rId18"/>
    <p:sldId id="458" r:id="rId19"/>
    <p:sldId id="461" r:id="rId20"/>
    <p:sldId id="462" r:id="rId21"/>
    <p:sldId id="437" r:id="rId22"/>
    <p:sldId id="442" r:id="rId23"/>
    <p:sldId id="377" r:id="rId24"/>
    <p:sldId id="375" r:id="rId25"/>
    <p:sldId id="397" r:id="rId26"/>
    <p:sldId id="453" r:id="rId27"/>
    <p:sldId id="376" r:id="rId28"/>
    <p:sldId id="378" r:id="rId29"/>
    <p:sldId id="473" r:id="rId30"/>
    <p:sldId id="480" r:id="rId31"/>
    <p:sldId id="379" r:id="rId32"/>
    <p:sldId id="482" r:id="rId33"/>
    <p:sldId id="299" r:id="rId34"/>
  </p:sldIdLst>
  <p:sldSz cx="9144000" cy="6858000" type="screen4x3"/>
  <p:notesSz cx="6797675" cy="9872663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47">
          <p15:clr>
            <a:srgbClr val="A4A3A4"/>
          </p15:clr>
        </p15:guide>
        <p15:guide id="1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5557B0-7901-2697-232C-4B5C08214D20}" name="Sylvain Lehnhard" initials="SL" userId="S::sylvain.lehnhard@eca.europa.eu::bcbfa5ae-8756-4056-bd3d-578fc62140c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OGERSON" initials="MR" lastIdx="9" clrIdx="0"/>
  <p:cmAuthor id="1" name="Timo Lehtinen" initials="TL" lastIdx="1" clrIdx="1">
    <p:extLst>
      <p:ext uri="{19B8F6BF-5375-455C-9EA6-DF929625EA0E}">
        <p15:presenceInfo xmlns:p15="http://schemas.microsoft.com/office/powerpoint/2012/main" userId="S-1-5-21-1004336348-117609710-725345543-4548" providerId="AD"/>
      </p:ext>
    </p:extLst>
  </p:cmAuthor>
  <p:cmAuthor id="2" name="Ioanna Blioni" initials="IB" lastIdx="18" clrIdx="2">
    <p:extLst>
      <p:ext uri="{19B8F6BF-5375-455C-9EA6-DF929625EA0E}">
        <p15:presenceInfo xmlns:p15="http://schemas.microsoft.com/office/powerpoint/2012/main" userId="Ioanna Blioni" providerId="None"/>
      </p:ext>
    </p:extLst>
  </p:cmAuthor>
  <p:cmAuthor id="3" name="COPEC" initials="COPEC" lastIdx="1" clrIdx="3">
    <p:extLst>
      <p:ext uri="{19B8F6BF-5375-455C-9EA6-DF929625EA0E}">
        <p15:presenceInfo xmlns:p15="http://schemas.microsoft.com/office/powerpoint/2012/main" userId="COPEC" providerId="None"/>
      </p:ext>
    </p:extLst>
  </p:cmAuthor>
  <p:cmAuthor id="4" name="Svetoslav Hristov" initials="SH" lastIdx="45" clrIdx="4">
    <p:extLst>
      <p:ext uri="{19B8F6BF-5375-455C-9EA6-DF929625EA0E}">
        <p15:presenceInfo xmlns:p15="http://schemas.microsoft.com/office/powerpoint/2012/main" userId="S-1-5-21-1004336348-117609710-725345543-5398" providerId="AD"/>
      </p:ext>
    </p:extLst>
  </p:cmAuthor>
  <p:cmAuthor id="5" name="Sylvain Lehnhard" initials="SL" lastIdx="4" clrIdx="5">
    <p:extLst>
      <p:ext uri="{19B8F6BF-5375-455C-9EA6-DF929625EA0E}">
        <p15:presenceInfo xmlns:p15="http://schemas.microsoft.com/office/powerpoint/2012/main" userId="S-1-5-21-1004336348-117609710-725345543-5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B5B900"/>
    <a:srgbClr val="FFFFFF"/>
    <a:srgbClr val="7F7F7F"/>
    <a:srgbClr val="F8F8F8"/>
    <a:srgbClr val="FBFBFB"/>
    <a:srgbClr val="242852"/>
    <a:srgbClr val="006D34"/>
    <a:srgbClr val="EDE9DF"/>
    <a:srgbClr val="A8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95" autoAdjust="0"/>
  </p:normalViewPr>
  <p:slideViewPr>
    <p:cSldViewPr showGuides="1">
      <p:cViewPr varScale="1">
        <p:scale>
          <a:sx n="82" d="100"/>
          <a:sy n="82" d="100"/>
        </p:scale>
        <p:origin x="1310" y="96"/>
      </p:cViewPr>
      <p:guideLst>
        <p:guide orient="horz" pos="1616"/>
        <p:guide orient="horz" pos="2387"/>
        <p:guide orient="horz" pos="2296"/>
        <p:guide orient="horz" pos="3974"/>
        <p:guide orient="horz" pos="527"/>
        <p:guide orient="horz" pos="300"/>
        <p:guide orient="horz" pos="4201"/>
        <p:guide orient="horz" pos="890"/>
        <p:guide pos="5465"/>
        <p:guide pos="368"/>
        <p:guide pos="2947"/>
        <p:guide pos="2876"/>
      </p:guideLst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156" y="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>
              <a:defRPr sz="1200"/>
            </a:lvl1pPr>
          </a:lstStyle>
          <a:p>
            <a:pPr>
              <a:defRPr/>
            </a:pPr>
            <a:fld id="{95B2559B-C338-4C48-8A07-644A07145727}" type="datetimeFigureOut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>
              <a:defRPr sz="1200"/>
            </a:lvl1pPr>
          </a:lstStyle>
          <a:p>
            <a:pPr>
              <a:defRPr/>
            </a:pPr>
            <a:fld id="{0A72D4E2-566B-4811-9DEC-9049334EF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4" y="3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FA42B9-B6E0-4D49-AF9B-69D5EC832698}" type="datetimeFigureOut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7" rIns="92098" bIns="4604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688721"/>
            <a:ext cx="5438775" cy="4444287"/>
          </a:xfrm>
          <a:prstGeom prst="rect">
            <a:avLst/>
          </a:prstGeom>
        </p:spPr>
        <p:txBody>
          <a:bodyPr vert="horz" lIns="92098" tIns="46047" rIns="92098" bIns="460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4" y="9377446"/>
            <a:ext cx="2946400" cy="493634"/>
          </a:xfrm>
          <a:prstGeom prst="rect">
            <a:avLst/>
          </a:prstGeom>
        </p:spPr>
        <p:txBody>
          <a:bodyPr vert="horz" lIns="92098" tIns="46047" rIns="92098" bIns="4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07F52-C664-463C-A924-6A144E9B86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7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4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2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6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9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07F52-C664-463C-A924-6A144E9B860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28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B6CB-5509-4A79-BD49-534C1A01638B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F80309B9-2322-4042-AD0A-9D9A8AE7B4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F26873FB-3D65-4C53-BCB1-91D6F066F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3388" y="2118629"/>
            <a:ext cx="1931987" cy="8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E20F-0CC3-400C-997D-DF2D5B6CE9A6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3E4BDF9-1497-4ADD-8399-52B0AD1D0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01A6-9C98-4ED4-888A-564F2C65D29A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065AE8-0A37-40AE-A40B-3827E2C19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0B93-AA94-4B45-853C-ADC461020040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E0FD01F-A2DD-4F9F-9199-CD88EF51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64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0276-2EA1-42D0-92AF-BFAA06042125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DED8AAB-2444-4C44-A334-CD8002CA7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6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02EE-5FC5-4597-A55B-E67537A76B32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379E50D-ED7C-4A6C-94FF-1721718A7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577B-7E2F-47D6-9365-25B8743BD918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66440BB-5FC2-4922-ACD8-0F6D24EB1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2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102-4014-4E06-8E20-26D4269E43FB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E6EAB5A-2521-42AD-8625-A3AB19F43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6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1D6-88D5-4577-BB66-47AFF5296C14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95C5407-E8FA-4A53-84CB-895E3A38E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9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6F06-3EC0-4534-A83E-5C6222BE4ACA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98B0772-CD6B-4C54-BC1A-5ED40EDF8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88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6D09-48C7-4BD3-BFA8-13D32E665D0C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98676E4A-172E-4D24-9C08-5C42B3B49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E2AC-CCA3-4020-BAA8-22BAB9A83A29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74162547-A0C9-4700-845F-0469892946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71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68C7-A0A7-4AA5-B718-8020B902FD26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1D37A32-B700-468E-B85B-F01775F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FA27-3F81-4F9A-BAE1-2BBAB081F143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F636F35-799B-43EC-8DDA-893F75FCE5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DB94-BAA4-436B-A082-DCE41C76E5EB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BFA9D773-7393-4D07-BE71-E70C3067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5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776B-34DB-4725-8440-71B74B79253E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47E85A5-A260-47A3-9A59-6771850C5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5D67-819C-4889-923B-FE90162B25B9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42E0AB9-A97A-48D3-82AE-A9E0D75AB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3" y="0"/>
            <a:ext cx="41402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6046-D967-486E-8C15-D9DE921E43A2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9577961-E76D-4440-9DB7-93B1CE6D03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9" name="Picture 3" descr="S:\COS\EXT COMM\Visual Identity\Task B_Logo\Deliverables\All versions\For digital use\Vertical\JPEG\Ver_Full_Colour_JPG\ECA_Ver_Logo_Colour_Outline_Master__Czech.jpg">
            <a:extLst>
              <a:ext uri="{FF2B5EF4-FFF2-40B4-BE49-F238E27FC236}">
                <a16:creationId xmlns:a16="http://schemas.microsoft.com/office/drawing/2014/main" id="{2DE7C148-E0CC-4B61-BA5C-AAB35FC2577A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5"/>
            <a:ext cx="685428" cy="93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ED92-1956-47AA-9C30-0D3E36FAAD58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C0C0350-E5EB-413E-AE2F-EFE9E53D9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4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8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96B0-E0E4-4EC9-9EFC-A1153608B0B4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D8E204E0-9E24-48F9-8DF7-90B6D1D999C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81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2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01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8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3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7050" y="651421"/>
            <a:ext cx="4907280" cy="135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26938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95B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511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26-3B73-4075-8092-247644B6AE3E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574D94B5-E072-4700-83C9-BFD6191A20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43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26938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95B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622921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26938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267138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26938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213725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52263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1BFB-3283-49B3-9CD0-16C4A17CA211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 </a:t>
            </a:r>
            <a:fld id="{2A856954-1499-48C7-8D5E-8C959730D5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9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A8BA-38D8-489C-8B14-EB764B568B1C}" type="datetime1">
              <a:rPr lang="en-GB"/>
              <a:pPr>
                <a:defRPr/>
              </a:pPr>
              <a:t>07/06/2024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219CD234-DE79-4A9B-A757-D007C096C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39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F225-7BE9-45EC-BF60-C0B66CAA6F75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ADAF973-9307-41EF-A5E3-7F5D4FC7FB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43" y="404813"/>
            <a:ext cx="8064500" cy="431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268760"/>
            <a:ext cx="8064500" cy="49955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2FA7-26AF-47A2-B570-ECCE907AFBA3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2" y="404613"/>
            <a:ext cx="8064000" cy="43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268760"/>
            <a:ext cx="3960000" cy="4995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7520-C67A-489B-817A-C29F3322B1D1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78CAF34-5ABE-49DC-92EF-B8501D3BA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8E4B0-A9FA-43A9-AADD-798E1013C76F}" type="datetime1">
              <a:rPr lang="en-GB"/>
              <a:pPr>
                <a:defRPr/>
              </a:pPr>
              <a:t>07/06/2024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BCD7A47-D1EE-41C4-98FA-5D38445C479A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0144"/>
            <a:ext cx="1379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13" r:id="rId7"/>
    <p:sldLayoutId id="2147484014" r:id="rId8"/>
    <p:sldLayoutId id="2147484015" r:id="rId9"/>
    <p:sldLayoutId id="2147484032" r:id="rId10"/>
    <p:sldLayoutId id="2147484016" r:id="rId11"/>
    <p:sldLayoutId id="2147484033" r:id="rId12"/>
    <p:sldLayoutId id="2147484017" r:id="rId13"/>
    <p:sldLayoutId id="2147484018" r:id="rId14"/>
    <p:sldLayoutId id="2147484019" r:id="rId15"/>
    <p:sldLayoutId id="2147484034" r:id="rId16"/>
    <p:sldLayoutId id="2147484035" r:id="rId17"/>
    <p:sldLayoutId id="2147484036" r:id="rId18"/>
    <p:sldLayoutId id="2147484020" r:id="rId19"/>
    <p:sldLayoutId id="2147484021" r:id="rId20"/>
    <p:sldLayoutId id="2147484022" r:id="rId21"/>
    <p:sldLayoutId id="2147484023" r:id="rId22"/>
    <p:sldLayoutId id="2147484037" r:id="rId23"/>
    <p:sldLayoutId id="2147484024" r:id="rId24"/>
    <p:sldLayoutId id="2147484038" r:id="rId25"/>
    <p:sldLayoutId id="2147484025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F947-33F5-4963-A358-AD8ED11AC6B3}" type="datetimeFigureOut">
              <a:rPr lang="en-GB" smtClean="0"/>
              <a:t>07/06/2024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3D1-32F3-4B28-8B42-41E607993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4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0867" y="6051532"/>
            <a:ext cx="1913132" cy="8064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6072" y="6544056"/>
            <a:ext cx="6732905" cy="0"/>
          </a:xfrm>
          <a:custGeom>
            <a:avLst/>
            <a:gdLst/>
            <a:ahLst/>
            <a:cxnLst/>
            <a:rect l="l" t="t" r="r" b="b"/>
            <a:pathLst>
              <a:path w="6732905">
                <a:moveTo>
                  <a:pt x="0" y="0"/>
                </a:moveTo>
                <a:lnTo>
                  <a:pt x="6732587" y="0"/>
                </a:lnTo>
              </a:path>
            </a:pathLst>
          </a:custGeom>
          <a:ln w="9144">
            <a:solidFill>
              <a:srgbClr val="0269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611" y="6231635"/>
            <a:ext cx="1379219" cy="626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844" y="329959"/>
            <a:ext cx="8234311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26938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299" y="1416631"/>
            <a:ext cx="5168900" cy="366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95B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5103" y="6382200"/>
            <a:ext cx="598804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Strana</a:t>
            </a:r>
            <a:r>
              <a:rPr spc="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630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3.xml"/><Relationship Id="rId5" Type="http://schemas.openxmlformats.org/officeDocument/2006/relationships/hyperlink" Target="mailto:eca-info@eca.europa.eu" TargetMode="External"/><Relationship Id="rId4" Type="http://schemas.openxmlformats.org/officeDocument/2006/relationships/hyperlink" Target="mailto:jan.gregor@eca.europa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23850" y="1760538"/>
            <a:ext cx="5903913" cy="246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</a:pPr>
            <a:r>
              <a:rPr lang="cs-CZ" dirty="0"/>
              <a:t>Výroční zprávy</a:t>
            </a:r>
            <a:br>
              <a:rPr lang="cs-CZ" dirty="0"/>
            </a:br>
            <a:r>
              <a:rPr lang="cs-CZ" dirty="0"/>
              <a:t>auditorů EU</a:t>
            </a:r>
            <a:br>
              <a:rPr lang="cs-CZ" dirty="0"/>
            </a:br>
            <a:r>
              <a:rPr lang="cs-CZ" dirty="0"/>
              <a:t>za rok 2022</a:t>
            </a: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>
            <a:off x="323850" y="4653136"/>
            <a:ext cx="5435600" cy="129614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400" dirty="0"/>
              <a:t>Jan Gregor EÚD</a:t>
            </a:r>
          </a:p>
          <a:p>
            <a:pPr eaLnBrk="1" hangingPunct="1">
              <a:spcBef>
                <a:spcPct val="0"/>
              </a:spcBef>
            </a:pPr>
            <a:endParaRPr lang="cs-CZ" dirty="0"/>
          </a:p>
          <a:p>
            <a:pPr eaLnBrk="1" hangingPunct="1">
              <a:spcBef>
                <a:spcPct val="0"/>
              </a:spcBef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Kontrolní výbor </a:t>
            </a:r>
          </a:p>
          <a:p>
            <a:pPr eaLnBrk="1" hangingPunct="1">
              <a:spcBef>
                <a:spcPct val="0"/>
              </a:spcBef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</a:rPr>
              <a:t>Poslanecká sněmovna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Parlamentu České republiky </a:t>
            </a:r>
            <a:endParaRPr lang="cs-CZ" sz="1800" dirty="0"/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4000" y="647700"/>
            <a:ext cx="5219700" cy="360363"/>
          </a:xfrm>
        </p:spPr>
        <p:txBody>
          <a:bodyPr/>
          <a:lstStyle/>
          <a:p>
            <a:pPr eaLnBrk="1" hangingPunct="1"/>
            <a:r>
              <a:rPr lang="cs-CZ" dirty="0"/>
              <a:t>1. února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1"/>
            <a:ext cx="8064500" cy="512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cs-CZ"/>
              <a:t>Rozpočtové a finanční řízení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17298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9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000" y="980728"/>
            <a:ext cx="8280000" cy="531927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V roce 2022 byla většina prostředků na závazky a na platby vyčerpána </a:t>
            </a:r>
          </a:p>
          <a:p>
            <a:pPr marL="0" indent="0">
              <a:buNone/>
            </a:pPr>
            <a:r>
              <a:rPr lang="cs-CZ" dirty="0"/>
              <a:t>Nařízení o víceletém finančním rámci stanoví pro každý rok ze sedmi let víceletého finančního rámce maximální částky. Tyto stropy se vztahují na nové finanční závazky EU (</a:t>
            </a:r>
            <a:r>
              <a:rPr lang="cs-CZ" i="1" dirty="0"/>
              <a:t>prostředky na závazky</a:t>
            </a:r>
            <a:r>
              <a:rPr lang="cs-CZ" dirty="0"/>
              <a:t>) a na platby, které lze provést z rozpočtu EU (</a:t>
            </a:r>
            <a:r>
              <a:rPr lang="cs-CZ" i="1" dirty="0"/>
              <a:t>prostředky na platby</a:t>
            </a:r>
            <a:r>
              <a:rPr lang="cs-CZ" dirty="0"/>
              <a:t>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083AD-690E-4879-B4D1-52FA29C5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88" y="2276872"/>
            <a:ext cx="6358824" cy="38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396001"/>
            <a:ext cx="80645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Rozpočtové a finanční řízení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10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76000" y="1080000"/>
            <a:ext cx="8280000" cy="129345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1700" dirty="0"/>
              <a:t>Zbývající závazky z rozpočtu EU a grantového financování NGEU, které představují budoucí dluhy, nebudou-li související závazky k prostředkům zrušeny, dosáhly na konci roku 2022</a:t>
            </a:r>
            <a:r>
              <a:rPr lang="cs-CZ" sz="1700" b="1" dirty="0"/>
              <a:t> rekordní výše 453 miliard EUR</a:t>
            </a:r>
            <a:r>
              <a:rPr lang="cs-CZ" sz="1700" dirty="0"/>
              <a:t>. To bylo hlavně výsledkem zvýšeného objemu závazků během druhého roku provádění NGEU a také zahájeného čerpání prostředků ve sdíleném řízení v období 2021–2027.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76000" y="2452485"/>
            <a:ext cx="7848872" cy="368853"/>
          </a:xfrm>
          <a:prstGeom prst="rect">
            <a:avLst/>
          </a:prstGeom>
        </p:spPr>
        <p:txBody>
          <a:bodyPr lIns="0" tIns="0" rIns="0" b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>
                <a:solidFill>
                  <a:schemeClr val="accent2"/>
                </a:solidFill>
              </a:rPr>
              <a:t>Zbývající závazky podle roku a typu financování (rozpočet EU a NGEU)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E0C97-2AAD-45FC-B159-49401893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62" y="2784095"/>
            <a:ext cx="6075477" cy="35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88640"/>
            <a:ext cx="8064000" cy="432000"/>
          </a:xfrm>
        </p:spPr>
        <p:txBody>
          <a:bodyPr/>
          <a:lstStyle/>
          <a:p>
            <a:r>
              <a:rPr lang="cs-CZ"/>
              <a:t>Rozpočtové a finanční řízení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11</a:t>
            </a:r>
          </a:p>
        </p:txBody>
      </p:sp>
      <p:sp>
        <p:nvSpPr>
          <p:cNvPr id="370" name="Text Placeholder 4"/>
          <p:cNvSpPr txBox="1">
            <a:spLocks/>
          </p:cNvSpPr>
          <p:nvPr/>
        </p:nvSpPr>
        <p:spPr>
          <a:xfrm>
            <a:off x="576000" y="908720"/>
            <a:ext cx="8280000" cy="5184577"/>
          </a:xfrm>
          <a:prstGeom prst="rect">
            <a:avLst/>
          </a:prstGeom>
        </p:spPr>
        <p:txBody>
          <a:bodyPr lIns="0"/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Provádění NGEU (Nástroj pro oživení a odolnost a navýšení) se v roce 2022 zrychlilo, avšak </a:t>
            </a:r>
            <a:r>
              <a:rPr lang="cs-CZ" b="1" dirty="0"/>
              <a:t>pokrok byl pomalejší</a:t>
            </a:r>
            <a:r>
              <a:rPr lang="cs-CZ" dirty="0"/>
              <a:t>, než se čekalo. Závazky NGEU se do konce roku zvýšily </a:t>
            </a:r>
            <a:br>
              <a:rPr lang="cs-CZ" dirty="0"/>
            </a:br>
            <a:r>
              <a:rPr lang="cs-CZ" dirty="0"/>
              <a:t>na 306,0 miliardy EUR (2021: 143,5 miliardy EUR). Členské státy budou muset </a:t>
            </a:r>
            <a:br>
              <a:rPr lang="cs-CZ" dirty="0"/>
            </a:br>
            <a:r>
              <a:rPr lang="cs-CZ" dirty="0"/>
              <a:t>přijmout závazky ke zbývajícím 115,1 miliardám EUR v roce 2023, protože později </a:t>
            </a:r>
            <a:br>
              <a:rPr lang="cs-CZ" dirty="0"/>
            </a:br>
            <a:r>
              <a:rPr lang="cs-CZ" dirty="0"/>
              <a:t>to již nebude možné. </a:t>
            </a:r>
          </a:p>
          <a:p>
            <a:pPr marL="0" indent="0">
              <a:buNone/>
            </a:pPr>
            <a:r>
              <a:rPr lang="cs-CZ" dirty="0"/>
              <a:t>Závazky plynoucí z grantů Nástroje pro oživení a odolnost se mezi lety 2021 a 2022 výrazně zvýšily, ale související platby vzrostly pouze nepatrně z 46,4 miliardy EUR </a:t>
            </a:r>
            <a:br>
              <a:rPr lang="en-GB" dirty="0"/>
            </a:br>
            <a:r>
              <a:rPr lang="cs-CZ" dirty="0"/>
              <a:t>v roce 2021 na 47,1 miliardy EUR v roce 2022.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A8329-1745-4F77-981E-1CCD714C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58" y="3218409"/>
            <a:ext cx="7203742" cy="28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D6670-90A1-4861-B79D-E3D3FFEB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412775"/>
            <a:ext cx="5400600" cy="3961825"/>
          </a:xfrm>
          <a:prstGeom prst="rect">
            <a:avLst/>
          </a:prstGeom>
        </p:spPr>
      </p:pic>
      <p:sp>
        <p:nvSpPr>
          <p:cNvPr id="2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12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76000" y="1196753"/>
            <a:ext cx="3318964" cy="515560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b="1" dirty="0"/>
              <a:t>Celková expozice rozpočtu EU byla vyšší než v roce 2021 </a:t>
            </a:r>
          </a:p>
          <a:p>
            <a:r>
              <a:rPr lang="cs-CZ" dirty="0"/>
              <a:t>Celková expozice rozpočtu EU se zvýšila z 204,9 miliardy EUR </a:t>
            </a:r>
            <a:br>
              <a:rPr lang="en-GB" dirty="0"/>
            </a:br>
            <a:r>
              <a:rPr lang="cs-CZ" dirty="0"/>
              <a:t>v roce 2021 na 248,3 miliardy EUR v roce 2022, a to zejména </a:t>
            </a:r>
            <a:br>
              <a:rPr lang="en-GB" dirty="0"/>
            </a:br>
            <a:r>
              <a:rPr lang="cs-CZ" dirty="0"/>
              <a:t>v důsledku výpůjček na dodatečné úvěry z Nástroje </a:t>
            </a:r>
            <a:br>
              <a:rPr lang="en-GB" dirty="0"/>
            </a:br>
            <a:r>
              <a:rPr lang="cs-CZ" dirty="0"/>
              <a:t>pro oživení a odolnost ve výši 27,2 miliardy EUR a nástroje SURE ve výši 8,7 miliardy EUR poskytnuté členským státům </a:t>
            </a:r>
            <a:br>
              <a:rPr lang="en-GB" dirty="0"/>
            </a:br>
            <a:r>
              <a:rPr lang="cs-CZ" dirty="0"/>
              <a:t>a úvěrů makrofinanční </a:t>
            </a:r>
            <a:br>
              <a:rPr lang="en-GB" dirty="0"/>
            </a:br>
            <a:r>
              <a:rPr lang="cs-CZ" dirty="0"/>
              <a:t>pomoci Ukrajině ve výši </a:t>
            </a:r>
            <a:br>
              <a:rPr lang="en-GB" dirty="0"/>
            </a:br>
            <a:r>
              <a:rPr lang="cs-CZ" dirty="0"/>
              <a:t>7,2 miliardy EUR.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sz="1000" dirty="0">
                <a:cs typeface="Calibri" panose="020F0502020204030204" pitchFamily="34" charset="0"/>
              </a:rPr>
              <a:t>(*) Půjčky v rámci podpory platební bilance – 0,2 miliardy EUR, půjčky Euratomu – členské státy 0,03 miliardy EUR. </a:t>
            </a:r>
          </a:p>
          <a:p>
            <a:pPr marL="0" indent="0">
              <a:buNone/>
            </a:pPr>
            <a:r>
              <a:rPr lang="cs-CZ" sz="1000" dirty="0">
                <a:cs typeface="Calibri" panose="020F0502020204030204" pitchFamily="34" charset="0"/>
              </a:rPr>
              <a:t>(**) Záruka Evropského fondu pro udržitelný rozvoj (EFSD) – 0,4 miliardy EUR, záruka Programu InvestEU – 0,3 miliardy EUR a záruka EFSD+ – 0,2 miliardy EUR.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76000" y="285339"/>
            <a:ext cx="80645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Rizika a výzvy pro rozpočet EU </a:t>
            </a:r>
          </a:p>
        </p:txBody>
      </p:sp>
    </p:spTree>
    <p:extLst>
      <p:ext uri="{BB962C8B-B14F-4D97-AF65-F5344CB8AC3E}">
        <p14:creationId xmlns:p14="http://schemas.microsoft.com/office/powerpoint/2010/main" val="53624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 txBox="1">
            <a:spLocks/>
          </p:cNvSpPr>
          <p:nvPr/>
        </p:nvSpPr>
        <p:spPr>
          <a:xfrm>
            <a:off x="7919920" y="6335548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13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76000" y="1260000"/>
            <a:ext cx="8064000" cy="4833296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Výpůjční náklady na dluh EU se výrazně zvýšily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Nové výpůjčky pro NGEU s sebou nesou </a:t>
            </a:r>
            <a:r>
              <a:rPr lang="cs-CZ" b="1" dirty="0"/>
              <a:t>úrokové riziko</a:t>
            </a:r>
            <a:r>
              <a:rPr lang="cs-CZ" dirty="0"/>
              <a:t> pro rozpočet EU (náklady na financování se zvýšily z 0,14 % ve druhé polovině roku 2021 na 2,60 % ve druhé polovině roku 2022).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Útočná válka Ruska proti Ukrajině zvyšuje rizika pro budoucí rozpočty EU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Expozice rozpočtu EU vůči Ukrajině se v roce 2022 ve srovnání s rokem 2021 více než zdvojnásobila (z 6,7 miliardy EUR na 15,6 miliardy EUR) a schválení dalších 18 miliard EUR pro nástroj makrofinanční pomoci+ na konci roku 2022 tuto expozici pro budoucí rozpočty výrazně zvýší.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/>
              <a:t>Vyšší riziko, že členské státy přijdou o financování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Souběžné a opožděné provádění několika nástrojů (zbývajících programů fondů ESI na období 2014–2020, fondů se sdíleným řízením na období 2021–2027 a Nástroje pro oživení a odolnost) zvyšuje </a:t>
            </a:r>
            <a:r>
              <a:rPr lang="cs-CZ" b="1" dirty="0"/>
              <a:t>riziko rušení závazků k prostředkům</a:t>
            </a:r>
            <a:r>
              <a:rPr lang="cs-CZ" dirty="0"/>
              <a:t> u fondů se sdíleným řízením později v daném období.</a:t>
            </a:r>
          </a:p>
          <a:p>
            <a:pPr marL="0" marR="0" lvl="0" indent="0" defTabSz="9144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/>
            </a:pPr>
            <a:r>
              <a:rPr lang="cs-CZ" b="1" dirty="0"/>
              <a:t>Na rozpočet EU má dopad vysoká inflace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Na základě prognózy inflace vypracované Komisí odhadujeme, že rozpočet EU by mohl do roku 2023 přijít o téměř 10 % své kupní síly.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BE577-7796-4311-9257-6BB2F062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89863"/>
            <a:ext cx="8064000" cy="431800"/>
          </a:xfrm>
        </p:spPr>
        <p:txBody>
          <a:bodyPr/>
          <a:lstStyle/>
          <a:p>
            <a:r>
              <a:rPr lang="cs-CZ"/>
              <a:t>Rizika a výzvy pro rozpočet EU</a:t>
            </a:r>
          </a:p>
        </p:txBody>
      </p:sp>
    </p:spTree>
    <p:extLst>
      <p:ext uri="{BB962C8B-B14F-4D97-AF65-F5344CB8AC3E}">
        <p14:creationId xmlns:p14="http://schemas.microsoft.com/office/powerpoint/2010/main" val="344532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Výdaje z rozpočtu EU na rok 2022 podle okruhů VFR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81327"/>
            <a:ext cx="714137" cy="371143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9C438-9A9E-41FA-8BA7-C0BB7E96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5" y="1028700"/>
            <a:ext cx="5760000" cy="51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656736"/>
          </a:xfrm>
        </p:spPr>
        <p:txBody>
          <a:bodyPr anchor="t"/>
          <a:lstStyle/>
          <a:p>
            <a:pPr eaLnBrk="1" hangingPunct="1"/>
            <a:r>
              <a:rPr lang="cs-CZ"/>
              <a:t>Příjmy: </a:t>
            </a:r>
            <a:r>
              <a:rPr lang="cs-CZ">
                <a:solidFill>
                  <a:srgbClr val="B5B900"/>
                </a:solidFill>
              </a:rPr>
              <a:t>245,3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245,3 miliardy 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772816"/>
            <a:ext cx="3959225" cy="41044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Systémy pro správu příjmů, které jsme kontrolovali, byly </a:t>
            </a:r>
            <a:r>
              <a:rPr lang="cs-CZ" b="1" dirty="0"/>
              <a:t>obecně účinné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a z důkazních informací celkově vyplývá, že míra chyb v příjmových operacích </a:t>
            </a:r>
            <a:r>
              <a:rPr lang="cs-CZ" b="1" dirty="0"/>
              <a:t>nebyla významná (materiální)</a:t>
            </a:r>
            <a:r>
              <a:rPr lang="cs-CZ" dirty="0"/>
              <a:t>. </a:t>
            </a:r>
          </a:p>
        </p:txBody>
      </p:sp>
      <p:pic>
        <p:nvPicPr>
          <p:cNvPr id="25605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996" r="-143" b="-2"/>
          <a:stretch>
            <a:fillRect/>
          </a:stretch>
        </p:blipFill>
        <p:spPr bwMode="auto">
          <a:xfrm>
            <a:off x="7178751" y="1412875"/>
            <a:ext cx="149770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08835"/>
              </p:ext>
            </p:extLst>
          </p:nvPr>
        </p:nvGraphicFramePr>
        <p:xfrm>
          <a:off x="5469278" y="3778251"/>
          <a:ext cx="3207178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07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Bez významných (materiálních) chyb v letech 2021 a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15</a:t>
            </a:r>
          </a:p>
        </p:txBody>
      </p:sp>
    </p:spTree>
    <p:extLst>
      <p:ext uri="{BB962C8B-B14F-4D97-AF65-F5344CB8AC3E}">
        <p14:creationId xmlns:p14="http://schemas.microsoft.com/office/powerpoint/2010/main" val="255043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2913" cy="864000"/>
          </a:xfrm>
        </p:spPr>
        <p:txBody>
          <a:bodyPr anchor="t"/>
          <a:lstStyle/>
          <a:p>
            <a:pPr eaLnBrk="1" hangingPunct="1"/>
            <a:r>
              <a:rPr lang="cs-CZ" dirty="0"/>
              <a:t>Jednotný trh, inovace a digitální agenda: </a:t>
            </a:r>
            <a:br>
              <a:rPr lang="cs-CZ" dirty="0"/>
            </a:br>
            <a:r>
              <a:rPr lang="cs-CZ" dirty="0">
                <a:solidFill>
                  <a:srgbClr val="B5B900"/>
                </a:solidFill>
              </a:rPr>
              <a:t>25,2 miliardy EUR</a:t>
            </a:r>
            <a:br>
              <a:rPr lang="cs-CZ" dirty="0">
                <a:solidFill>
                  <a:srgbClr val="B5B900"/>
                </a:solidFill>
              </a:rPr>
            </a:br>
            <a:r>
              <a:rPr lang="cs-CZ" sz="2400" dirty="0">
                <a:solidFill>
                  <a:srgbClr val="7F7F7F"/>
                </a:solidFill>
              </a:rPr>
              <a:t>Kontrolovaná částka: 17,3 miliardy EUR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558505"/>
            <a:ext cx="4068008" cy="475081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43 (34 %) ze 127 operací v okruhu 1, které jsme kontrolovali v roce 2022, bylo zatíženo chybami.</a:t>
            </a:r>
          </a:p>
          <a:p>
            <a:pPr marL="265113" lvl="1" indent="-265113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Výdaje programu Horizont 2020 (hlavní program pro výzkum a inovace) jsou i nadále vysoce rizikové a jsou </a:t>
            </a:r>
            <a:r>
              <a:rPr lang="cs-CZ" b="1" dirty="0"/>
              <a:t>hlavním zdrojem chyb</a:t>
            </a:r>
            <a:r>
              <a:rPr lang="cs-CZ" dirty="0"/>
              <a:t>, které zjišťujeme, z velké části kvůli složitým pravidlům pro vykazování osobních nákladů. </a:t>
            </a:r>
          </a:p>
          <a:p>
            <a:pPr marL="265113" lvl="1" indent="-265113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Zjistili jsme také, že </a:t>
            </a:r>
            <a:r>
              <a:rPr lang="cs-CZ" b="1" dirty="0"/>
              <a:t>postupy</a:t>
            </a:r>
            <a:r>
              <a:rPr lang="cs-CZ" dirty="0"/>
              <a:t> Komise </a:t>
            </a:r>
            <a:br>
              <a:rPr lang="en-GB" dirty="0"/>
            </a:br>
            <a:r>
              <a:rPr lang="cs-CZ" b="1" dirty="0"/>
              <a:t>u</a:t>
            </a:r>
            <a:r>
              <a:rPr lang="cs-CZ" dirty="0"/>
              <a:t> </a:t>
            </a:r>
            <a:r>
              <a:rPr lang="cs-CZ" b="1" dirty="0"/>
              <a:t>jednorázových částek</a:t>
            </a:r>
            <a:r>
              <a:rPr lang="cs-CZ" dirty="0"/>
              <a:t> neuváděly odůvodnění požadované podle finančního nařízení, pokud jde o riziko nesrovnalostí a podvodů. </a:t>
            </a:r>
          </a:p>
        </p:txBody>
      </p:sp>
      <p:pic>
        <p:nvPicPr>
          <p:cNvPr id="3074" name="Picture 2" descr="S:\COS\EXT COMM\Visual Identity\Task C_Design developments\Icons\Approved\Spending areas\Competitiven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t="12230" r="21857" b="15593"/>
          <a:stretch/>
        </p:blipFill>
        <p:spPr bwMode="auto">
          <a:xfrm>
            <a:off x="7164288" y="1412875"/>
            <a:ext cx="1512000" cy="1512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38927"/>
              </p:ext>
            </p:extLst>
          </p:nvPr>
        </p:nvGraphicFramePr>
        <p:xfrm>
          <a:off x="5735376" y="3501008"/>
          <a:ext cx="2941080" cy="2377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9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cs-CZ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Odhadovaná </a:t>
                      </a:r>
                      <a:r>
                        <a:rPr lang="cs-CZ" sz="1800" b="1" i="0" u="none" strike="noStrik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nejpravdě</a:t>
                      </a:r>
                      <a:r>
                        <a:rPr lang="en-GB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podobnější míra chyb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2,7 % </a:t>
                      </a:r>
                      <a:b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(2021: 4,4 %)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56563" cy="864000"/>
          </a:xfrm>
        </p:spPr>
        <p:txBody>
          <a:bodyPr anchor="t"/>
          <a:lstStyle/>
          <a:p>
            <a:pPr eaLnBrk="1" hangingPunct="1"/>
            <a:r>
              <a:rPr lang="cs-CZ" sz="2400"/>
              <a:t>Soudržnost, odolnost a hodnoty: </a:t>
            </a:r>
            <a:r>
              <a:rPr lang="cs-CZ" sz="2400">
                <a:solidFill>
                  <a:srgbClr val="B5B900"/>
                </a:solidFill>
              </a:rPr>
              <a:t>79,1 miliardy EUR</a:t>
            </a:r>
            <a:br>
              <a:rPr lang="cs-CZ" sz="2400">
                <a:solidFill>
                  <a:srgbClr val="B5B900"/>
                </a:solidFill>
              </a:rPr>
            </a:br>
            <a:r>
              <a:rPr lang="cs-CZ" sz="2200">
                <a:solidFill>
                  <a:srgbClr val="7F7F7F"/>
                </a:solidFill>
              </a:rPr>
              <a:t>Kontrolovaná částka: 66,9 miliardy EUR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4860096" cy="482443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500" dirty="0"/>
              <a:t>U okruhu 2 víceletého finančního rámce jsme testovali 260 operací, u nichž jsme identifikovali a </a:t>
            </a:r>
            <a:r>
              <a:rPr lang="cs-CZ" sz="1500" b="1" dirty="0"/>
              <a:t>vyčíslili 50 chyb</a:t>
            </a:r>
            <a:r>
              <a:rPr lang="cs-CZ" sz="1500" dirty="0"/>
              <a:t> nad rámec zjištění auditních orgánů, které vykázaly </a:t>
            </a:r>
            <a:br>
              <a:rPr lang="en-GB" sz="1500" dirty="0"/>
            </a:br>
            <a:r>
              <a:rPr lang="cs-CZ" sz="1500" dirty="0"/>
              <a:t>58 takových chyb.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500" dirty="0"/>
              <a:t>V tomto roce byly jak náš odhad míry chyb, tak počet chyb, které jsme zjistili, </a:t>
            </a:r>
            <a:r>
              <a:rPr lang="cs-CZ" sz="1500" b="1" dirty="0"/>
              <a:t>vyšší než v předchozích letech</a:t>
            </a:r>
            <a:r>
              <a:rPr lang="cs-CZ" sz="1500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500" dirty="0"/>
              <a:t>K naší odhadované míře chyb přispěly nejvíce </a:t>
            </a:r>
            <a:r>
              <a:rPr lang="cs-CZ" sz="1500" b="1" dirty="0"/>
              <a:t>nezpůsobilé náklady</a:t>
            </a:r>
            <a:r>
              <a:rPr lang="cs-CZ" sz="1500" dirty="0"/>
              <a:t> a projekty a</a:t>
            </a:r>
            <a:r>
              <a:rPr lang="cs-CZ" sz="1500" b="1" dirty="0"/>
              <a:t> porušování pravidel</a:t>
            </a:r>
            <a:r>
              <a:rPr lang="cs-CZ" sz="1500" dirty="0"/>
              <a:t> vnitřního trhu (zejména nedodržování pravidel pro zadávání veřejných zakázek a státní podpory).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500" dirty="0"/>
              <a:t>Auditní orgány se výslovně zabývaly </a:t>
            </a:r>
            <a:r>
              <a:rPr lang="cs-CZ" sz="1500" b="1" dirty="0"/>
              <a:t>rizikem podvodu</a:t>
            </a:r>
            <a:r>
              <a:rPr lang="cs-CZ" sz="1500" dirty="0"/>
              <a:t> </a:t>
            </a:r>
            <a:br>
              <a:rPr lang="en-GB" sz="1500" dirty="0"/>
            </a:br>
            <a:r>
              <a:rPr lang="cs-CZ" sz="1500" dirty="0"/>
              <a:t>u 65 % kontrolovaných operací v období 2014–2020. </a:t>
            </a:r>
            <a:br>
              <a:rPr lang="en-GB" sz="1500" dirty="0"/>
            </a:br>
            <a:r>
              <a:rPr lang="cs-CZ" sz="1500" dirty="0"/>
              <a:t>To je sice zlepšení oproti 38 %, které jsme zjistili v loňském roce, tato hodnota je však stále nedostatečná.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500" dirty="0"/>
              <a:t>Dále konstatujeme, že s blížícím se koncem období způsobilosti (31. prosince 2023) vzniká určitý </a:t>
            </a:r>
            <a:br>
              <a:rPr lang="en-GB" sz="1500" dirty="0"/>
            </a:br>
            <a:r>
              <a:rPr lang="cs-CZ" sz="1500" b="1" dirty="0"/>
              <a:t>tlak na čerpání</a:t>
            </a:r>
            <a:r>
              <a:rPr lang="cs-CZ" sz="1500" dirty="0"/>
              <a:t>.</a:t>
            </a:r>
          </a:p>
        </p:txBody>
      </p:sp>
      <p:pic>
        <p:nvPicPr>
          <p:cNvPr id="2050" name="Picture 2" descr="S:\COS\EXT COMM\Visual Identity\Task C_Design developments\Icons\Approved\Spending areas\Cohe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03" y="1412875"/>
            <a:ext cx="1696053" cy="1512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99948"/>
              </p:ext>
            </p:extLst>
          </p:nvPr>
        </p:nvGraphicFramePr>
        <p:xfrm>
          <a:off x="5652121" y="3356992"/>
          <a:ext cx="3024336" cy="2377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108">
                <a:tc>
                  <a:txBody>
                    <a:bodyPr/>
                    <a:lstStyle/>
                    <a:p>
                      <a:r>
                        <a:rPr lang="cs-CZ" b="1" dirty="0"/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40">
                <a:tc>
                  <a:txBody>
                    <a:bodyPr/>
                    <a:lstStyle/>
                    <a:p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Odhadovaná </a:t>
                      </a:r>
                      <a:r>
                        <a:rPr lang="cs-CZ" sz="1800" b="1" i="0" u="none" strike="noStrik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nejpravdě</a:t>
                      </a:r>
                      <a:r>
                        <a:rPr lang="en-GB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800" b="1" i="0" u="none" strike="noStrik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podobnější míra chyb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6,4 % (2021: 3,6 %)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800752"/>
          </a:xfrm>
        </p:spPr>
        <p:txBody>
          <a:bodyPr anchor="t"/>
          <a:lstStyle/>
          <a:p>
            <a:pPr eaLnBrk="1" hangingPunct="1"/>
            <a:r>
              <a:rPr lang="cs-CZ"/>
              <a:t>Přírodní zdroje: </a:t>
            </a:r>
            <a:r>
              <a:rPr lang="cs-CZ">
                <a:solidFill>
                  <a:srgbClr val="B5B900"/>
                </a:solidFill>
              </a:rPr>
              <a:t>58,3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58,0 miliardy EUR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4284032" cy="4752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Z 218 operací, které jsme kontrolovali </a:t>
            </a:r>
            <a:br>
              <a:rPr lang="en-GB" dirty="0"/>
            </a:br>
            <a:r>
              <a:rPr lang="cs-CZ" dirty="0"/>
              <a:t>v okruhu 3 VFR, 46 (21 %) obsahovalo chyby.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Hlavním zdrojem odhadované míry chyb bylo poskytnutí </a:t>
            </a:r>
            <a:r>
              <a:rPr lang="cs-CZ" b="1" dirty="0">
                <a:ea typeface="Times New Roman" panose="02020603050405020304" pitchFamily="18" charset="0"/>
              </a:rPr>
              <a:t>nepřesných informací </a:t>
            </a:r>
            <a:br>
              <a:rPr lang="en-GB" b="1" dirty="0">
                <a:ea typeface="Times New Roman" panose="02020603050405020304" pitchFamily="18" charset="0"/>
              </a:rPr>
            </a:br>
            <a:r>
              <a:rPr lang="cs-CZ" b="1" dirty="0">
                <a:ea typeface="Times New Roman" panose="02020603050405020304" pitchFamily="18" charset="0"/>
              </a:rPr>
              <a:t>o ploše nebo zvířatech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Míra chyb </a:t>
            </a:r>
            <a:r>
              <a:rPr lang="cs-CZ" b="1" dirty="0">
                <a:ea typeface="Times New Roman" panose="02020603050405020304" pitchFamily="18" charset="0"/>
              </a:rPr>
              <a:t>u přímých plateb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(66 % výdajů) </a:t>
            </a:r>
            <a:r>
              <a:rPr lang="cs-CZ" b="1" dirty="0"/>
              <a:t>nebyla významná (materiální)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U </a:t>
            </a:r>
            <a:r>
              <a:rPr lang="cs-CZ" b="1" dirty="0">
                <a:ea typeface="Times New Roman" panose="02020603050405020304" pitchFamily="18" charset="0"/>
              </a:rPr>
              <a:t>ostatních výdajových oblastí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(34 % výdajů) byla míra chyb </a:t>
            </a:r>
            <a:r>
              <a:rPr lang="cs-CZ" b="1" dirty="0">
                <a:ea typeface="Times New Roman" panose="02020603050405020304" pitchFamily="18" charset="0"/>
              </a:rPr>
              <a:t>významná (materiální)</a:t>
            </a:r>
            <a:r>
              <a:rPr lang="cs-CZ" dirty="0"/>
              <a:t>. Z nich se většina </a:t>
            </a:r>
            <a:br>
              <a:rPr lang="en-GB" dirty="0"/>
            </a:br>
            <a:r>
              <a:rPr lang="cs-CZ" dirty="0"/>
              <a:t>zjištěných kvantifikovaných chyb týkala </a:t>
            </a:r>
            <a:r>
              <a:rPr lang="cs-CZ" b="1" dirty="0">
                <a:ea typeface="Times New Roman" panose="02020603050405020304" pitchFamily="18" charset="0"/>
              </a:rPr>
              <a:t>operací v oblasti rozvoje venkova</a:t>
            </a:r>
            <a:r>
              <a:rPr lang="cs-CZ" dirty="0"/>
              <a:t>. </a:t>
            </a:r>
          </a:p>
        </p:txBody>
      </p:sp>
      <p:pic>
        <p:nvPicPr>
          <p:cNvPr id="4098" name="Picture 2" descr="S:\COS\EXT COMM\Visual Identity\Task C_Design developments\Icons\Approved\Spending areas\Natural re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56" y="1412875"/>
            <a:ext cx="1512000" cy="1323415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02114"/>
              </p:ext>
            </p:extLst>
          </p:nvPr>
        </p:nvGraphicFramePr>
        <p:xfrm>
          <a:off x="5571826" y="3585007"/>
          <a:ext cx="3104630" cy="2377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2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Zatížena významnou (materiální) mírou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Odhadovaná </a:t>
                      </a:r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nejpravdě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podobnější míra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2,2 %</a:t>
                      </a:r>
                      <a:r>
                        <a:rPr lang="cs-CZ" baseline="0" dirty="0">
                          <a:solidFill>
                            <a:schemeClr val="bg1"/>
                          </a:solidFill>
                        </a:rPr>
                        <a:t> (2021: 1,8 %)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18</a:t>
            </a:r>
          </a:p>
        </p:txBody>
      </p:sp>
    </p:spTree>
    <p:extLst>
      <p:ext uri="{BB962C8B-B14F-4D97-AF65-F5344CB8AC3E}">
        <p14:creationId xmlns:p14="http://schemas.microsoft.com/office/powerpoint/2010/main" val="200322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222563-B595-4126-A826-B17702AB70CC}"/>
              </a:ext>
            </a:extLst>
          </p:cNvPr>
          <p:cNvSpPr txBox="1">
            <a:spLocks/>
          </p:cNvSpPr>
          <p:nvPr/>
        </p:nvSpPr>
        <p:spPr bwMode="auto">
          <a:xfrm>
            <a:off x="1447801" y="998730"/>
            <a:ext cx="6048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/>
              <a:t>Evropský účetní dvůr</a:t>
            </a:r>
            <a:endParaRPr lang="cs-C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BAF152-625F-4DCE-A87F-49B072E6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18" y="1808822"/>
            <a:ext cx="1242660" cy="1422002"/>
          </a:xfrm>
          <a:ln>
            <a:solidFill>
              <a:srgbClr val="00BCCC"/>
            </a:solidFill>
          </a:ln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60000"/>
              </a:lnSpc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cs-CZ" sz="825" b="1" dirty="0">
                <a:solidFill>
                  <a:srgbClr val="00697F"/>
                </a:solidFill>
              </a:rPr>
              <a:t>Předsednictví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Mezinárodní vztahy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Protokol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Komunikace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Vztahy s orgány a institucemi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Strategie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Právní záležitosti</a:t>
            </a:r>
          </a:p>
          <a:p>
            <a:pPr marL="80998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825" dirty="0">
                <a:solidFill>
                  <a:schemeClr val="accent4"/>
                </a:solidFill>
              </a:rPr>
              <a:t>Interní audit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0FBF46-AA1D-420C-9D60-66383A107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1" y="1322768"/>
            <a:ext cx="6048375" cy="215504"/>
          </a:xfrm>
        </p:spPr>
        <p:txBody>
          <a:bodyPr anchor="t"/>
          <a:lstStyle/>
          <a:p>
            <a:r>
              <a:rPr lang="cs-CZ" altLang="en-US" dirty="0">
                <a:solidFill>
                  <a:srgbClr val="B5B900"/>
                </a:solidFill>
              </a:rPr>
              <a:t>Struktura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E8727E-9E75-414F-BA7C-0CA974E29181}"/>
              </a:ext>
            </a:extLst>
          </p:cNvPr>
          <p:cNvSpPr txBox="1">
            <a:spLocks/>
          </p:cNvSpPr>
          <p:nvPr/>
        </p:nvSpPr>
        <p:spPr bwMode="auto">
          <a:xfrm>
            <a:off x="2634855" y="3718324"/>
            <a:ext cx="1214438" cy="1600889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750" b="1" dirty="0">
              <a:solidFill>
                <a:srgbClr val="CDDC29"/>
              </a:solidFill>
              <a:latin typeface="Myriad Pro"/>
            </a:endParaRPr>
          </a:p>
          <a:p>
            <a:pPr marL="0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1500" b="1" dirty="0">
                <a:solidFill>
                  <a:srgbClr val="00BCCC"/>
                </a:solidFill>
                <a:latin typeface="Myriad Pro"/>
              </a:rPr>
              <a:t>Senát II</a:t>
            </a:r>
          </a:p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1050" dirty="0">
                <a:latin typeface="Myriad Pro"/>
              </a:rPr>
              <a:t>Investice </a:t>
            </a:r>
            <a:br>
              <a:rPr lang="cs-CZ" sz="1050" dirty="0">
                <a:latin typeface="Myriad Pro"/>
              </a:rPr>
            </a:br>
            <a:r>
              <a:rPr lang="cs-CZ" sz="1050" dirty="0">
                <a:latin typeface="Myriad Pro"/>
              </a:rPr>
              <a:t>ve prospěch soudržnosti, růstu </a:t>
            </a:r>
            <a:br>
              <a:rPr lang="cs-CZ" sz="1050" dirty="0">
                <a:latin typeface="Myriad Pro"/>
              </a:rPr>
            </a:br>
            <a:r>
              <a:rPr lang="cs-CZ" sz="1050" dirty="0">
                <a:latin typeface="Myriad Pro"/>
              </a:rPr>
              <a:t>a začleňování</a:t>
            </a: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C09BB2-6845-4CF4-B13E-943DA7FBD921}"/>
              </a:ext>
            </a:extLst>
          </p:cNvPr>
          <p:cNvSpPr txBox="1">
            <a:spLocks/>
          </p:cNvSpPr>
          <p:nvPr/>
        </p:nvSpPr>
        <p:spPr bwMode="auto">
          <a:xfrm>
            <a:off x="5200633" y="3718324"/>
            <a:ext cx="1254938" cy="16008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697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825" b="1" dirty="0">
              <a:solidFill>
                <a:srgbClr val="CDDC29"/>
              </a:solidFill>
              <a:latin typeface="Myriad Pro"/>
            </a:endParaRP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1500" b="1" dirty="0">
                <a:solidFill>
                  <a:srgbClr val="00BCCC"/>
                </a:solidFill>
                <a:latin typeface="Myriad Pro"/>
              </a:rPr>
              <a:t>Senát IV</a:t>
            </a:r>
          </a:p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1050" dirty="0">
                <a:solidFill>
                  <a:srgbClr val="58595B"/>
                </a:solidFill>
                <a:latin typeface="Myriad Pro"/>
              </a:rPr>
              <a:t>Regulace trhů a konkurenceschopné hospodářství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86FB1F-9D44-44CF-A3F9-8972D0CEB97B}"/>
              </a:ext>
            </a:extLst>
          </p:cNvPr>
          <p:cNvSpPr txBox="1">
            <a:spLocks/>
          </p:cNvSpPr>
          <p:nvPr/>
        </p:nvSpPr>
        <p:spPr bwMode="auto">
          <a:xfrm>
            <a:off x="6543678" y="3718324"/>
            <a:ext cx="1215629" cy="16008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750" b="1" dirty="0">
              <a:solidFill>
                <a:srgbClr val="CDDC29"/>
              </a:solidFill>
              <a:latin typeface="Myriad Pro"/>
            </a:endParaRP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1500" b="1" dirty="0">
                <a:solidFill>
                  <a:srgbClr val="00BCCC"/>
                </a:solidFill>
                <a:latin typeface="Myriad Pro"/>
              </a:rPr>
              <a:t>Senát V</a:t>
            </a:r>
          </a:p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1050" dirty="0">
                <a:latin typeface="Myriad Pro"/>
              </a:rPr>
              <a:t>Financování a správa Unie </a:t>
            </a: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C1B341-08F2-4DEA-BB7A-77CEECF35A66}"/>
              </a:ext>
            </a:extLst>
          </p:cNvPr>
          <p:cNvSpPr txBox="1">
            <a:spLocks/>
          </p:cNvSpPr>
          <p:nvPr/>
        </p:nvSpPr>
        <p:spPr bwMode="auto">
          <a:xfrm>
            <a:off x="1331643" y="3718324"/>
            <a:ext cx="1215629" cy="1600889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750" b="1" dirty="0">
              <a:solidFill>
                <a:srgbClr val="CDDC29"/>
              </a:solidFill>
              <a:latin typeface="Myriad Pro"/>
            </a:endParaRPr>
          </a:p>
          <a:p>
            <a:pPr marL="0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1500" b="1" dirty="0">
                <a:solidFill>
                  <a:srgbClr val="00BCCC"/>
                </a:solidFill>
                <a:latin typeface="Myriad Pro"/>
              </a:rPr>
              <a:t>Senát I</a:t>
            </a:r>
          </a:p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1050" dirty="0">
                <a:latin typeface="Myriad Pro"/>
              </a:rPr>
              <a:t>Udržitelné využívání přírodních zdrojů</a:t>
            </a: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E78664-B4E2-4A8D-94E6-86F7455FFDA9}"/>
              </a:ext>
            </a:extLst>
          </p:cNvPr>
          <p:cNvSpPr txBox="1">
            <a:spLocks/>
          </p:cNvSpPr>
          <p:nvPr/>
        </p:nvSpPr>
        <p:spPr bwMode="auto">
          <a:xfrm>
            <a:off x="6543676" y="1916911"/>
            <a:ext cx="1214679" cy="1313915"/>
          </a:xfrm>
          <a:prstGeom prst="rect">
            <a:avLst/>
          </a:prstGeom>
          <a:noFill/>
          <a:ln>
            <a:solidFill>
              <a:srgbClr val="00B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825" b="1" dirty="0">
                <a:solidFill>
                  <a:srgbClr val="00697F"/>
                </a:solidFill>
                <a:latin typeface="Myriad Pro"/>
              </a:rPr>
              <a:t>Generální sekretariát</a:t>
            </a: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825" dirty="0">
                <a:latin typeface="Myriad Pro"/>
              </a:rPr>
              <a:t>Lidské zdroje </a:t>
            </a: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825" dirty="0">
                <a:latin typeface="Myriad Pro"/>
              </a:rPr>
              <a:t>Finance</a:t>
            </a: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825" dirty="0">
                <a:latin typeface="Myriad Pro"/>
              </a:rPr>
              <a:t>Informace, pracovní prostředí a inovace </a:t>
            </a:r>
          </a:p>
          <a:p>
            <a:pPr marL="64292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825" dirty="0">
                <a:latin typeface="Myriad Pro"/>
              </a:rPr>
              <a:t>Překlady a jazykové služby</a:t>
            </a: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434C02-4E16-4A5F-BC2D-691B4E8D8EBF}"/>
              </a:ext>
            </a:extLst>
          </p:cNvPr>
          <p:cNvSpPr txBox="1">
            <a:spLocks/>
          </p:cNvSpPr>
          <p:nvPr/>
        </p:nvSpPr>
        <p:spPr bwMode="auto">
          <a:xfrm>
            <a:off x="3937400" y="3718324"/>
            <a:ext cx="1215628" cy="1600889"/>
          </a:xfrm>
          <a:prstGeom prst="rect">
            <a:avLst/>
          </a:prstGeom>
          <a:noFill/>
          <a:ln>
            <a:solidFill>
              <a:srgbClr val="0069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750" b="1" dirty="0">
              <a:solidFill>
                <a:srgbClr val="CDDC29"/>
              </a:solidFill>
              <a:latin typeface="Myriad Pro"/>
            </a:endParaRPr>
          </a:p>
          <a:p>
            <a:pPr marL="0" indent="0" algn="ctr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r>
              <a:rPr lang="cs-CZ" sz="1500" b="1" dirty="0">
                <a:solidFill>
                  <a:srgbClr val="00BCCC"/>
                </a:solidFill>
                <a:latin typeface="Myriad Pro"/>
              </a:rPr>
              <a:t>Senát III</a:t>
            </a:r>
          </a:p>
          <a:p>
            <a:pPr marL="64292" indent="0" algn="ctr" defTabSz="685800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1050" dirty="0">
                <a:latin typeface="Myriad Pro"/>
              </a:rPr>
              <a:t>Vnější činnost, bezpečnost </a:t>
            </a:r>
            <a:br>
              <a:rPr lang="cs-CZ" sz="1050" dirty="0">
                <a:latin typeface="Myriad Pro"/>
              </a:rPr>
            </a:br>
            <a:r>
              <a:rPr lang="cs-CZ" sz="1050" dirty="0">
                <a:latin typeface="Myriad Pro"/>
              </a:rPr>
              <a:t>a právo</a:t>
            </a:r>
          </a:p>
          <a:p>
            <a:pPr marL="0" indent="0" defTabSz="6858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26938"/>
              </a:buClr>
              <a:buNone/>
              <a:defRPr/>
            </a:pPr>
            <a:endParaRPr lang="cs-CZ" sz="1050" dirty="0">
              <a:latin typeface="Myriad Pro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CD6A76F8-7E29-4DF4-868A-62C82970F9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30169" y="2210399"/>
            <a:ext cx="185738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6" name="Flowchart: Delay 8">
              <a:extLst>
                <a:ext uri="{FF2B5EF4-FFF2-40B4-BE49-F238E27FC236}">
                  <a16:creationId xmlns:a16="http://schemas.microsoft.com/office/drawing/2014/main" id="{7D00D91A-37CB-4D63-87C9-211F07F558DD}"/>
                </a:ext>
              </a:extLst>
            </p:cNvPr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7CF3691-521E-4B73-B6A8-DD7C9E59A510}"/>
                </a:ext>
              </a:extLst>
            </p:cNvPr>
            <p:cNvSpPr/>
            <p:nvPr/>
          </p:nvSpPr>
          <p:spPr>
            <a:xfrm>
              <a:off x="2675158" y="1340768"/>
              <a:ext cx="151596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AD6EF9D3-C57F-4772-869B-9194DEFECD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96951" y="2233298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19" name="Flowchart: Delay 11">
              <a:extLst>
                <a:ext uri="{FF2B5EF4-FFF2-40B4-BE49-F238E27FC236}">
                  <a16:creationId xmlns:a16="http://schemas.microsoft.com/office/drawing/2014/main" id="{AF9E363B-9648-461D-93F7-0DC7CE370B68}"/>
                </a:ext>
              </a:extLst>
            </p:cNvPr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5F555BA0-9D2A-4549-9C0C-A62D6A21FF2A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2966CCBC-27D8-44BC-A1BB-004BB5AA0A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54132" y="2251366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22" name="Flowchart: Delay 14">
              <a:extLst>
                <a:ext uri="{FF2B5EF4-FFF2-40B4-BE49-F238E27FC236}">
                  <a16:creationId xmlns:a16="http://schemas.microsoft.com/office/drawing/2014/main" id="{9DA0FEE2-7E2A-4134-8274-2F3A722D5ADA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E3A4F3-411E-4D22-87C2-ED41F4E79EBB}"/>
                </a:ext>
              </a:extLst>
            </p:cNvPr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9D04A85E-0F6C-49F7-994A-4EF4946EA0B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97453" y="2280607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A923F740-0667-421C-84ED-3DC353867C0A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348086-CC39-4681-AC50-90F86C3D6369}"/>
                </a:ext>
              </a:extLst>
            </p:cNvPr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AAF5FAF0-2365-4132-9EAD-69FB7685E0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42415" y="2331437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28" name="Flowchart: Delay 27">
              <a:extLst>
                <a:ext uri="{FF2B5EF4-FFF2-40B4-BE49-F238E27FC236}">
                  <a16:creationId xmlns:a16="http://schemas.microsoft.com/office/drawing/2014/main" id="{FC701898-7933-436A-8D04-19CECE5795E4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7FC248C-1AFE-48A5-A14F-7097426E1C48}"/>
                </a:ext>
              </a:extLst>
            </p:cNvPr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40CA6998-3209-4C6E-AC6E-BF9FACA972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70819" y="2392379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31" name="Flowchart: Delay 30">
              <a:extLst>
                <a:ext uri="{FF2B5EF4-FFF2-40B4-BE49-F238E27FC236}">
                  <a16:creationId xmlns:a16="http://schemas.microsoft.com/office/drawing/2014/main" id="{702F3C04-DCB9-4358-9D9A-B918CD297FC9}"/>
                </a:ext>
              </a:extLst>
            </p:cNvPr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AA55881-622B-41D9-966C-8F1525F93CD4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33" name="Group 25">
            <a:extLst>
              <a:ext uri="{FF2B5EF4-FFF2-40B4-BE49-F238E27FC236}">
                <a16:creationId xmlns:a16="http://schemas.microsoft.com/office/drawing/2014/main" id="{463F57C8-4EFA-4059-A976-3B72505B23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63854" y="2611981"/>
            <a:ext cx="185738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4A72974A-B441-40BC-85EB-1774F1F1A462}"/>
                </a:ext>
              </a:extLst>
            </p:cNvPr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F70192-1B1D-4B18-BF84-F11F8B31042E}"/>
                </a:ext>
              </a:extLst>
            </p:cNvPr>
            <p:cNvSpPr/>
            <p:nvPr/>
          </p:nvSpPr>
          <p:spPr>
            <a:xfrm>
              <a:off x="2675158" y="1340768"/>
              <a:ext cx="151596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B341B72A-5AB2-4C74-B366-0B5CCDCC3240}"/>
              </a:ext>
            </a:extLst>
          </p:cNvPr>
          <p:cNvGrpSpPr>
            <a:grpSpLocks/>
          </p:cNvGrpSpPr>
          <p:nvPr/>
        </p:nvGrpSpPr>
        <p:grpSpPr bwMode="auto">
          <a:xfrm>
            <a:off x="4161052" y="2208708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id="{6C4138F2-FAF8-43DE-88BE-41F56B4E7FFC}"/>
                </a:ext>
              </a:extLst>
            </p:cNvPr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948F21-4423-4249-9136-726B24B38258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AADD3C9A-D27F-40F9-84B1-3AD9D4C3E388}"/>
              </a:ext>
            </a:extLst>
          </p:cNvPr>
          <p:cNvGrpSpPr>
            <a:grpSpLocks/>
          </p:cNvGrpSpPr>
          <p:nvPr/>
        </p:nvGrpSpPr>
        <p:grpSpPr bwMode="auto">
          <a:xfrm>
            <a:off x="3887802" y="2231242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40" name="Flowchart: Delay 39">
              <a:extLst>
                <a:ext uri="{FF2B5EF4-FFF2-40B4-BE49-F238E27FC236}">
                  <a16:creationId xmlns:a16="http://schemas.microsoft.com/office/drawing/2014/main" id="{94BDBA0A-4AEE-4ECA-9597-B7F44AD27736}"/>
                </a:ext>
              </a:extLst>
            </p:cNvPr>
            <p:cNvSpPr/>
            <p:nvPr/>
          </p:nvSpPr>
          <p:spPr>
            <a:xfrm rot="16200000">
              <a:off x="2627491" y="1454171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2FF563-23C4-4D0A-AA0D-794ED593FA3E}"/>
                </a:ext>
              </a:extLst>
            </p:cNvPr>
            <p:cNvSpPr/>
            <p:nvPr/>
          </p:nvSpPr>
          <p:spPr>
            <a:xfrm>
              <a:off x="2675463" y="1340768"/>
              <a:ext cx="152573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D8B384E4-3F2B-4E1A-9EDA-DA45E13A68AC}"/>
              </a:ext>
            </a:extLst>
          </p:cNvPr>
          <p:cNvGrpSpPr>
            <a:grpSpLocks/>
          </p:cNvGrpSpPr>
          <p:nvPr/>
        </p:nvGrpSpPr>
        <p:grpSpPr bwMode="auto">
          <a:xfrm>
            <a:off x="3633067" y="2259159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43" name="Flowchart: Delay 42">
              <a:extLst>
                <a:ext uri="{FF2B5EF4-FFF2-40B4-BE49-F238E27FC236}">
                  <a16:creationId xmlns:a16="http://schemas.microsoft.com/office/drawing/2014/main" id="{0F81A15E-D7D8-4D39-9C5D-513C1E54C17F}"/>
                </a:ext>
              </a:extLst>
            </p:cNvPr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E14000-D7A2-4FA4-91C1-9D323A62A470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F5EA9D9D-C60C-4570-A2F1-0446C9B2D553}"/>
              </a:ext>
            </a:extLst>
          </p:cNvPr>
          <p:cNvGrpSpPr>
            <a:grpSpLocks/>
          </p:cNvGrpSpPr>
          <p:nvPr/>
        </p:nvGrpSpPr>
        <p:grpSpPr bwMode="auto">
          <a:xfrm>
            <a:off x="3388104" y="2287708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46" name="Flowchart: Delay 45">
              <a:extLst>
                <a:ext uri="{FF2B5EF4-FFF2-40B4-BE49-F238E27FC236}">
                  <a16:creationId xmlns:a16="http://schemas.microsoft.com/office/drawing/2014/main" id="{5530B08A-25D9-4F9C-89EB-F405645A9CCF}"/>
                </a:ext>
              </a:extLst>
            </p:cNvPr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CC6C6CA-F0EA-4BA6-A133-1CD436B04DCE}"/>
                </a:ext>
              </a:extLst>
            </p:cNvPr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AFD7B088-3DDD-48A2-ADBC-495387086463}"/>
              </a:ext>
            </a:extLst>
          </p:cNvPr>
          <p:cNvGrpSpPr>
            <a:grpSpLocks/>
          </p:cNvGrpSpPr>
          <p:nvPr/>
        </p:nvGrpSpPr>
        <p:grpSpPr bwMode="auto">
          <a:xfrm>
            <a:off x="3136513" y="2333986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49" name="Flowchart: Delay 48">
              <a:extLst>
                <a:ext uri="{FF2B5EF4-FFF2-40B4-BE49-F238E27FC236}">
                  <a16:creationId xmlns:a16="http://schemas.microsoft.com/office/drawing/2014/main" id="{BC19AD02-C209-40F9-80EC-2A9E609F56E2}"/>
                </a:ext>
              </a:extLst>
            </p:cNvPr>
            <p:cNvSpPr/>
            <p:nvPr/>
          </p:nvSpPr>
          <p:spPr>
            <a:xfrm rot="16200000">
              <a:off x="2627490" y="1454171"/>
              <a:ext cx="246931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E919BF-7228-4123-B25E-EE30A5AADAB2}"/>
                </a:ext>
              </a:extLst>
            </p:cNvPr>
            <p:cNvSpPr/>
            <p:nvPr/>
          </p:nvSpPr>
          <p:spPr>
            <a:xfrm>
              <a:off x="2675463" y="1340768"/>
              <a:ext cx="152573" cy="15134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D57669FA-4A13-4D2B-8114-D6910F4104B1}"/>
              </a:ext>
            </a:extLst>
          </p:cNvPr>
          <p:cNvGrpSpPr>
            <a:grpSpLocks/>
          </p:cNvGrpSpPr>
          <p:nvPr/>
        </p:nvGrpSpPr>
        <p:grpSpPr bwMode="auto">
          <a:xfrm>
            <a:off x="2919262" y="2399334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52" name="Flowchart: Delay 51">
              <a:extLst>
                <a:ext uri="{FF2B5EF4-FFF2-40B4-BE49-F238E27FC236}">
                  <a16:creationId xmlns:a16="http://schemas.microsoft.com/office/drawing/2014/main" id="{FF1E0B2B-B720-4967-B1DC-CA458C5D15AF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CA993B6-6815-4351-BE39-D9FB50D3BBDC}"/>
                </a:ext>
              </a:extLst>
            </p:cNvPr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C5E78BE4-0DFE-4E5B-9F3B-30F092712AB1}"/>
              </a:ext>
            </a:extLst>
          </p:cNvPr>
          <p:cNvGrpSpPr>
            <a:grpSpLocks/>
          </p:cNvGrpSpPr>
          <p:nvPr/>
        </p:nvGrpSpPr>
        <p:grpSpPr bwMode="auto">
          <a:xfrm>
            <a:off x="2719800" y="2612254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55" name="Flowchart: Delay 54">
              <a:extLst>
                <a:ext uri="{FF2B5EF4-FFF2-40B4-BE49-F238E27FC236}">
                  <a16:creationId xmlns:a16="http://schemas.microsoft.com/office/drawing/2014/main" id="{D08A7F18-0856-4E82-99AB-790CE9FFAB80}"/>
                </a:ext>
              </a:extLst>
            </p:cNvPr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520438-CD73-4C3F-98AD-4A409049C04C}"/>
                </a:ext>
              </a:extLst>
            </p:cNvPr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57" name="Group 6">
            <a:extLst>
              <a:ext uri="{FF2B5EF4-FFF2-40B4-BE49-F238E27FC236}">
                <a16:creationId xmlns:a16="http://schemas.microsoft.com/office/drawing/2014/main" id="{4C9EE066-6FE8-4397-9930-18CA07E833D8}"/>
              </a:ext>
            </a:extLst>
          </p:cNvPr>
          <p:cNvGrpSpPr>
            <a:grpSpLocks/>
          </p:cNvGrpSpPr>
          <p:nvPr/>
        </p:nvGrpSpPr>
        <p:grpSpPr bwMode="auto">
          <a:xfrm>
            <a:off x="4445014" y="2190435"/>
            <a:ext cx="185738" cy="270272"/>
            <a:chOff x="2627784" y="1340768"/>
            <a:chExt cx="246343" cy="360040"/>
          </a:xfrm>
          <a:solidFill>
            <a:srgbClr val="00697F"/>
          </a:solidFill>
        </p:grpSpPr>
        <p:sp>
          <p:nvSpPr>
            <p:cNvPr id="58" name="Flowchart: Delay 57">
              <a:extLst>
                <a:ext uri="{FF2B5EF4-FFF2-40B4-BE49-F238E27FC236}">
                  <a16:creationId xmlns:a16="http://schemas.microsoft.com/office/drawing/2014/main" id="{85137164-633F-4F7B-9B2D-374F3F5A301F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A68CEFE-3BA0-40CB-843D-3242E69BBB99}"/>
                </a:ext>
              </a:extLst>
            </p:cNvPr>
            <p:cNvSpPr/>
            <p:nvPr/>
          </p:nvSpPr>
          <p:spPr>
            <a:xfrm>
              <a:off x="2675158" y="1340768"/>
              <a:ext cx="151596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B84A056F-E059-4C24-BB13-61E27F42D501}"/>
              </a:ext>
            </a:extLst>
          </p:cNvPr>
          <p:cNvSpPr/>
          <p:nvPr/>
        </p:nvSpPr>
        <p:spPr>
          <a:xfrm>
            <a:off x="2811497" y="2368432"/>
            <a:ext cx="3432572" cy="722709"/>
          </a:xfrm>
          <a:prstGeom prst="ellipse">
            <a:avLst/>
          </a:prstGeom>
          <a:solidFill>
            <a:srgbClr val="00697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50" dirty="0">
              <a:solidFill>
                <a:prstClr val="white"/>
              </a:solidFill>
              <a:latin typeface="Myriad Pro"/>
            </a:endParaRPr>
          </a:p>
        </p:txBody>
      </p:sp>
      <p:grpSp>
        <p:nvGrpSpPr>
          <p:cNvPr id="61" name="Group 28">
            <a:extLst>
              <a:ext uri="{FF2B5EF4-FFF2-40B4-BE49-F238E27FC236}">
                <a16:creationId xmlns:a16="http://schemas.microsoft.com/office/drawing/2014/main" id="{1CFBA577-8010-470D-A68D-99AE5B5A5BF2}"/>
              </a:ext>
            </a:extLst>
          </p:cNvPr>
          <p:cNvGrpSpPr>
            <a:grpSpLocks/>
          </p:cNvGrpSpPr>
          <p:nvPr/>
        </p:nvGrpSpPr>
        <p:grpSpPr bwMode="auto">
          <a:xfrm>
            <a:off x="2898394" y="2764318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62" name="Flowchart: Delay 61">
              <a:extLst>
                <a:ext uri="{FF2B5EF4-FFF2-40B4-BE49-F238E27FC236}">
                  <a16:creationId xmlns:a16="http://schemas.microsoft.com/office/drawing/2014/main" id="{A25F760B-47CF-44C1-9691-6C25AE7E854E}"/>
                </a:ext>
              </a:extLst>
            </p:cNvPr>
            <p:cNvSpPr/>
            <p:nvPr/>
          </p:nvSpPr>
          <p:spPr>
            <a:xfrm rot="16200000">
              <a:off x="2627490" y="1454172"/>
              <a:ext cx="246931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185BAD-15C7-4E46-8BA3-452F0170B04E}"/>
                </a:ext>
              </a:extLst>
            </p:cNvPr>
            <p:cNvSpPr/>
            <p:nvPr/>
          </p:nvSpPr>
          <p:spPr>
            <a:xfrm>
              <a:off x="2675463" y="1340768"/>
              <a:ext cx="152574" cy="15134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64" name="Group 37">
            <a:extLst>
              <a:ext uri="{FF2B5EF4-FFF2-40B4-BE49-F238E27FC236}">
                <a16:creationId xmlns:a16="http://schemas.microsoft.com/office/drawing/2014/main" id="{2146CDA8-3D58-45D7-8875-7B397041387D}"/>
              </a:ext>
            </a:extLst>
          </p:cNvPr>
          <p:cNvGrpSpPr>
            <a:grpSpLocks/>
          </p:cNvGrpSpPr>
          <p:nvPr/>
        </p:nvGrpSpPr>
        <p:grpSpPr bwMode="auto">
          <a:xfrm>
            <a:off x="3677260" y="2930321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65" name="Flowchart: Delay 64">
              <a:extLst>
                <a:ext uri="{FF2B5EF4-FFF2-40B4-BE49-F238E27FC236}">
                  <a16:creationId xmlns:a16="http://schemas.microsoft.com/office/drawing/2014/main" id="{6A30731F-4186-47F4-A085-D56C0F4593A4}"/>
                </a:ext>
              </a:extLst>
            </p:cNvPr>
            <p:cNvSpPr/>
            <p:nvPr/>
          </p:nvSpPr>
          <p:spPr>
            <a:xfrm rot="16200000">
              <a:off x="2628035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C21EFEC-4D70-4EAA-9924-55AF113C87C5}"/>
                </a:ext>
              </a:extLst>
            </p:cNvPr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BBF5BF49-B7CC-4F0E-BA79-46EEB02FBF47}"/>
              </a:ext>
            </a:extLst>
          </p:cNvPr>
          <p:cNvGrpSpPr>
            <a:grpSpLocks/>
          </p:cNvGrpSpPr>
          <p:nvPr/>
        </p:nvGrpSpPr>
        <p:grpSpPr bwMode="auto">
          <a:xfrm>
            <a:off x="3981700" y="2955881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68" name="Flowchart: Delay 67">
              <a:extLst>
                <a:ext uri="{FF2B5EF4-FFF2-40B4-BE49-F238E27FC236}">
                  <a16:creationId xmlns:a16="http://schemas.microsoft.com/office/drawing/2014/main" id="{0B14A3EC-D858-4E85-8479-0151BC705750}"/>
                </a:ext>
              </a:extLst>
            </p:cNvPr>
            <p:cNvSpPr/>
            <p:nvPr/>
          </p:nvSpPr>
          <p:spPr>
            <a:xfrm rot="16200000">
              <a:off x="2628034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ED7B568-0901-44B4-8858-DF5629EF7420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70" name="Group 34">
            <a:extLst>
              <a:ext uri="{FF2B5EF4-FFF2-40B4-BE49-F238E27FC236}">
                <a16:creationId xmlns:a16="http://schemas.microsoft.com/office/drawing/2014/main" id="{71D4093A-D4AD-418D-9186-F6F55983DD19}"/>
              </a:ext>
            </a:extLst>
          </p:cNvPr>
          <p:cNvGrpSpPr>
            <a:grpSpLocks/>
          </p:cNvGrpSpPr>
          <p:nvPr/>
        </p:nvGrpSpPr>
        <p:grpSpPr bwMode="auto">
          <a:xfrm>
            <a:off x="3399648" y="2888943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35B3080A-0D06-42A9-BF53-0C736FDFEA91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2E066F-F56F-449A-821A-F866E8A4C8AC}"/>
                </a:ext>
              </a:extLst>
            </p:cNvPr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73" name="Group 31">
            <a:extLst>
              <a:ext uri="{FF2B5EF4-FFF2-40B4-BE49-F238E27FC236}">
                <a16:creationId xmlns:a16="http://schemas.microsoft.com/office/drawing/2014/main" id="{A57D3B35-8228-4588-B3E9-85B7739DB07C}"/>
              </a:ext>
            </a:extLst>
          </p:cNvPr>
          <p:cNvGrpSpPr>
            <a:grpSpLocks/>
          </p:cNvGrpSpPr>
          <p:nvPr/>
        </p:nvGrpSpPr>
        <p:grpSpPr bwMode="auto">
          <a:xfrm>
            <a:off x="3129319" y="2834937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74" name="Flowchart: Delay 73">
              <a:extLst>
                <a:ext uri="{FF2B5EF4-FFF2-40B4-BE49-F238E27FC236}">
                  <a16:creationId xmlns:a16="http://schemas.microsoft.com/office/drawing/2014/main" id="{2320F6B3-AE6F-4AF5-B3A4-02274E42D75B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180EA4C-5B6B-480A-8C05-EC03793587CE}"/>
                </a:ext>
              </a:extLst>
            </p:cNvPr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76" name="Group 28">
            <a:extLst>
              <a:ext uri="{FF2B5EF4-FFF2-40B4-BE49-F238E27FC236}">
                <a16:creationId xmlns:a16="http://schemas.microsoft.com/office/drawing/2014/main" id="{FF6A6908-8181-4A50-B942-98F3F249BB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85685" y="2757173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77" name="Flowchart: Delay 76">
              <a:extLst>
                <a:ext uri="{FF2B5EF4-FFF2-40B4-BE49-F238E27FC236}">
                  <a16:creationId xmlns:a16="http://schemas.microsoft.com/office/drawing/2014/main" id="{8D204EF7-DDC7-4E39-B356-9ADCA99CCD80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2178EF5-697A-496D-B795-A1A6F9FA6189}"/>
                </a:ext>
              </a:extLst>
            </p:cNvPr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79" name="Group 37">
            <a:extLst>
              <a:ext uri="{FF2B5EF4-FFF2-40B4-BE49-F238E27FC236}">
                <a16:creationId xmlns:a16="http://schemas.microsoft.com/office/drawing/2014/main" id="{58E27713-586C-4E4A-870A-BE9FBCD54B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07572" y="2923945"/>
            <a:ext cx="184547" cy="269081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80" name="Flowchart: Delay 79">
              <a:extLst>
                <a:ext uri="{FF2B5EF4-FFF2-40B4-BE49-F238E27FC236}">
                  <a16:creationId xmlns:a16="http://schemas.microsoft.com/office/drawing/2014/main" id="{FFE062E1-85D9-49D7-8198-BC2D574ECD21}"/>
                </a:ext>
              </a:extLst>
            </p:cNvPr>
            <p:cNvSpPr/>
            <p:nvPr/>
          </p:nvSpPr>
          <p:spPr>
            <a:xfrm rot="16200000">
              <a:off x="2627491" y="1454172"/>
              <a:ext cx="246930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EB92B28-4909-461B-BDED-A00010BC37AC}"/>
                </a:ext>
              </a:extLst>
            </p:cNvPr>
            <p:cNvSpPr/>
            <p:nvPr/>
          </p:nvSpPr>
          <p:spPr>
            <a:xfrm>
              <a:off x="2675463" y="1340768"/>
              <a:ext cx="152574" cy="151345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82" name="Group 40">
            <a:extLst>
              <a:ext uri="{FF2B5EF4-FFF2-40B4-BE49-F238E27FC236}">
                <a16:creationId xmlns:a16="http://schemas.microsoft.com/office/drawing/2014/main" id="{30058850-9081-4A23-AA0B-A2BE06756D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22374" y="2941126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83" name="Flowchart: Delay 82">
              <a:extLst>
                <a:ext uri="{FF2B5EF4-FFF2-40B4-BE49-F238E27FC236}">
                  <a16:creationId xmlns:a16="http://schemas.microsoft.com/office/drawing/2014/main" id="{8C694B2E-0706-4876-A6A7-10D653AB6907}"/>
                </a:ext>
              </a:extLst>
            </p:cNvPr>
            <p:cNvSpPr/>
            <p:nvPr/>
          </p:nvSpPr>
          <p:spPr>
            <a:xfrm rot="16200000">
              <a:off x="2628035" y="1454716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E4CD8C4-4CAA-4915-9641-EF5A41142899}"/>
                </a:ext>
              </a:extLst>
            </p:cNvPr>
            <p:cNvSpPr/>
            <p:nvPr/>
          </p:nvSpPr>
          <p:spPr>
            <a:xfrm>
              <a:off x="2675463" y="1340768"/>
              <a:ext cx="152574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85" name="Group 43">
            <a:extLst>
              <a:ext uri="{FF2B5EF4-FFF2-40B4-BE49-F238E27FC236}">
                <a16:creationId xmlns:a16="http://schemas.microsoft.com/office/drawing/2014/main" id="{98F02D73-A56F-46E6-81B3-D0A9B7E124C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09195" y="2954972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86" name="Flowchart: Delay 85">
              <a:extLst>
                <a:ext uri="{FF2B5EF4-FFF2-40B4-BE49-F238E27FC236}">
                  <a16:creationId xmlns:a16="http://schemas.microsoft.com/office/drawing/2014/main" id="{8507E542-06D0-4199-B44B-1FB3A0C849F5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428BA23-30F1-4AB4-A95D-8111D40B6CFE}"/>
                </a:ext>
              </a:extLst>
            </p:cNvPr>
            <p:cNvSpPr/>
            <p:nvPr/>
          </p:nvSpPr>
          <p:spPr>
            <a:xfrm>
              <a:off x="2675463" y="1340768"/>
              <a:ext cx="152573" cy="152263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222A8905-9AF4-4C8D-A71A-EEA9DDED84A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88003" y="2882252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89" name="Flowchart: Delay 88">
              <a:extLst>
                <a:ext uri="{FF2B5EF4-FFF2-40B4-BE49-F238E27FC236}">
                  <a16:creationId xmlns:a16="http://schemas.microsoft.com/office/drawing/2014/main" id="{43294376-8F89-4192-A7EB-0E7ADB21D2BB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0290398-1091-4BB2-84DF-4E68DF880972}"/>
                </a:ext>
              </a:extLst>
            </p:cNvPr>
            <p:cNvSpPr/>
            <p:nvPr/>
          </p:nvSpPr>
          <p:spPr>
            <a:xfrm>
              <a:off x="2675463" y="1340768"/>
              <a:ext cx="152573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grpSp>
        <p:nvGrpSpPr>
          <p:cNvPr id="91" name="Group 31">
            <a:extLst>
              <a:ext uri="{FF2B5EF4-FFF2-40B4-BE49-F238E27FC236}">
                <a16:creationId xmlns:a16="http://schemas.microsoft.com/office/drawing/2014/main" id="{2F312D83-8A68-426E-8665-D6C323D56FE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43987" y="2834935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92" name="Flowchart: Delay 91">
              <a:extLst>
                <a:ext uri="{FF2B5EF4-FFF2-40B4-BE49-F238E27FC236}">
                  <a16:creationId xmlns:a16="http://schemas.microsoft.com/office/drawing/2014/main" id="{9B9CC881-1770-490D-B1CA-7B981007E921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CEDD87F-4ADC-4B76-A960-0E78410F6E87}"/>
                </a:ext>
              </a:extLst>
            </p:cNvPr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sp>
        <p:nvSpPr>
          <p:cNvPr id="94" name="TextBox 260">
            <a:extLst>
              <a:ext uri="{FF2B5EF4-FFF2-40B4-BE49-F238E27FC236}">
                <a16:creationId xmlns:a16="http://schemas.microsoft.com/office/drawing/2014/main" id="{34BED5ED-50A3-4FC9-9C3A-492C328E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52" y="2658669"/>
            <a:ext cx="2376488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 defTabSz="685800" eaLnBrk="1" hangingPunct="1">
              <a:lnSpc>
                <a:spcPct val="70000"/>
              </a:lnSpc>
              <a:spcBef>
                <a:spcPts val="600"/>
              </a:spcBef>
              <a:buClr>
                <a:srgbClr val="026938"/>
              </a:buClr>
              <a:buSzPct val="100000"/>
            </a:pPr>
            <a:r>
              <a:rPr lang="cs-CZ" altLang="en-US" sz="1500" b="1" dirty="0">
                <a:solidFill>
                  <a:prstClr val="white"/>
                </a:solidFill>
              </a:rPr>
              <a:t>27 (25) členů</a:t>
            </a:r>
          </a:p>
        </p:txBody>
      </p:sp>
      <p:grpSp>
        <p:nvGrpSpPr>
          <p:cNvPr id="95" name="Group 43">
            <a:extLst>
              <a:ext uri="{FF2B5EF4-FFF2-40B4-BE49-F238E27FC236}">
                <a16:creationId xmlns:a16="http://schemas.microsoft.com/office/drawing/2014/main" id="{4BC8273E-7C53-4298-9BBF-B6403EF7D988}"/>
              </a:ext>
            </a:extLst>
          </p:cNvPr>
          <p:cNvGrpSpPr>
            <a:grpSpLocks/>
          </p:cNvGrpSpPr>
          <p:nvPr/>
        </p:nvGrpSpPr>
        <p:grpSpPr bwMode="auto">
          <a:xfrm>
            <a:off x="4293660" y="2963039"/>
            <a:ext cx="184547" cy="270272"/>
            <a:chOff x="2627784" y="1340768"/>
            <a:chExt cx="246343" cy="360040"/>
          </a:xfrm>
          <a:solidFill>
            <a:srgbClr val="00BCCC"/>
          </a:solidFill>
        </p:grpSpPr>
        <p:sp>
          <p:nvSpPr>
            <p:cNvPr id="96" name="Flowchart: Delay 95">
              <a:extLst>
                <a:ext uri="{FF2B5EF4-FFF2-40B4-BE49-F238E27FC236}">
                  <a16:creationId xmlns:a16="http://schemas.microsoft.com/office/drawing/2014/main" id="{FEC2F8B1-9C19-41F4-AF44-C842F5B75D5F}"/>
                </a:ext>
              </a:extLst>
            </p:cNvPr>
            <p:cNvSpPr/>
            <p:nvPr/>
          </p:nvSpPr>
          <p:spPr>
            <a:xfrm rot="16200000">
              <a:off x="2628034" y="1454715"/>
              <a:ext cx="245842" cy="246343"/>
            </a:xfrm>
            <a:prstGeom prst="flowChartDelay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587002C-DD68-48C0-A8BC-5BF85E6F5B68}"/>
                </a:ext>
              </a:extLst>
            </p:cNvPr>
            <p:cNvSpPr/>
            <p:nvPr/>
          </p:nvSpPr>
          <p:spPr>
            <a:xfrm>
              <a:off x="2675463" y="1340768"/>
              <a:ext cx="152574" cy="152264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350" dirty="0">
                <a:solidFill>
                  <a:prstClr val="white"/>
                </a:solidFill>
                <a:latin typeface="Myriad Pro"/>
              </a:endParaRPr>
            </a:p>
          </p:txBody>
        </p:sp>
      </p:grp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502634DC-519B-4D5F-9E14-752803095390}"/>
              </a:ext>
            </a:extLst>
          </p:cNvPr>
          <p:cNvSpPr txBox="1">
            <a:spLocks/>
          </p:cNvSpPr>
          <p:nvPr/>
        </p:nvSpPr>
        <p:spPr bwMode="auto">
          <a:xfrm>
            <a:off x="1331118" y="3320991"/>
            <a:ext cx="6427236" cy="25284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81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512763" indent="-234950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993775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1219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rgbClr val="026938"/>
              </a:buClr>
              <a:buNone/>
              <a:defRPr/>
            </a:pPr>
            <a:r>
              <a:rPr lang="cs-CZ" sz="825" b="1" dirty="0">
                <a:solidFill>
                  <a:srgbClr val="00697F"/>
                </a:solidFill>
                <a:latin typeface="Myriad Pro"/>
              </a:rPr>
              <a:t>Výbor pro řízení kvality auditu</a:t>
            </a:r>
            <a:endParaRPr lang="en-GB" sz="825" b="1" dirty="0">
              <a:solidFill>
                <a:srgbClr val="00697F"/>
              </a:solidFill>
              <a:latin typeface="Myriad Pro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2F2E7C8D-A24E-46AE-BF96-461DC8AF836C}"/>
              </a:ext>
            </a:extLst>
          </p:cNvPr>
          <p:cNvSpPr txBox="1">
            <a:spLocks/>
          </p:cNvSpPr>
          <p:nvPr/>
        </p:nvSpPr>
        <p:spPr bwMode="auto">
          <a:xfrm>
            <a:off x="3251386" y="5427225"/>
            <a:ext cx="2578949" cy="2528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81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100" b="1">
                <a:solidFill>
                  <a:srgbClr val="00697F"/>
                </a:solidFill>
                <a:latin typeface="+mn-lt"/>
                <a:cs typeface="+mn-cs"/>
              </a:defRPr>
            </a:lvl1pPr>
            <a:lvl2pPr marL="512763" indent="-234950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2pPr>
            <a:lvl3pPr marL="758825" indent="-228600" eaLnBrk="0" hangingPunct="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3pPr>
            <a:lvl4pPr marL="993775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4pPr>
            <a:lvl5pPr marL="1219200" indent="-228600" eaLnBrk="0" hangingPunct="0">
              <a:lnSpc>
                <a:spcPct val="90000"/>
              </a:lnSpc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rgbClr val="58595B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defTabSz="685800">
              <a:spcAft>
                <a:spcPts val="450"/>
              </a:spcAft>
              <a:buClr>
                <a:srgbClr val="026938"/>
              </a:buClr>
            </a:pPr>
            <a:r>
              <a:rPr lang="cs-CZ" sz="825" dirty="0">
                <a:latin typeface="Myriad Pro"/>
              </a:rPr>
              <a:t>Administrativní výbor</a:t>
            </a:r>
            <a:endParaRPr lang="en-GB" sz="825" dirty="0">
              <a:latin typeface="Myriad Pro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0A6ABC9-6D3A-4A2F-A6DA-70749D79D111}"/>
              </a:ext>
            </a:extLst>
          </p:cNvPr>
          <p:cNvSpPr txBox="1"/>
          <p:nvPr/>
        </p:nvSpPr>
        <p:spPr>
          <a:xfrm>
            <a:off x="7434318" y="5751260"/>
            <a:ext cx="48605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cs-CZ" sz="825" dirty="0">
                <a:solidFill>
                  <a:prstClr val="white"/>
                </a:solidFill>
                <a:latin typeface="Myriad Pro" panose="020B0503030403020204" pitchFamily="34" charset="0"/>
              </a:rPr>
              <a:t>3</a:t>
            </a:r>
            <a:endParaRPr lang="en-GB" sz="825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2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1016776"/>
          </a:xfrm>
        </p:spPr>
        <p:txBody>
          <a:bodyPr anchor="t"/>
          <a:lstStyle/>
          <a:p>
            <a:pPr eaLnBrk="1" hangingPunct="1"/>
            <a:r>
              <a:rPr lang="cs-CZ"/>
              <a:t>Migrace a správa hranic</a:t>
            </a:r>
            <a:br>
              <a:rPr lang="cs-CZ"/>
            </a:br>
            <a:r>
              <a:rPr lang="cs-CZ"/>
              <a:t>Bezpečnost a obrana: </a:t>
            </a:r>
            <a:r>
              <a:rPr lang="cs-CZ">
                <a:solidFill>
                  <a:srgbClr val="B5B900"/>
                </a:solidFill>
              </a:rPr>
              <a:t>4,6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2,6 miliardy EUR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711534"/>
            <a:ext cx="6336705" cy="4453769"/>
          </a:xfrm>
        </p:spPr>
        <p:txBody>
          <a:bodyPr>
            <a:noAutofit/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dirty="0"/>
              <a:t>Kontrolovali jsme vzorek 23 operací, které sice přispěly </a:t>
            </a:r>
            <a:br>
              <a:rPr lang="en-GB" dirty="0"/>
            </a:br>
            <a:r>
              <a:rPr lang="cs-CZ" dirty="0"/>
              <a:t>k našemu celkovému prohlášení o věrohodnosti, </a:t>
            </a:r>
            <a:r>
              <a:rPr lang="cs-CZ" b="1" dirty="0"/>
              <a:t>nejsou</a:t>
            </a:r>
            <a:r>
              <a:rPr lang="cs-CZ" dirty="0"/>
              <a:t> ale </a:t>
            </a:r>
            <a:br>
              <a:rPr lang="en-GB" dirty="0"/>
            </a:br>
            <a:r>
              <a:rPr lang="cs-CZ" dirty="0"/>
              <a:t>pro výdaje v rámci okruhů 4 a 5 víceletého finančního rámce </a:t>
            </a:r>
            <a:r>
              <a:rPr lang="cs-CZ" b="1" dirty="0"/>
              <a:t>reprezentativní</a:t>
            </a:r>
            <a:r>
              <a:rPr lang="cs-CZ" dirty="0"/>
              <a:t>. Nemůžeme proto uvést odhad míry chyb. </a:t>
            </a:r>
            <a:br>
              <a:rPr lang="en-GB" dirty="0"/>
            </a:br>
            <a:r>
              <a:rPr lang="cs-CZ" dirty="0"/>
              <a:t>Z výsledků našeho auditu však vyplývá, že se jedná </a:t>
            </a:r>
            <a:br>
              <a:rPr lang="en-GB" dirty="0"/>
            </a:br>
            <a:r>
              <a:rPr lang="cs-CZ" dirty="0"/>
              <a:t>o </a:t>
            </a:r>
            <a:r>
              <a:rPr lang="cs-CZ" b="1" dirty="0"/>
              <a:t>vysoce rizikovou oblast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>
                <a:effectLst/>
                <a:ea typeface="Times New Roman" panose="02020603050405020304" pitchFamily="18" charset="0"/>
              </a:rPr>
              <a:t>Z 23 operací, které jsme kontrolovali, bylo 11 (48 %) </a:t>
            </a:r>
            <a:br>
              <a:rPr lang="en-GB" dirty="0">
                <a:effectLst/>
                <a:ea typeface="Times New Roman" panose="02020603050405020304" pitchFamily="18" charset="0"/>
              </a:rPr>
            </a:br>
            <a:r>
              <a:rPr lang="cs-CZ" b="1" dirty="0">
                <a:effectLst/>
                <a:ea typeface="Times New Roman" panose="02020603050405020304" pitchFamily="18" charset="0"/>
              </a:rPr>
              <a:t>zatíženo chybami</a:t>
            </a:r>
            <a:r>
              <a:rPr lang="cs-CZ" dirty="0">
                <a:effectLst/>
                <a:ea typeface="Times New Roman" panose="02020603050405020304" pitchFamily="18" charset="0"/>
              </a:rPr>
              <a:t>. Vyčíslili jsme </a:t>
            </a:r>
            <a:r>
              <a:rPr lang="cs-CZ" b="1" dirty="0">
                <a:effectLst/>
                <a:ea typeface="Times New Roman" panose="02020603050405020304" pitchFamily="18" charset="0"/>
              </a:rPr>
              <a:t>devět chyb</a:t>
            </a:r>
            <a:r>
              <a:rPr lang="cs-CZ" dirty="0">
                <a:effectLst/>
                <a:ea typeface="Times New Roman" panose="02020603050405020304" pitchFamily="18" charset="0"/>
              </a:rPr>
              <a:t>, které </a:t>
            </a:r>
            <a:br>
              <a:rPr lang="en-GB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měly dopad na částky účtované na vrub rozpočtu EU.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Tyto chyby se týkaly </a:t>
            </a:r>
            <a:r>
              <a:rPr lang="cs-CZ" b="1" dirty="0">
                <a:ea typeface="Times New Roman" panose="02020603050405020304" pitchFamily="18" charset="0"/>
                <a:cs typeface="Calibri" panose="020F0502020204030204" pitchFamily="34" charset="0"/>
              </a:rPr>
              <a:t>nezpůsobilých výdajů</a:t>
            </a:r>
            <a:r>
              <a:rPr lang="cs-CZ" dirty="0"/>
              <a:t> (například některých osobních nákladů a nákladů na vybavení, </a:t>
            </a:r>
            <a:br>
              <a:rPr lang="en-GB" dirty="0"/>
            </a:br>
            <a:r>
              <a:rPr lang="cs-CZ" dirty="0"/>
              <a:t>daně z přidané hodnoty) a </a:t>
            </a:r>
            <a:r>
              <a:rPr lang="cs-CZ" b="1" dirty="0">
                <a:ea typeface="Times New Roman" panose="02020603050405020304" pitchFamily="18" charset="0"/>
                <a:cs typeface="Calibri" panose="020F0502020204030204" pitchFamily="34" charset="0"/>
              </a:rPr>
              <a:t>zadávání veřejných zakázek</a:t>
            </a:r>
            <a:r>
              <a:rPr lang="cs-CZ" dirty="0"/>
              <a:t>.</a:t>
            </a:r>
          </a:p>
        </p:txBody>
      </p:sp>
      <p:pic>
        <p:nvPicPr>
          <p:cNvPr id="4098" name="Picture 2" descr="S:\COS\EXT COMM\Visual Identity\Task C_Design developments\Icons\Approved\Spending areas\Natural re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98" y="1412875"/>
            <a:ext cx="1727458" cy="1512000"/>
          </a:xfrm>
          <a:prstGeom prst="rect">
            <a:avLst/>
          </a:prstGeom>
          <a:noFill/>
          <a:ln w="101600" cmpd="tri">
            <a:noFill/>
            <a:prstDash val="sys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19</a:t>
            </a:r>
          </a:p>
        </p:txBody>
      </p:sp>
    </p:spTree>
    <p:extLst>
      <p:ext uri="{BB962C8B-B14F-4D97-AF65-F5344CB8AC3E}">
        <p14:creationId xmlns:p14="http://schemas.microsoft.com/office/powerpoint/2010/main" val="423162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800752"/>
          </a:xfrm>
        </p:spPr>
        <p:txBody>
          <a:bodyPr anchor="t"/>
          <a:lstStyle/>
          <a:p>
            <a:pPr eaLnBrk="1" hangingPunct="1"/>
            <a:r>
              <a:rPr lang="cs-CZ" dirty="0"/>
              <a:t>Sousedství a svět: </a:t>
            </a:r>
            <a:r>
              <a:rPr lang="cs-CZ" dirty="0">
                <a:solidFill>
                  <a:srgbClr val="B5B900"/>
                </a:solidFill>
              </a:rPr>
              <a:t>14,5 miliardy EUR</a:t>
            </a:r>
            <a:br>
              <a:rPr lang="cs-CZ" dirty="0">
                <a:solidFill>
                  <a:srgbClr val="B5B900"/>
                </a:solidFill>
              </a:rPr>
            </a:br>
            <a:r>
              <a:rPr lang="cs-CZ" sz="2400" dirty="0">
                <a:solidFill>
                  <a:srgbClr val="7F7F7F"/>
                </a:solidFill>
              </a:rPr>
              <a:t>Kontrolovaná částka: 10,1 miliardy EUR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6372264" cy="47524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Kontrolovali jsme vzorek 72 operací, které sice přispěly </a:t>
            </a:r>
            <a:br>
              <a:rPr lang="en-GB" dirty="0"/>
            </a:br>
            <a:r>
              <a:rPr lang="cs-CZ" dirty="0"/>
              <a:t>k našemu celkovému prohlášení o věrohodnosti, </a:t>
            </a:r>
            <a:r>
              <a:rPr lang="cs-CZ" b="1" dirty="0"/>
              <a:t>nejsou</a:t>
            </a:r>
            <a:r>
              <a:rPr lang="cs-CZ" dirty="0"/>
              <a:t> ale </a:t>
            </a:r>
            <a:br>
              <a:rPr lang="en-GB" dirty="0"/>
            </a:br>
            <a:r>
              <a:rPr lang="cs-CZ" dirty="0"/>
              <a:t>pro výdaje v rámci okruhu 6 víceletého finančního rámce </a:t>
            </a:r>
            <a:r>
              <a:rPr lang="cs-CZ" b="1" dirty="0"/>
              <a:t>reprezentativní</a:t>
            </a:r>
            <a:r>
              <a:rPr lang="cs-CZ" dirty="0"/>
              <a:t>. Nemůžeme proto uvést odhad míry chyb. </a:t>
            </a:r>
            <a:br>
              <a:rPr lang="en-GB" dirty="0"/>
            </a:br>
            <a:r>
              <a:rPr lang="cs-CZ" dirty="0"/>
              <a:t>Z výsledků našeho auditu však vyplývá, že se jedná </a:t>
            </a:r>
            <a:br>
              <a:rPr lang="cs-CZ" dirty="0"/>
            </a:br>
            <a:r>
              <a:rPr lang="cs-CZ" dirty="0"/>
              <a:t>o </a:t>
            </a:r>
            <a:r>
              <a:rPr lang="cs-CZ" b="1" dirty="0"/>
              <a:t>vysoce rizikovou oblast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>
                <a:effectLst/>
                <a:ea typeface="Times New Roman" panose="02020603050405020304" pitchFamily="18" charset="0"/>
              </a:rPr>
              <a:t>Ze 72 operací, které jsme kontrolovali, bylo 34 (</a:t>
            </a:r>
            <a:r>
              <a:rPr lang="cs-CZ" b="1" dirty="0">
                <a:effectLst/>
                <a:ea typeface="Times New Roman" panose="02020603050405020304" pitchFamily="18" charset="0"/>
              </a:rPr>
              <a:t>47 %</a:t>
            </a:r>
            <a:r>
              <a:rPr lang="cs-CZ" dirty="0">
                <a:effectLst/>
                <a:ea typeface="Times New Roman" panose="02020603050405020304" pitchFamily="18" charset="0"/>
              </a:rPr>
              <a:t>) </a:t>
            </a:r>
            <a:r>
              <a:rPr lang="cs-CZ" b="1" dirty="0">
                <a:effectLst/>
                <a:ea typeface="Times New Roman" panose="02020603050405020304" pitchFamily="18" charset="0"/>
              </a:rPr>
              <a:t>zatíženo chybami</a:t>
            </a:r>
            <a:r>
              <a:rPr lang="cs-CZ" dirty="0">
                <a:effectLst/>
                <a:ea typeface="Times New Roman" panose="02020603050405020304" pitchFamily="18" charset="0"/>
              </a:rPr>
              <a:t>. </a:t>
            </a:r>
            <a:r>
              <a:rPr lang="cs-CZ" b="1" dirty="0">
                <a:effectLst/>
                <a:ea typeface="Times New Roman" panose="02020603050405020304" pitchFamily="18" charset="0"/>
              </a:rPr>
              <a:t>Vyčíslili jsme 25 chyb</a:t>
            </a:r>
            <a:r>
              <a:rPr lang="cs-CZ" dirty="0">
                <a:effectLst/>
                <a:ea typeface="Times New Roman" panose="02020603050405020304" pitchFamily="18" charset="0"/>
              </a:rPr>
              <a:t>, které měly finanční dopad </a:t>
            </a:r>
            <a:br>
              <a:rPr lang="en-GB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na částky účtované na vrub rozpočtu EU. Tyto chyby se týkaly nezpůsobilých nákladů, chybějících podkladů, chyb v zadávání veřejných zakázek a výdajů, které nevznikly.</a:t>
            </a:r>
          </a:p>
        </p:txBody>
      </p:sp>
      <p:pic>
        <p:nvPicPr>
          <p:cNvPr id="30736" name="Content Placeholder 1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393" y="1412875"/>
            <a:ext cx="1516063" cy="1511300"/>
          </a:xfr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cs-CZ"/>
              <a:t>Evropská veřejná správa: </a:t>
            </a:r>
            <a:r>
              <a:rPr lang="cs-CZ">
                <a:solidFill>
                  <a:srgbClr val="B5B900"/>
                </a:solidFill>
              </a:rPr>
              <a:t>11,6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11,5 miliardy EUR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12875"/>
            <a:ext cx="4788088" cy="48244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V okruhu 7 víceletého finančního rámce jsme kontrolovali jsme 60 operací, které se týkaly </a:t>
            </a:r>
            <a:br>
              <a:rPr lang="en-GB" dirty="0"/>
            </a:br>
            <a:r>
              <a:rPr lang="cs-CZ" b="1" dirty="0"/>
              <a:t>všech orgánů</a:t>
            </a:r>
            <a:r>
              <a:rPr lang="cs-CZ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Zjistili jsme </a:t>
            </a:r>
            <a:r>
              <a:rPr lang="cs-CZ" b="1" dirty="0">
                <a:ea typeface="Times New Roman" panose="02020603050405020304" pitchFamily="18" charset="0"/>
              </a:rPr>
              <a:t>pět vyčíslitelných chyb</a:t>
            </a:r>
            <a:r>
              <a:rPr lang="cs-CZ" dirty="0"/>
              <a:t>, tři v platbách provedených </a:t>
            </a:r>
            <a:r>
              <a:rPr lang="cs-CZ" b="1" dirty="0">
                <a:ea typeface="Times New Roman" panose="02020603050405020304" pitchFamily="18" charset="0"/>
              </a:rPr>
              <a:t>Evropským parlamentem</a:t>
            </a:r>
            <a:r>
              <a:rPr lang="cs-CZ" dirty="0"/>
              <a:t> a dvě </a:t>
            </a:r>
            <a:br>
              <a:rPr lang="en-GB" dirty="0"/>
            </a:br>
            <a:r>
              <a:rPr lang="cs-CZ" dirty="0"/>
              <a:t>u </a:t>
            </a:r>
            <a:r>
              <a:rPr lang="cs-CZ" b="1" dirty="0">
                <a:ea typeface="Times New Roman" panose="02020603050405020304" pitchFamily="18" charset="0"/>
              </a:rPr>
              <a:t>Evropské služby pro vnější činnost</a:t>
            </a:r>
            <a:r>
              <a:rPr lang="cs-CZ" dirty="0"/>
              <a:t>. V platbách </a:t>
            </a:r>
            <a:r>
              <a:rPr lang="cs-CZ" b="1" dirty="0">
                <a:ea typeface="Times New Roman" panose="02020603050405020304" pitchFamily="18" charset="0"/>
              </a:rPr>
              <a:t>Komise</a:t>
            </a:r>
            <a:r>
              <a:rPr lang="cs-CZ" dirty="0"/>
              <a:t> jsme nezjistili žádné vyčíslitelné chyby.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 případě Rady Evropské Unie, Soudního dvora Evropské unie, Evropského hospodářského </a:t>
            </a:r>
            <a:b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sociálního výboru, Výboru regionů Evropské unie, evropského veřejného ochránce práv </a:t>
            </a:r>
            <a:b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evropského inspektora ochrany údajů </a:t>
            </a:r>
            <a:r>
              <a:rPr lang="cs-CZ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jsme nezjistili žádné konkrétní nedostatky</a:t>
            </a: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br>
              <a:rPr lang="en-GB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Náš externí auditor na základě svého auditu neshledal žádné zvláštní nedostatky.</a:t>
            </a:r>
          </a:p>
        </p:txBody>
      </p:sp>
      <p:pic>
        <p:nvPicPr>
          <p:cNvPr id="32784" name="Content Placeholder 2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393" y="1412875"/>
            <a:ext cx="1516063" cy="15113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59902"/>
              </p:ext>
            </p:extLst>
          </p:nvPr>
        </p:nvGraphicFramePr>
        <p:xfrm>
          <a:off x="5541286" y="3789363"/>
          <a:ext cx="3135170" cy="91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3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Bez významných (materiálních) chyb v letech 2021 a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cs-CZ"/>
              <a:t>Nástroj pro oživení a odolnost: </a:t>
            </a:r>
            <a:r>
              <a:rPr lang="cs-CZ">
                <a:solidFill>
                  <a:srgbClr val="B5B900"/>
                </a:solidFill>
              </a:rPr>
              <a:t>47,2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53,7 miliardy eur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2"/>
          </p:nvPr>
        </p:nvSpPr>
        <p:spPr>
          <a:xfrm>
            <a:off x="576000" y="1440000"/>
            <a:ext cx="6508080" cy="47973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</a:rPr>
              <a:t>Zkoumali jsme všech 13 grantových plateb 11 členským státům a uspokojivé splnění 244 milníků a všech 37 cílů. Náš audit </a:t>
            </a:r>
            <a:r>
              <a:rPr lang="cs-CZ" sz="1600" b="1" dirty="0">
                <a:effectLst/>
                <a:ea typeface="Times New Roman" panose="02020603050405020304" pitchFamily="18" charset="0"/>
              </a:rPr>
              <a:t>se netýkal půjček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 z Nástroje pro oživení a odolnost.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600" dirty="0">
                <a:solidFill>
                  <a:srgbClr val="575756"/>
                </a:solidFill>
                <a:cs typeface="Calibri" panose="020F0502020204030204" pitchFamily="34" charset="0"/>
              </a:rPr>
              <a:t>O výdajích z Nástroje pro oživení a odolnost jsme vydali </a:t>
            </a:r>
            <a:r>
              <a:rPr lang="cs-CZ" sz="1600" b="1" dirty="0">
                <a:solidFill>
                  <a:srgbClr val="575756"/>
                </a:solidFill>
                <a:cs typeface="Calibri" panose="020F0502020204030204" pitchFamily="34" charset="0"/>
              </a:rPr>
              <a:t>výrok s výhradou</a:t>
            </a:r>
            <a:r>
              <a:rPr lang="cs-CZ" sz="1600" dirty="0">
                <a:solidFill>
                  <a:srgbClr val="575756"/>
                </a:solidFill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Dospěli jsme k závěru, že 11 ze 13 plateb z Nástroje pro oživení a odolnost bylo zatíženo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kvantitativními zjištěními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šest 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nich bylo zatíženo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významnou (materiální)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mírou chyb.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/>
              <a:t>Zjistili jsme, že </a:t>
            </a:r>
            <a:r>
              <a:rPr lang="cs-CZ" sz="1600" b="1" dirty="0"/>
              <a:t>15 z 281 </a:t>
            </a:r>
            <a:r>
              <a:rPr lang="cs-CZ" sz="1600" dirty="0"/>
              <a:t>zkoumaných </a:t>
            </a:r>
            <a:r>
              <a:rPr lang="cs-CZ" sz="1600" b="1" dirty="0"/>
              <a:t>milníků a cílů</a:t>
            </a:r>
            <a:r>
              <a:rPr lang="cs-CZ" sz="1600" dirty="0"/>
              <a:t> buď nebylo uspokojivě splněno, nebo nesplňovalo podmínky způsobilosti (opatření začínající před obdobím způsobilosti nebo financování opakujících se vnitrostátních rozpočtových výdajů z Nástroje pro oživení a odolnost).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Odhadujeme, že minimální finanční dopad těchto zjištění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 blíží našemu prahu významnosti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Vzhledem k povaze výdajového modelu Nástroje pro oživení a odolnost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neuvádíme míru chyb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srovnatelnou s ostatními výdajovými oblastmi EU.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Nalezli jsme rovněž případy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nedostatečné koncepce milníků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nebo cílů </a:t>
            </a:r>
            <a:br>
              <a:rPr lang="en-GB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problémy se </a:t>
            </a:r>
            <a:r>
              <a:rPr lang="cs-CZ" sz="16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spolehlivostí informací</a:t>
            </a:r>
            <a:r>
              <a:rPr lang="cs-CZ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které členské státy uvedly ve svých prohlášeních řídicích subjektů.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4AD81-79F1-46BC-866B-D21E051D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709" y="1440000"/>
            <a:ext cx="146574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1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252413"/>
          </a:xfrm>
        </p:spPr>
        <p:txBody>
          <a:bodyPr anchor="t"/>
          <a:lstStyle/>
          <a:p>
            <a:pPr eaLnBrk="1" hangingPunct="1"/>
            <a:r>
              <a:rPr kumimoji="0" lang="cs-CZ" sz="1800" b="1" i="0" u="none" strike="noStrike" cap="none" normalizeH="0" baseline="0" noProof="0">
                <a:ln>
                  <a:noFill/>
                </a:ln>
                <a:solidFill>
                  <a:srgbClr val="B5B800"/>
                </a:solidFill>
                <a:effectLst/>
                <a:uLnTx/>
                <a:uFillTx/>
                <a:latin typeface="Myriad Pro (headings)"/>
              </a:rPr>
              <a:t>Nástroj pro oživení a odolnost: výsledky auditu správnosti operací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7ECD6-25E4-4FF0-962E-52D65F803914}"/>
              </a:ext>
            </a:extLst>
          </p:cNvPr>
          <p:cNvSpPr txBox="1"/>
          <p:nvPr/>
        </p:nvSpPr>
        <p:spPr>
          <a:xfrm>
            <a:off x="1691680" y="4777053"/>
            <a:ext cx="33843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rgbClr val="58595B"/>
                </a:solidFill>
                <a:latin typeface="+mn-lt"/>
                <a:cs typeface="Calibri" panose="020F0502020204030204" pitchFamily="34" charset="0"/>
              </a:rPr>
              <a:t>(*) Itálie a Chorvatsko obdržely v roce 2022 dvě platby.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43437-5A47-4B68-876E-CC02A321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1124744"/>
            <a:ext cx="663309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728744"/>
          </a:xfrm>
        </p:spPr>
        <p:txBody>
          <a:bodyPr anchor="t"/>
          <a:lstStyle/>
          <a:p>
            <a:pPr eaLnBrk="1" hangingPunct="1"/>
            <a:r>
              <a:rPr lang="cs-CZ"/>
              <a:t>Evropské rozvojové fondy (ERF): </a:t>
            </a:r>
            <a:r>
              <a:rPr lang="cs-CZ">
                <a:solidFill>
                  <a:srgbClr val="B5B900"/>
                </a:solidFill>
              </a:rPr>
              <a:t>2,4 miliardy EUR</a:t>
            </a:r>
            <a:br>
              <a:rPr lang="cs-CZ">
                <a:solidFill>
                  <a:srgbClr val="B5B900"/>
                </a:solidFill>
              </a:rPr>
            </a:br>
            <a:r>
              <a:rPr lang="cs-CZ" sz="2400">
                <a:solidFill>
                  <a:srgbClr val="7F7F7F"/>
                </a:solidFill>
              </a:rPr>
              <a:t>Kontrolovaná částka: 3,0 miliardy EUR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412875"/>
            <a:ext cx="4284032" cy="48244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O výdajích za rozpočtový rok 2022 vydáváme </a:t>
            </a:r>
            <a:r>
              <a:rPr lang="cs-CZ" b="1" dirty="0"/>
              <a:t>záporný výrok</a:t>
            </a:r>
            <a:r>
              <a:rPr lang="cs-CZ" dirty="0"/>
              <a:t>. Ze 140 operací, které jsme kontrolovali, </a:t>
            </a:r>
            <a:br>
              <a:rPr lang="en-GB" dirty="0"/>
            </a:br>
            <a:r>
              <a:rPr lang="cs-CZ" dirty="0"/>
              <a:t>57 (40,7 %) obsahovalo chyby.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Ke </a:t>
            </a:r>
            <a:r>
              <a:rPr lang="cs-CZ" b="1" dirty="0"/>
              <a:t>třem nejběžnějším typům chyb</a:t>
            </a:r>
            <a:r>
              <a:rPr lang="cs-CZ" dirty="0"/>
              <a:t> patřily výdaje, které nevznikly (51 %), nezpůsobilé výdaje (24 %) a závažné nedodržování pravidel pro zadávání veřejných zakázek (16 %).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Stejně jako v minulosti se Komise a její prováděcí partneři dopustili </a:t>
            </a:r>
            <a:r>
              <a:rPr lang="cs-CZ" b="1" dirty="0"/>
              <a:t>více chyb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v operacích týkajících se grantů a dohod </a:t>
            </a:r>
            <a:br>
              <a:rPr lang="en-GB" dirty="0"/>
            </a:br>
            <a:r>
              <a:rPr lang="cs-CZ" dirty="0"/>
              <a:t>o příspěvcích a pověřovacích dohod </a:t>
            </a:r>
            <a:br>
              <a:rPr lang="en-GB" dirty="0"/>
            </a:br>
            <a:r>
              <a:rPr lang="cs-CZ" dirty="0"/>
              <a:t>s </a:t>
            </a:r>
            <a:r>
              <a:rPr lang="cs-CZ" b="1" dirty="0"/>
              <a:t>přijímajícími zeměmi, mezinárodními organizacemi a agenturami členských států</a:t>
            </a:r>
            <a:r>
              <a:rPr lang="cs-CZ" dirty="0"/>
              <a:t>. </a:t>
            </a:r>
          </a:p>
        </p:txBody>
      </p:sp>
      <p:pic>
        <p:nvPicPr>
          <p:cNvPr id="33796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393" y="1412875"/>
            <a:ext cx="1516063" cy="15113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44932"/>
              </p:ext>
            </p:extLst>
          </p:nvPr>
        </p:nvGraphicFramePr>
        <p:xfrm>
          <a:off x="5076056" y="4172208"/>
          <a:ext cx="3600400" cy="177707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536">
                <a:tc>
                  <a:txBody>
                    <a:bodyPr/>
                    <a:lstStyle/>
                    <a:p>
                      <a:r>
                        <a:rPr lang="cs-CZ" sz="1550" b="1" dirty="0"/>
                        <a:t>Výdaje zatížené významnou (materiální) mírou chyb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5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536">
                <a:tc>
                  <a:txBody>
                    <a:bodyPr/>
                    <a:lstStyle/>
                    <a:p>
                      <a:r>
                        <a:rPr lang="cs-CZ" sz="1550" b="1" dirty="0"/>
                        <a:t>Odhadovaná nejpravděpodobnější míra chyb?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55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7,1 % (2021: 4,6 %)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2049FE-982E-4387-8FE5-9AC47869F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27387"/>
              </p:ext>
            </p:extLst>
          </p:nvPr>
        </p:nvGraphicFramePr>
        <p:xfrm>
          <a:off x="5076056" y="3135888"/>
          <a:ext cx="3600400" cy="1036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451336">
                  <a:extLst>
                    <a:ext uri="{9D8B030D-6E8A-4147-A177-3AD203B41FA5}">
                      <a16:colId xmlns:a16="http://schemas.microsoft.com/office/drawing/2014/main" val="3479077736"/>
                    </a:ext>
                  </a:extLst>
                </a:gridCol>
                <a:gridCol w="1149064">
                  <a:extLst>
                    <a:ext uri="{9D8B030D-6E8A-4147-A177-3AD203B41FA5}">
                      <a16:colId xmlns:a16="http://schemas.microsoft.com/office/drawing/2014/main" val="409096534"/>
                    </a:ext>
                  </a:extLst>
                </a:gridCol>
              </a:tblGrid>
              <a:tr h="413751">
                <a:tc>
                  <a:txBody>
                    <a:bodyPr/>
                    <a:lstStyle/>
                    <a:p>
                      <a:r>
                        <a:rPr lang="cs-CZ" sz="1550" b="1" dirty="0"/>
                        <a:t>Účetní závěrka </a:t>
                      </a:r>
                      <a:br>
                        <a:rPr lang="en-GB" sz="1550" b="1" dirty="0"/>
                      </a:br>
                      <a:r>
                        <a:rPr lang="cs-CZ" sz="1550" b="1" dirty="0"/>
                        <a:t>a příjmy zatížené významnou (materiální) mírou chyb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55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418369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256584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400" b="1" dirty="0">
                <a:solidFill>
                  <a:srgbClr val="57575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Klíčová sdělení z našich zvláštních zpráv o výkonnosti z roku 2022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 roce 2022 jsme zveřejnili </a:t>
            </a:r>
            <a:r>
              <a:rPr lang="cs-CZ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28 zvláštních zpráv</a:t>
            </a:r>
            <a:r>
              <a:rPr lang="cs-CZ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které se zabývají mnoha výzvami, jimž EU čelí v různých výdajových oblastech a politikách.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effectLst/>
                <a:ea typeface="Times New Roman" panose="02020603050405020304" pitchFamily="18" charset="0"/>
              </a:rPr>
              <a:t>Zprávy uváděly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214 doporučení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k široké škále témat, která byla určena v převážné míře Komisi a z nichž bylo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91 %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b="1" dirty="0">
                <a:effectLst/>
                <a:ea typeface="Times New Roman" panose="02020603050405020304" pitchFamily="18" charset="0"/>
              </a:rPr>
              <a:t>přijato v plném rozsahu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400" b="1" dirty="0">
                <a:solidFill>
                  <a:srgbClr val="57575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Kontrola opatření přijatých v návaznosti na doporučení, která jsme předložili ve zprávě o výkonnosti rozpočtu EU – stav ke konci roku 2019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Komisi jsme doporučili, aby podávala zprávy o výkonnosti výdajových programů EU v rámci </a:t>
            </a:r>
            <a:b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víceletého finančního rámce po celou dobu provádění plateb (</a:t>
            </a:r>
            <a:r>
              <a:rPr lang="cs-CZ" sz="1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provedeno v plném rozsahu</a:t>
            </a: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b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zvýšila spolehlivost informací o výkonnosti (</a:t>
            </a:r>
            <a:r>
              <a:rPr lang="cs-CZ" sz="1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provedeno v některých ohledech</a:t>
            </a: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), zajistila šíření </a:t>
            </a:r>
            <a:b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poznatků získaných na základě kontrol, které provádí Výbor pro kontrolu regulace (</a:t>
            </a:r>
            <a:r>
              <a:rPr lang="cs-CZ" sz="1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plně provedeno</a:t>
            </a: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), lépe vysvětlila, jak se stanovují cíle a ukazatele, a zlepšila několik aspektů svých zpráv o výkonnosti (</a:t>
            </a:r>
            <a:r>
              <a:rPr lang="cs-CZ" sz="1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provedeno v některých ohledech</a:t>
            </a:r>
            <a:r>
              <a:rPr lang="cs-CZ" sz="1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400" b="1" dirty="0">
                <a:solidFill>
                  <a:srgbClr val="57575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Kontrola opatření v návaznosti na doporučení ve zvláštních zprávách z roku 2019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57575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Zjistili jsme, že podíl doporučení: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cs typeface="Calibri" panose="020F0502020204030204" pitchFamily="34" charset="0"/>
              </a:rPr>
              <a:t>plně přijatých</a:t>
            </a:r>
            <a:r>
              <a:rPr lang="cs-CZ" sz="1400" dirty="0">
                <a:cs typeface="Calibri" panose="020F0502020204030204" pitchFamily="34" charset="0"/>
              </a:rPr>
              <a:t> kontrolovanými subjekty se mírně snížil z 83 % na 79 %,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cs typeface="Calibri" panose="020F0502020204030204" pitchFamily="34" charset="0"/>
              </a:rPr>
              <a:t>provedených v plném rozsahu nebo ve většině ohledů</a:t>
            </a:r>
            <a:r>
              <a:rPr lang="cs-CZ" sz="1400" dirty="0">
                <a:cs typeface="Calibri" panose="020F0502020204030204" pitchFamily="34" charset="0"/>
              </a:rPr>
              <a:t> se rovněž mírně snížil ze 75 % na 70 %,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provedených včas 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se snížil z 60 % na 38 %.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6000" y="260648"/>
            <a:ext cx="80645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2693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cap="none" normalizeH="0" baseline="0" noProof="0">
                <a:ln>
                  <a:noFill/>
                </a:ln>
                <a:solidFill>
                  <a:srgbClr val="CDDC29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Rozpočet EU a dosahování výsledků</a:t>
            </a:r>
          </a:p>
        </p:txBody>
      </p:sp>
    </p:spTree>
    <p:extLst>
      <p:ext uri="{BB962C8B-B14F-4D97-AF65-F5344CB8AC3E}">
        <p14:creationId xmlns:p14="http://schemas.microsoft.com/office/powerpoint/2010/main" val="315895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1583" y="0"/>
              <a:ext cx="4139565" cy="6309360"/>
            </a:xfrm>
            <a:custGeom>
              <a:avLst/>
              <a:gdLst/>
              <a:ahLst/>
              <a:cxnLst/>
              <a:rect l="l" t="t" r="r" b="b"/>
              <a:pathLst>
                <a:path w="4139565" h="6309360">
                  <a:moveTo>
                    <a:pt x="4139196" y="0"/>
                  </a:moveTo>
                  <a:lnTo>
                    <a:pt x="0" y="0"/>
                  </a:lnTo>
                  <a:lnTo>
                    <a:pt x="0" y="6309360"/>
                  </a:lnTo>
                  <a:lnTo>
                    <a:pt x="4139196" y="6309360"/>
                  </a:lnTo>
                  <a:lnTo>
                    <a:pt x="4139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" y="5314188"/>
              <a:ext cx="755903" cy="995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1583" y="0"/>
            <a:ext cx="5458569" cy="5079852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cs typeface="Myriad Pro"/>
              </a:rPr>
              <a:t>Kontaktní</a:t>
            </a:r>
            <a:r>
              <a:rPr kumimoji="0" sz="2600" b="1" i="0" u="none" strike="noStrike" kern="0" cap="none" spc="-90" normalizeH="0" baseline="0" noProof="0" dirty="0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2600" b="1" i="0" u="none" strike="noStrike" kern="0" cap="none" spc="-10" normalizeH="0" baseline="0" noProof="0" dirty="0" err="1">
                <a:ln>
                  <a:noFill/>
                </a:ln>
                <a:solidFill>
                  <a:srgbClr val="026938"/>
                </a:solidFill>
                <a:effectLst/>
                <a:uLnTx/>
                <a:uFillTx/>
                <a:latin typeface="Myriad Pro"/>
                <a:cs typeface="Myriad Pro"/>
              </a:rPr>
              <a:t>údaje</a:t>
            </a:r>
            <a:endParaRPr kumimoji="0" lang="cs-CZ" sz="2600" b="1" i="0" u="none" strike="noStrike" kern="0" cap="none" spc="-10" normalizeH="0" baseline="0" noProof="0" dirty="0">
              <a:ln>
                <a:noFill/>
              </a:ln>
              <a:solidFill>
                <a:srgbClr val="026938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2345690" lvl="0" indent="0" defTabSz="914400" eaLnBrk="1" fontAlgn="auto" latinLnBrk="0" hangingPunct="1">
              <a:lnSpc>
                <a:spcPct val="117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Jan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Gregor</a:t>
            </a:r>
            <a:endParaRPr kumimoji="0" lang="cs-CZ" sz="1600" b="1" i="0" u="none" strike="noStrike" kern="0" cap="none" spc="-10" normalizeH="0" baseline="0" noProof="0" dirty="0">
              <a:ln>
                <a:noFill/>
              </a:ln>
              <a:solidFill>
                <a:srgbClr val="B5B9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2345690" lvl="0" indent="0" defTabSz="914400" eaLnBrk="1" fontAlgn="auto" latinLnBrk="0" hangingPunct="1">
              <a:lnSpc>
                <a:spcPct val="117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Předseda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1" i="0" u="none" strike="noStrike" kern="0" cap="none" spc="-10" normalizeH="0" baseline="0" noProof="0" dirty="0" err="1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Senátu</a:t>
            </a:r>
            <a:r>
              <a:rPr kumimoji="0" sz="1600" b="1" i="0" u="none" strike="noStrike" kern="0" cap="none" spc="-7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B5B900"/>
                </a:solidFill>
                <a:effectLst/>
                <a:uLnTx/>
                <a:uFillTx/>
                <a:latin typeface="Myriad Pro"/>
                <a:cs typeface="Myriad Pro"/>
              </a:rPr>
              <a:t>V</a:t>
            </a:r>
            <a:endParaRPr kumimoji="0" lang="cs-CZ" sz="1600" b="1" i="0" u="none" strike="noStrike" kern="0" cap="none" spc="-50" normalizeH="0" baseline="0" noProof="0" dirty="0">
              <a:ln>
                <a:noFill/>
              </a:ln>
              <a:solidFill>
                <a:srgbClr val="B5B9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2345690" lvl="0" indent="0" defTabSz="914400" eaLnBrk="1" fontAlgn="auto" latinLnBrk="0" hangingPunct="1">
              <a:lnSpc>
                <a:spcPct val="117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kern="0" spc="-50" dirty="0">
                <a:solidFill>
                  <a:srgbClr val="B5B900"/>
                </a:solidFill>
                <a:cs typeface="Myriad Pro"/>
              </a:rPr>
              <a:t>Člen pro výroční zprávu</a:t>
            </a:r>
          </a:p>
          <a:p>
            <a:pPr marL="94615" marR="2345690" lvl="0" indent="0" defTabSz="914400" eaLnBrk="1" fontAlgn="auto" latinLnBrk="0" hangingPunct="1">
              <a:lnSpc>
                <a:spcPct val="117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0" cap="none" spc="-50" normalizeH="0" baseline="0" noProof="0" dirty="0">
              <a:ln>
                <a:noFill/>
              </a:ln>
              <a:solidFill>
                <a:srgbClr val="B5B9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+352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4398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45559 /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+352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691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552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281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0" lvl="0" indent="0" defTabSz="91440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  <a:hlinkClick r:id="rId4"/>
              </a:rPr>
              <a:t>jan.gregor@eca.europa.eu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2266315" lvl="0" indent="0" algn="just" defTabSz="91440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Evropský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účetní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dvůr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12,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Alcide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de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Gasperi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1615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Lucemburk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0" lvl="0" indent="0" defTabSz="91440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eca.europa.eu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  <a:p>
            <a:pPr marL="94615" marR="2012950" lvl="0" indent="0" defTabSz="914400" eaLnBrk="1" fontAlgn="auto" latinLnBrk="0" hangingPunct="1">
              <a:lnSpc>
                <a:spcPts val="192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  <a:hlinkClick r:id="rId5"/>
              </a:rPr>
              <a:t>eca-info@eca.europa.eu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Myriad Pro"/>
                <a:cs typeface="Myriad Pro"/>
              </a:rPr>
              <a:t> @EUAuditorsECA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005103" y="6382200"/>
            <a:ext cx="598804" cy="16478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rPr>
              <a:t>Strana</a:t>
            </a:r>
            <a:r>
              <a:rPr kumimoji="0" sz="1000" b="1" i="0" u="none" strike="noStrike" kern="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rPr>
              <a:t> </a:t>
            </a:r>
            <a:r>
              <a:rPr kumimoji="0" lang="cs-CZ" sz="1000" b="1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rPr>
              <a:t>26</a:t>
            </a:r>
            <a:endParaRPr kumimoji="0" sz="1000" b="1" i="0" u="none" strike="noStrike" kern="0" cap="none" spc="-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Výroční zpráva za rok 2022 – celkové výsledky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5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Vydáváme </a:t>
            </a:r>
            <a:r>
              <a:rPr lang="cs-CZ" b="1" dirty="0"/>
              <a:t>čistý</a:t>
            </a:r>
            <a:r>
              <a:rPr lang="cs-CZ" dirty="0"/>
              <a:t> výrok o </a:t>
            </a:r>
            <a:r>
              <a:rPr lang="cs-CZ" b="1" dirty="0"/>
              <a:t>spolehlivosti účetní závěrky</a:t>
            </a:r>
            <a:r>
              <a:rPr lang="cs-CZ" dirty="0"/>
              <a:t> EU za rok </a:t>
            </a:r>
            <a:r>
              <a:rPr lang="cs-CZ" b="1" dirty="0"/>
              <a:t>2022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Vydáváme rovněž </a:t>
            </a:r>
            <a:r>
              <a:rPr lang="cs-CZ" b="1" dirty="0"/>
              <a:t>čistý</a:t>
            </a:r>
            <a:r>
              <a:rPr lang="cs-CZ" dirty="0"/>
              <a:t> výrok o </a:t>
            </a:r>
            <a:r>
              <a:rPr lang="cs-CZ" b="1" dirty="0"/>
              <a:t>legalitě a správnosti příjmových operací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za rok 2022.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dirty="0"/>
              <a:t>O </a:t>
            </a:r>
            <a:r>
              <a:rPr lang="cs-CZ" b="1" dirty="0"/>
              <a:t>legalitě a správnosti výdajů</a:t>
            </a:r>
            <a:r>
              <a:rPr lang="cs-CZ" dirty="0"/>
              <a:t> vydáváme </a:t>
            </a:r>
            <a:r>
              <a:rPr lang="cs-CZ" b="1" dirty="0"/>
              <a:t>dvě samostatná stanoviska</a:t>
            </a:r>
            <a:r>
              <a:rPr lang="cs-CZ" dirty="0"/>
              <a:t>, </a:t>
            </a:r>
            <a:br>
              <a:rPr lang="en-GB" dirty="0"/>
            </a:br>
            <a:r>
              <a:rPr lang="cs-CZ" dirty="0"/>
              <a:t>neboť Nástroj pro oživení a odolnost je dočasným nástrojem prováděným </a:t>
            </a:r>
            <a:br>
              <a:rPr lang="en-GB" dirty="0"/>
            </a:br>
            <a:r>
              <a:rPr lang="cs-CZ" dirty="0"/>
              <a:t>a financovaným způsobem, který se zásadně liší od výdajů z rozpočtu EU:</a:t>
            </a:r>
          </a:p>
          <a:p>
            <a:pPr marL="449263" indent="-1793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cs-CZ" dirty="0"/>
              <a:t> – </a:t>
            </a:r>
            <a:r>
              <a:rPr lang="cs-CZ" b="1" dirty="0"/>
              <a:t>náš výrok</a:t>
            </a:r>
            <a:r>
              <a:rPr lang="cs-CZ" dirty="0"/>
              <a:t> o legalitě a správnosti výdajů z</a:t>
            </a:r>
            <a:r>
              <a:rPr lang="cs-CZ" b="1" dirty="0"/>
              <a:t> rozpočtu EU je záporný</a:t>
            </a:r>
            <a:r>
              <a:rPr lang="cs-CZ" dirty="0"/>
              <a:t> </a:t>
            </a:r>
            <a:br>
              <a:rPr lang="en-GB" dirty="0"/>
            </a:br>
            <a:r>
              <a:rPr lang="cs-CZ" dirty="0"/>
              <a:t>(2021: záporný),</a:t>
            </a:r>
          </a:p>
          <a:p>
            <a:pPr marL="450000" indent="-18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cs-CZ" dirty="0"/>
              <a:t> – o legalitě a správnosti výdajů v rámci </a:t>
            </a:r>
            <a:r>
              <a:rPr lang="cs-CZ" b="1" dirty="0"/>
              <a:t>Nástroje pro oživení a odolnost</a:t>
            </a:r>
            <a:r>
              <a:rPr lang="cs-CZ" dirty="0"/>
              <a:t> vydáváme </a:t>
            </a:r>
            <a:r>
              <a:rPr lang="cs-CZ" b="1" dirty="0"/>
              <a:t>výrok s výhradou </a:t>
            </a:r>
            <a:r>
              <a:rPr lang="cs-CZ" dirty="0"/>
              <a:t>(2021: čistý).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352361"/>
            <a:ext cx="894109" cy="2451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2</a:t>
            </a:r>
          </a:p>
        </p:txBody>
      </p:sp>
    </p:spTree>
    <p:extLst>
      <p:ext uri="{BB962C8B-B14F-4D97-AF65-F5344CB8AC3E}">
        <p14:creationId xmlns:p14="http://schemas.microsoft.com/office/powerpoint/2010/main" val="39345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43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Odhadovaná míra chyb ve výdajích z rozpočtu 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>
                <a:effectLst/>
                <a:ea typeface="Times New Roman" panose="02020603050405020304" pitchFamily="18" charset="0"/>
              </a:rPr>
              <a:t>Celkově byla </a:t>
            </a:r>
            <a:r>
              <a:rPr lang="cs-CZ" b="1" dirty="0">
                <a:effectLst/>
                <a:ea typeface="Times New Roman" panose="02020603050405020304" pitchFamily="18" charset="0"/>
              </a:rPr>
              <a:t>odhadovaná míra chyb</a:t>
            </a:r>
            <a:r>
              <a:rPr lang="cs-CZ" dirty="0">
                <a:effectLst/>
                <a:ea typeface="Times New Roman" panose="02020603050405020304" pitchFamily="18" charset="0"/>
              </a:rPr>
              <a:t> ve výdajích z rozpočtu EU </a:t>
            </a:r>
            <a:br>
              <a:rPr lang="en-GB" dirty="0">
                <a:effectLst/>
                <a:ea typeface="Times New Roman" panose="02020603050405020304" pitchFamily="18" charset="0"/>
              </a:rPr>
            </a:br>
            <a:r>
              <a:rPr lang="cs-CZ" b="1" dirty="0">
                <a:effectLst/>
                <a:ea typeface="Times New Roman" panose="02020603050405020304" pitchFamily="18" charset="0"/>
              </a:rPr>
              <a:t>významná (materiální) ve výši</a:t>
            </a: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ea typeface="Times New Roman" panose="02020603050405020304" pitchFamily="18" charset="0"/>
              </a:rPr>
              <a:t>4,2 %</a:t>
            </a:r>
            <a:r>
              <a:rPr lang="cs-CZ" dirty="0">
                <a:effectLst/>
                <a:ea typeface="Times New Roman" panose="02020603050405020304" pitchFamily="18" charset="0"/>
              </a:rPr>
              <a:t> (2021: 3,0 %).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>
                <a:effectLst/>
                <a:ea typeface="Times New Roman" panose="02020603050405020304" pitchFamily="18" charset="0"/>
              </a:rPr>
              <a:t>I v roce 2022 jsme znovu zjistili, že výdaje s nízkým rizikem (34 % našeho kontrolovaného základního souboru) nejsou ve významném (materiálním) rozsahu zatíženy chybami, ale že </a:t>
            </a:r>
            <a:r>
              <a:rPr lang="cs-CZ" b="1" dirty="0">
                <a:effectLst/>
                <a:ea typeface="Times New Roman" panose="02020603050405020304" pitchFamily="18" charset="0"/>
              </a:rPr>
              <a:t>výdaje s vysokým rizikem</a:t>
            </a:r>
            <a:r>
              <a:rPr lang="cs-CZ" dirty="0">
                <a:effectLst/>
                <a:ea typeface="Times New Roman" panose="02020603050405020304" pitchFamily="18" charset="0"/>
              </a:rPr>
              <a:t> jsou i nadále </a:t>
            </a:r>
            <a:br>
              <a:rPr lang="en-GB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zatíženy </a:t>
            </a:r>
            <a:r>
              <a:rPr lang="cs-CZ" b="1" dirty="0">
                <a:effectLst/>
                <a:ea typeface="Times New Roman" panose="02020603050405020304" pitchFamily="18" charset="0"/>
              </a:rPr>
              <a:t>významnou (materiální) mírou chyb</a:t>
            </a:r>
            <a:r>
              <a:rPr lang="cs-CZ" dirty="0">
                <a:effectLst/>
                <a:ea typeface="Times New Roman" panose="02020603050405020304" pitchFamily="18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Podíl </a:t>
            </a:r>
            <a:r>
              <a:rPr lang="cs-CZ" b="1" dirty="0"/>
              <a:t>vysoce rizikových výdajů</a:t>
            </a:r>
            <a:r>
              <a:rPr lang="cs-CZ" dirty="0"/>
              <a:t> se zvýšil na </a:t>
            </a:r>
            <a:r>
              <a:rPr lang="cs-CZ" b="1" dirty="0"/>
              <a:t>66,0 %</a:t>
            </a:r>
            <a:r>
              <a:rPr lang="cs-CZ" dirty="0"/>
              <a:t> (2021: 63,2 %) a míru chyb </a:t>
            </a:r>
            <a:br>
              <a:rPr lang="en-GB" dirty="0"/>
            </a:br>
            <a:r>
              <a:rPr lang="cs-CZ" dirty="0"/>
              <a:t>v této části našeho kontrolovaného základního souboru odhadujeme na </a:t>
            </a:r>
            <a:r>
              <a:rPr lang="cs-CZ" b="1" dirty="0"/>
              <a:t>6,0 %</a:t>
            </a:r>
            <a:r>
              <a:rPr lang="cs-CZ" dirty="0"/>
              <a:t> (2021: 4,7 %). Stejně jako v posledních třech letech je tato míra chyb významná (materiální) a má rozsáhlý dopad, a proto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b="1" dirty="0"/>
              <a:t>výdajích z rozpočtu EU vydáváme záporný výrok</a:t>
            </a:r>
            <a:r>
              <a:rPr lang="cs-CZ" dirty="0"/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352361"/>
            <a:ext cx="966117" cy="244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3</a:t>
            </a:r>
          </a:p>
        </p:txBody>
      </p:sp>
    </p:spTree>
    <p:extLst>
      <p:ext uri="{BB962C8B-B14F-4D97-AF65-F5344CB8AC3E}">
        <p14:creationId xmlns:p14="http://schemas.microsoft.com/office/powerpoint/2010/main" val="398124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584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Odhadovaná míra chyb u výdajů z rozpočtu EU (2018–2022) a kontrolovaný základní soubor podle rizika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2" y="6352361"/>
            <a:ext cx="894109" cy="31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12153-AFD5-45C4-BBDF-4ADFE9EC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02" y="1052736"/>
            <a:ext cx="6187596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50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Odhadovaná míra chyb: hlavní okruhy víceletého finančního rámce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908720"/>
            <a:ext cx="8064000" cy="525658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r>
              <a:rPr lang="cs-CZ" dirty="0"/>
              <a:t>Největší podíl míry chyb připadá na okruh „Soudržnost, odolnost a hodnoty“, následovaný okruhem „Přírodní zdroje a životní prostředí“. Nejvíce k odhadované míře chyb u výdajů s vysokým rizikem i nadále přispívají </a:t>
            </a:r>
            <a:r>
              <a:rPr lang="cs-CZ" b="1" dirty="0"/>
              <a:t>chyby ve způsobilosti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844FE-D46B-4FC2-B3F9-1A151A30CE5C}"/>
              </a:ext>
            </a:extLst>
          </p:cNvPr>
          <p:cNvSpPr txBox="1">
            <a:spLocks/>
          </p:cNvSpPr>
          <p:nvPr/>
        </p:nvSpPr>
        <p:spPr bwMode="auto">
          <a:xfrm>
            <a:off x="585053" y="1988840"/>
            <a:ext cx="80645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r>
              <a:rPr lang="cs-CZ" sz="17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Odhadovaná míra chyb u okruhů 1, 2 a 3 víceletého finančního rámce (2018–2022)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7B0E6-31F5-46E7-9A84-7F0FA045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362" y="2348880"/>
            <a:ext cx="5637276" cy="36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064000" cy="584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Výdaje z Nástroje pro oživení a odolnost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05304"/>
          </a:xfrm>
        </p:spPr>
        <p:txBody>
          <a:bodyPr rtlCol="0">
            <a:noAutofit/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dirty="0"/>
              <a:t>Pokud jde o výdaje z Nástroje pro oživení a odolnost, provedla Komise v roce 2022 celkem </a:t>
            </a:r>
            <a:r>
              <a:rPr lang="cs-CZ" b="1" dirty="0"/>
              <a:t>13 grantových plateb</a:t>
            </a:r>
            <a:r>
              <a:rPr lang="cs-CZ" dirty="0"/>
              <a:t> členským státům, které zahrnovaly celkem 274 milníků a všech 37 cílů.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dirty="0"/>
              <a:t>Ke </a:t>
            </a:r>
            <a:r>
              <a:rPr lang="cs-CZ" b="1" dirty="0"/>
              <a:t>kvantitativním zjištěním</a:t>
            </a:r>
            <a:r>
              <a:rPr lang="cs-CZ" dirty="0"/>
              <a:t> jsme dospěli </a:t>
            </a:r>
            <a:r>
              <a:rPr lang="cs-CZ" b="1" dirty="0"/>
              <a:t>u 11 plateb</a:t>
            </a:r>
            <a:r>
              <a:rPr lang="cs-CZ" dirty="0"/>
              <a:t>. Šest z těchto plateb bylo ve významném (materiálním) rozsahu zatíženo chybami, a o výdajích z Nástroje pro oživení a odolnost proto vydáváme výrok s výhradou.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cs-CZ" dirty="0"/>
              <a:t>Odhadujeme, že minimální finanční dopad těchto zjištění </a:t>
            </a:r>
            <a:r>
              <a:rPr lang="cs-CZ" b="1" dirty="0"/>
              <a:t>se blíží našemu prahu významnosti</a:t>
            </a:r>
            <a:r>
              <a:rPr lang="cs-CZ" dirty="0"/>
              <a:t>. Vzhledem k povaze výdajového modelu Nástroje pro oživení </a:t>
            </a:r>
            <a:br>
              <a:rPr lang="en-GB" dirty="0"/>
            </a:br>
            <a:r>
              <a:rPr lang="cs-CZ" dirty="0"/>
              <a:t>a odolnost </a:t>
            </a:r>
            <a:r>
              <a:rPr lang="cs-CZ" b="1" dirty="0"/>
              <a:t>neuvádíme míru chyb</a:t>
            </a:r>
            <a:r>
              <a:rPr lang="cs-CZ" dirty="0"/>
              <a:t> srovnatelnou s ostatními výdajovými </a:t>
            </a:r>
            <a:br>
              <a:rPr lang="en-GB" dirty="0"/>
            </a:br>
            <a:r>
              <a:rPr lang="cs-CZ" dirty="0"/>
              <a:t>oblastmi EU.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6</a:t>
            </a:r>
          </a:p>
        </p:txBody>
      </p:sp>
    </p:spTree>
    <p:extLst>
      <p:ext uri="{BB962C8B-B14F-4D97-AF65-F5344CB8AC3E}">
        <p14:creationId xmlns:p14="http://schemas.microsoft.com/office/powerpoint/2010/main" val="181607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Přispíváme k boji proti podvodům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504000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Jako externí auditor EU </a:t>
            </a:r>
            <a:r>
              <a:rPr lang="cs-CZ" b="1" dirty="0">
                <a:cs typeface="Times New Roman" panose="02020603050405020304" pitchFamily="18" charset="0"/>
              </a:rPr>
              <a:t>nemá EÚD pravomoc vyšetřovat</a:t>
            </a:r>
            <a:r>
              <a:rPr lang="cs-CZ" dirty="0"/>
              <a:t> případy podezření </a:t>
            </a:r>
            <a:br>
              <a:rPr lang="en-GB" dirty="0"/>
            </a:br>
            <a:r>
              <a:rPr lang="cs-CZ" dirty="0"/>
              <a:t>z podvodu poškozující finanční zájmy EU.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Náš odhad </a:t>
            </a:r>
            <a:r>
              <a:rPr lang="cs-CZ" b="1" dirty="0">
                <a:cs typeface="Times New Roman" panose="02020603050405020304" pitchFamily="18" charset="0"/>
              </a:rPr>
              <a:t>míry chyb v rozpočtu EU není měřítkem podvodů</a:t>
            </a:r>
            <a:r>
              <a:rPr lang="cs-CZ" dirty="0"/>
              <a:t>. U převážné většiny chyb, s nimiž se při naší práci setkáváme, nemáme podezření na známky podvodu.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Máme-li podezření, že jsme zjistili nelegální činnost, ohlásíme to Evropskému úřadu pro boj proti podvodům (</a:t>
            </a:r>
            <a:r>
              <a:rPr lang="cs-CZ" b="1" dirty="0">
                <a:cs typeface="Times New Roman" panose="02020603050405020304" pitchFamily="18" charset="0"/>
              </a:rPr>
              <a:t>OLAF</a:t>
            </a:r>
            <a:r>
              <a:rPr lang="cs-CZ" dirty="0"/>
              <a:t>) a Úřadu evropského veřejného žalobce (</a:t>
            </a:r>
            <a:r>
              <a:rPr lang="cs-CZ" b="1" dirty="0">
                <a:cs typeface="Times New Roman" panose="02020603050405020304" pitchFamily="18" charset="0"/>
              </a:rPr>
              <a:t>EPPO</a:t>
            </a:r>
            <a:r>
              <a:rPr lang="cs-CZ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dirty="0"/>
              <a:t>V roce 2022 jsme úřadu </a:t>
            </a:r>
            <a:r>
              <a:rPr lang="cs-CZ" b="1" dirty="0"/>
              <a:t>OLAF</a:t>
            </a:r>
            <a:r>
              <a:rPr lang="cs-CZ" dirty="0"/>
              <a:t> oznámili 14 případů (2021: 15 případů) podezření </a:t>
            </a:r>
            <a:br>
              <a:rPr lang="en-GB" dirty="0"/>
            </a:br>
            <a:r>
              <a:rPr lang="cs-CZ" dirty="0"/>
              <a:t>z podvodu, které jsme zjistili při auditu výdajů za rok 2021a na jejichž základě </a:t>
            </a:r>
            <a:br>
              <a:rPr lang="en-GB" dirty="0"/>
            </a:br>
            <a:r>
              <a:rPr lang="cs-CZ" dirty="0"/>
              <a:t>úřad OLAF již zahájil dvě vyšetřování. Souběžně jsme oznámili šest z těchto případů </a:t>
            </a:r>
            <a:r>
              <a:rPr lang="cs-CZ" b="1" dirty="0"/>
              <a:t>Úřadu evropského veřejného žalobce</a:t>
            </a:r>
            <a:r>
              <a:rPr lang="cs-CZ" dirty="0"/>
              <a:t>, který zahájil tři vyšetřování. </a:t>
            </a:r>
            <a:br>
              <a:rPr lang="en-GB" dirty="0"/>
            </a:br>
            <a:r>
              <a:rPr lang="cs-CZ" dirty="0"/>
              <a:t>V průběhu kontroly výdajů za rok 2022 jsme již zjistili </a:t>
            </a:r>
            <a:r>
              <a:rPr lang="cs-CZ" b="1" dirty="0"/>
              <a:t>14 případů podezření </a:t>
            </a:r>
            <a:br>
              <a:rPr lang="en-GB" b="1" dirty="0"/>
            </a:br>
            <a:r>
              <a:rPr lang="cs-CZ" b="1" dirty="0"/>
              <a:t>z podvodu</a:t>
            </a:r>
            <a:r>
              <a:rPr lang="cs-CZ" dirty="0"/>
              <a:t>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18827" cy="244991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7</a:t>
            </a:r>
          </a:p>
        </p:txBody>
      </p:sp>
    </p:spTree>
    <p:extLst>
      <p:ext uri="{BB962C8B-B14F-4D97-AF65-F5344CB8AC3E}">
        <p14:creationId xmlns:p14="http://schemas.microsoft.com/office/powerpoint/2010/main" val="41931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8172450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cs-CZ" sz="2400"/>
              <a:t>Výroční zpráva za rok 2022 – rozpočtové a finanční řízení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0" y="1260000"/>
            <a:ext cx="8064000" cy="497731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>
                <a:cs typeface="Times New Roman" panose="02020603050405020304" pitchFamily="18" charset="0"/>
              </a:rPr>
              <a:t>Zbývající závazky</a:t>
            </a:r>
            <a:r>
              <a:rPr lang="cs-CZ" dirty="0"/>
              <a:t> z rozpočtu EU a financování grantů z nástroje NGEU dosáhly </a:t>
            </a:r>
            <a:br>
              <a:rPr lang="en-GB" dirty="0"/>
            </a:br>
            <a:r>
              <a:rPr lang="cs-CZ" dirty="0"/>
              <a:t>ke konci roku 2022 rekordní výše 452,8 miliardy EUR (341,6 EUR v roce 2021).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/>
              <a:t>Dluh EU</a:t>
            </a:r>
            <a:r>
              <a:rPr lang="cs-CZ" dirty="0"/>
              <a:t> z tržních výpůjček se v roce 2022 výrazně zvýšil na 344,3 miliardy EUR </a:t>
            </a:r>
            <a:br>
              <a:rPr lang="en-GB" dirty="0"/>
            </a:br>
            <a:r>
              <a:rPr lang="cs-CZ" dirty="0"/>
              <a:t>na konci roku (2021: 236,7 miliardy EUR), a to hlavně kvůli novým výpůjčkám </a:t>
            </a:r>
            <a:br>
              <a:rPr lang="en-GB" dirty="0"/>
            </a:br>
            <a:r>
              <a:rPr lang="cs-CZ" dirty="0"/>
              <a:t>pro NGEU, SURE a makrofinanční pomoc.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/>
              <a:t>Expozice rozpočtu EU</a:t>
            </a:r>
            <a:r>
              <a:rPr lang="cs-CZ" dirty="0"/>
              <a:t> vůči potenciálním budoucím závazkům činila do konce roku 2022 celkem 248,3 miliardy EUR (oproti 204,9 miliardy EUR v roce 2021), zejména v důsledku dodatečných úvěrů NGEU a SURE poskytnutých členským státům a úvěrů makrofinanční pomoci Ukrajině.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b="1" dirty="0"/>
              <a:t>Expozice rozpočtu EU vůči Ukrajině</a:t>
            </a:r>
            <a:r>
              <a:rPr lang="cs-CZ" dirty="0"/>
              <a:t> se v roce 2022 oproti roku 2021 více než zdvojnásobila (ze 6,7 miliardy EUR na 15,6 miliardy EUR).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26938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cap="none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+mn-ea"/>
                <a:cs typeface="+mn-cs"/>
              </a:rPr>
              <a:t>Na rozpočet EU má dopad vysoká inflace.</a:t>
            </a:r>
            <a:r>
              <a:rPr lang="cs-CZ" dirty="0"/>
              <a:t> Na základě prognózy inflace vypracované Komisí odhadujeme, že rozpočet EU by mohl do roku 2023 přijít </a:t>
            </a:r>
            <a:br>
              <a:rPr lang="en-GB" dirty="0"/>
            </a:br>
            <a:r>
              <a:rPr lang="cs-CZ" dirty="0"/>
              <a:t>o téměř 10 % své kupní síly.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926363" y="6352361"/>
            <a:ext cx="720080" cy="252413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cs-CZ" sz="1000" b="1" dirty="0">
                <a:solidFill>
                  <a:schemeClr val="bg1"/>
                </a:solidFill>
              </a:rPr>
              <a:t>Snímek 8</a:t>
            </a:r>
          </a:p>
        </p:txBody>
      </p:sp>
    </p:spTree>
    <p:extLst>
      <p:ext uri="{BB962C8B-B14F-4D97-AF65-F5344CB8AC3E}">
        <p14:creationId xmlns:p14="http://schemas.microsoft.com/office/powerpoint/2010/main" val="3803132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A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026938"/>
    </a:accent1>
    <a:accent2>
      <a:srgbClr val="CDDC29"/>
    </a:accent2>
    <a:accent3>
      <a:srgbClr val="C2C3C6"/>
    </a:accent3>
    <a:accent4>
      <a:srgbClr val="58595B"/>
    </a:accent4>
    <a:accent5>
      <a:srgbClr val="20409A"/>
    </a:accent5>
    <a:accent6>
      <a:srgbClr val="7D9DD2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rmstore_sfGaDecDiffusionTaxHTField0 xmlns="06a72ef0-b9f7-4a4f-b05d-6aa3e94b921e">
      <Terms xmlns="http://schemas.microsoft.com/office/infopath/2007/PartnerControls"/>
    </termstore_sfGaDecDiffusionTaxHTField0>
    <Eca_Doc_FileFormatTaxHTField0 xmlns="a832d4d2-bb6e-4dd6-9133-03017471edc6">
      <Terms xmlns="http://schemas.microsoft.com/office/infopath/2007/PartnerControls"/>
    </Eca_Doc_FileFormatTaxHTField0>
    <Eca_Doc_AuditeeTaxHTField0 xmlns="a832d4d2-bb6e-4dd6-9133-03017471edc6">
      <Terms xmlns="http://schemas.microsoft.com/office/infopath/2007/PartnerControls"/>
    </Eca_Doc_AuditeeTaxHTField0>
    <sfGaDec xmlns="06a72ef0-b9f7-4a4f-b05d-6aa3e94b921e" xsi:nil="true"/>
    <Eca_DatePublished xmlns="06a72ef0-b9f7-4a4f-b05d-6aa3e94b921e">2023-09-19T12:42:36+00:00</Eca_DatePublished>
    <Eca_Doc_OCR_verification xmlns="a832d4d2-bb6e-4dd6-9133-03017471edc6">Not verified</Eca_Doc_OCR_verification>
    <Eca_Doc_BusinessGroupingTaxHTField0 xmlns="a832d4d2-bb6e-4dd6-9133-03017471edc6">
      <Terms xmlns="http://schemas.microsoft.com/office/infopath/2007/PartnerControls"/>
    </Eca_Doc_BusinessGroupingTaxHTField0>
    <sfLang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CS - Czech</TermName>
          <TermId xmlns="http://schemas.microsoft.com/office/infopath/2007/PartnerControls">634b6b7a-cdfc-4b23-8fb1-29010ea09b6c</TermId>
        </TermInfo>
      </Terms>
    </sfLangTaxHTField0>
    <sfStatut xmlns="06a72ef0-b9f7-4a4f-b05d-6aa3e94b921e" xsi:nil="true"/>
    <Eca_Doc_PDF_verification xmlns="a832d4d2-bb6e-4dd6-9133-03017471edc6">Not verified</Eca_Doc_PDF_verification>
    <Eca_Doc_RoleAuthor xmlns="a832d4d2-bb6e-4dd6-9133-03017471edc6" xsi:nil="true"/>
    <sfGaDecYr xmlns="06a72ef0-b9f7-4a4f-b05d-6aa3e94b921e" xsi:nil="true"/>
    <Eca_DateApproved xmlns="06a72ef0-b9f7-4a4f-b05d-6aa3e94b921e" xsi:nil="true"/>
    <Eca_Doc_DateVerified xmlns="a832d4d2-bb6e-4dd6-9133-03017471edc6" xsi:nil="true"/>
    <Eca_ComponentIdentifier xmlns="06a72ef0-b9f7-4a4f-b05d-6aa3e94b921e" xsi:nil="true"/>
    <sfTextLibre xmlns="06a72ef0-b9f7-4a4f-b05d-6aa3e94b921e">2022_AR_PRESENTATION</sfTextLibre>
    <sfVersionNumber xmlns="06a72ef0-b9f7-4a4f-b05d-6aa3e94b921e">02</sfVersionNumber>
    <Eca_CoreKeywordsDoc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annual EU budget</TermName>
          <TermId xmlns="http://schemas.microsoft.com/office/infopath/2007/PartnerControls">d7e385ba-9870-4911-a318-44e5e9babb55</TermId>
        </TermInfo>
      </Terms>
    </Eca_CoreKeywordsDocTaxHTField0>
    <Eca_Doc_CountryTaxHTField0 xmlns="a832d4d2-bb6e-4dd6-9133-03017471ed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--EU Member States--</TermName>
          <TermId xmlns="http://schemas.microsoft.com/office/infopath/2007/PartnerControls">773e8327-edbd-41a6-940e-dd89c815f649</TermId>
        </TermInfo>
      </Terms>
    </Eca_Doc_CountryTaxHTField0>
    <termstore_sfStatut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Main part - PP</TermName>
          <TermId xmlns="http://schemas.microsoft.com/office/infopath/2007/PartnerControls">5f451bac-2385-465d-8382-8c0255fcf9fa</TermId>
        </TermInfo>
      </Terms>
    </termstore_sfStatutTaxHTField0>
    <termstore_sfGaDecTaxHTField0 xmlns="06a72ef0-b9f7-4a4f-b05d-6aa3e94b921e">
      <Terms xmlns="http://schemas.microsoft.com/office/infopath/2007/PartnerControls"/>
    </termstore_sfGaDecTaxHTField0>
    <Eca_Doc_AuditTaskNumber xmlns="a832d4d2-bb6e-4dd6-9133-03017471edc6" xsi:nil="true"/>
    <sfRaChap xmlns="06a72ef0-b9f7-4a4f-b05d-6aa3e94b921e" xsi:nil="true"/>
    <Eca_Doc_ProcedureNumber xmlns="a832d4d2-bb6e-4dd6-9133-03017471edc6" xsi:nil="true"/>
    <sfChrono xmlns="06a72ef0-b9f7-4a4f-b05d-6aa3e94b921e">142886</sfChrono>
    <sfVersion xmlns="06a72ef0-b9f7-4a4f-b05d-6aa3e94b921e" xsi:nil="true"/>
    <Eca_Doc_Confidentiality_Levels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7394ceda-a5ec-41d6-a3a2-3d61019f25a3</TermId>
        </TermInfo>
      </Terms>
    </Eca_Doc_Confidentiality_LevelsTaxHTField0>
    <Eca_Doc_ReferenceNumber xmlns="a832d4d2-bb6e-4dd6-9133-03017471edc6">142886</Eca_Doc_ReferenceNumber>
    <Eca_Doc_ClassificationCode xmlns="a832d4d2-bb6e-4dd6-9133-03017471edc6" xsi:nil="true"/>
    <Eca_Doc_ProcedureStageTaxHTField0 xmlns="a832d4d2-bb6e-4dd6-9133-03017471edc6">
      <Terms xmlns="http://schemas.microsoft.com/office/infopath/2007/PartnerControls"/>
    </Eca_Doc_ProcedureStageTaxHTField0>
    <sfCategory xmlns="06a72ef0-b9f7-4a4f-b05d-6aa3e94b921e" xsi:nil="true"/>
    <sfDiv xmlns="06a72ef0-b9f7-4a4f-b05d-6aa3e94b921e" xsi:nil="true"/>
    <sfLang xmlns="06a72ef0-b9f7-4a4f-b05d-6aa3e94b921e" xsi:nil="true"/>
    <Eca_Doc_TopicsTaxHTField0 xmlns="06a72ef0-b9f7-4a4f-b05d-6aa3e94b921e">
      <Terms xmlns="http://schemas.microsoft.com/office/infopath/2007/PartnerControls"/>
    </Eca_Doc_TopicsTaxHTField0>
    <Eca_Doc_ReportingMemberTaxHTField0 xmlns="a832d4d2-bb6e-4dd6-9133-03017471edc6">
      <Terms xmlns="http://schemas.microsoft.com/office/infopath/2007/PartnerControls"/>
    </Eca_Doc_ReportingMemberTaxHTField0>
    <Eca_Doc_ProcedureIdentifier xmlns="a832d4d2-bb6e-4dd6-9133-03017471edc6" xsi:nil="true"/>
    <Eca_Doc_Name xmlns="a832d4d2-bb6e-4dd6-9133-03017471edc6" xsi:nil="true"/>
    <Eca_Doc_AuditTypeTaxHTField0 xmlns="a832d4d2-bb6e-4dd6-9133-03017471ed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Financial audit</TermName>
          <TermId xmlns="http://schemas.microsoft.com/office/infopath/2007/PartnerControls">99ac7e7a-4680-411a-bca3-3550e7e7b11d</TermId>
        </TermInfo>
      </Terms>
    </Eca_Doc_AuditTypeTaxHTField0>
    <sfCategory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55fb0063-9bf0-4abb-9086-362d7641cacf</TermId>
        </TermInfo>
      </Terms>
    </sfCategoryTaxHTField0>
    <termstore_sfDiv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 of the Presidency</TermName>
          <TermId xmlns="http://schemas.microsoft.com/office/infopath/2007/PartnerControls">a3f77e99-9212-46ff-8cee-52670a2f0846</TermId>
        </TermInfo>
      </Terms>
    </termstore_sfDivTaxHTField0>
    <Eca_Doc_ProcedureTaxHTField0 xmlns="a832d4d2-bb6e-4dd6-9133-03017471edc6">
      <Terms xmlns="http://schemas.microsoft.com/office/infopath/2007/PartnerControls"/>
    </Eca_Doc_ProcedureTaxHTField0>
    <termstore_sfVersion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Translation</TermName>
          <TermId xmlns="http://schemas.microsoft.com/office/infopath/2007/PartnerControls">4e8ddf2d-e6a3-4dd1-b141-507d44e56be2</TermId>
        </TermInfo>
      </Terms>
    </termstore_sfVersionTaxHTField0>
    <sfGaDecNbr xmlns="06a72ef0-b9f7-4a4f-b05d-6aa3e94b921e" xsi:nil="true"/>
    <Eca_Doc_Author xmlns="06a72ef0-b9f7-4a4f-b05d-6aa3e94b921e">
      <UserInfo>
        <DisplayName/>
        <AccountId xsi:nil="true"/>
        <AccountType/>
      </UserInfo>
    </Eca_Doc_Author>
    <TaxCatchAll xmlns="720fe922-26ca-4de5-b879-be0c723ef2d9">
      <Value>110</Value>
      <Value>150</Value>
      <Value>2</Value>
      <Value>622</Value>
      <Value>93</Value>
      <Value>4</Value>
      <Value>241</Value>
      <Value>19</Value>
      <Value>1</Value>
      <Value>306</Value>
    </TaxCatchAll>
    <Eca_Doc_Ext_Ref xmlns="a832d4d2-bb6e-4dd6-9133-03017471edc6" xsi:nil="true"/>
    <Eca_Doc_Authors xmlns="a832d4d2-bb6e-4dd6-9133-03017471edc6" xsi:nil="true"/>
    <Eca_Doc_RetentionCode xmlns="a832d4d2-bb6e-4dd6-9133-03017471edc6" xsi:nil="true"/>
    <Eca_Doc_VerifiedBy xmlns="a832d4d2-bb6e-4dd6-9133-03017471edc6" xsi:nil="true"/>
    <Eca_Doc_Url xmlns="06a72ef0-b9f7-4a4f-b05d-6aa3e94b921e">
      <Url xsi:nil="true"/>
      <Description xsi:nil="true"/>
    </Eca_Doc_Url>
    <Eca_History xmlns="a832d4d2-bb6e-4dd6-9133-03017471edc6" xsi:nil="true"/>
    <sfYear xmlns="06a72ef0-b9f7-4a4f-b05d-6aa3e94b921e">23</sfYear>
    <Eca_Doc_Digital_sign_verification xmlns="a832d4d2-bb6e-4dd6-9133-03017471edc6">Not verified</Eca_Doc_Digital_sign_verification>
    <sfGaDecDiffusion xmlns="06a72ef0-b9f7-4a4f-b05d-6aa3e94b921e" xsi:nil="true"/>
    <Eca_Doc_OrganisationTaxHTField0 xmlns="06a72ef0-b9f7-4a4f-b05d-6aa3e94b92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Court of Auditors</TermName>
          <TermId xmlns="http://schemas.microsoft.com/office/infopath/2007/PartnerControls">723c3162-adba-4aed-b99f-6e3e3f369d74</TermId>
        </TermInfo>
      </Terms>
    </Eca_Doc_OrganisationTaxHTField0>
    <Eca_DocumentDate xmlns="06a72ef0-b9f7-4a4f-b05d-6aa3e94b921e">2023-09-18T22:00:00+00:00</Eca_DocumentDate>
    <Eca_Doc_MeetingReference xmlns="a832d4d2-bb6e-4dd6-9133-03017471edc6" xsi:nil="true"/>
    <Eca_Doc_ProcedureStepTaxHTField0 xmlns="a832d4d2-bb6e-4dd6-9133-03017471edc6">
      <Terms xmlns="http://schemas.microsoft.com/office/infopath/2007/PartnerControls"/>
    </Eca_Doc_ProcedureStepTaxHTField0>
    <Eca_Long_Description xmlns="06a72ef0-b9f7-4a4f-b05d-6aa3e94b921e" xsi:nil="true"/>
    <Eca_Doc_ProcedureYear xmlns="a832d4d2-bb6e-4dd6-9133-03017471edc6" xsi:nil="true"/>
  </documentManagement>
</p:properties>
</file>

<file path=customXml/item3.xml><?xml version="1.0" encoding="utf-8"?>
<EurolookProperties>
  <ProductCustomizationId/>
  <Created>
    <Version>10.0.43415.0</Version>
    <Date>2022-09-06T16:19:03</Date>
    <Language>EN</Language>
    <Note/>
  </Created>
  <Edited>
    <Version/>
    <Date/>
  </Edited>
  <DocumentModel>
    <Id>c7ca1146-07f3-41b1-bcb2-d5213d29a28d</Id>
    <Name>Non-Eurolook Document</Name>
  </DocumentModel>
  <CustomTemplate>
    <Id/>
    <Name/>
  </CustomTemplate>
  <DocumentDate>2022-09-06T16:19:03</DocumentDate>
  <DocumentVersion/>
  <CompatibilityMode>Eurolook4X</CompatibilityMode>
  <DocumentMetadata>
    <TitlePart MetadataSerializationType="SimpleValue"/>
    <sfCategoryTaxHTField0 MetadataSerializationType="SingleBoundedTerm">
      <Terms>
        <TermInfo>
          <TermName>Other</TermName>
          <TermId>55fb0063-9bf0-4abb-9086-362d7641cacf</TermId>
        </TermInfo>
      </Terms>
    </sfCategoryTaxHTField0>
    <Eca_DocumentDate MetadataSerializationType="SimpleValue">2023-09-19T00:00:00</Eca_DocumentDate>
    <Eca_Doc_Confidentiality_LevelsTaxHTField0 MetadataSerializationType="SingleBoundedTerm">
      <Terms>
        <TermInfo>
          <TermName>Internal</TermName>
          <TermId>7394ceda-a5ec-41d6-a3a2-3d61019f25a3</TermId>
        </TermInfo>
      </Terms>
    </Eca_Doc_Confidentiality_LevelsTaxHTField0>
    <ShortTitle MetadataSerializationType="SimpleValue">2022_AR_presentation</ShortTitle>
    <termstore_sfDivTaxHTField0 MetadataSerializationType="SingleBoundedTerm">
      <Terms>
        <TermInfo>
          <TermName>Directorate of the Presidency</TermName>
          <TermId>a3f77e99-9212-46ff-8cee-52670a2f0846</TermId>
        </TermInfo>
      </Terms>
    </termstore_sfDivTaxHTField0>
    <Eca_Doc_ReferenceNumber MetadataSerializationType="SimpleValue">142886</Eca_Doc_ReferenceNumber>
    <sfLangTaxHTField0 MetadataSerializationType="SingleBoundedTerm">
      <Terms>
        <TermInfo>
          <TermName>CS - Czech</TermName>
          <TermId>634b6b7a-cdfc-4b23-8fb1-29010ea09b6c</TermId>
        </TermInfo>
      </Terms>
    </sfLangTaxHTField0>
    <sfVersionNumber MetadataSerializationType="SimpleValue">02</sfVersionNumber>
    <sfYear MetadataSerializationType="SimpleValue">23</sfYear>
    <termstore_sfStatutTaxHTField0 MetadataSerializationType="SingleBoundedTerm">
      <Terms>
        <TermInfo>
          <TermName>Main part - PP</TermName>
          <TermId>5f451bac-2385-465d-8382-8c0255fcf9fa</TermId>
        </TermInfo>
      </Terms>
    </termstore_sfStatutTaxHTField0>
    <termstore_sfGaDecDiffusionTaxHTField0 MetadataSerializationType="MultipleBoundedTerms">
      <Terms/>
    </termstore_sfGaDecDiffusionTaxHTField0>
    <termstore_sfVersionTaxHTField0 MetadataSerializationType="SingleBoundedTerm">
      <Terms>
        <TermInfo>
          <TermName>Translation</TermName>
          <TermId>4e8ddf2d-e6a3-4dd1-b141-507d44e56be2</TermId>
        </TermInfo>
      </Terms>
    </termstore_sfVersionTaxHTField0>
    <termstore_sfGaDecTaxHTField0 MetadataSerializationType="SingleBoundedTerm">
      <Terms/>
    </termstore_sfGaDecTaxHTField0>
    <sfGaDecNbr MetadataSerializationType="SimpleValue"/>
    <SerialNumber MetadataSerializationType="SimpleValue"/>
    <sfGaDecYr MetadataSerializationType="SimpleValue"/>
    <Eca_Doc_ReportingMemberTaxHTField0 MetadataSerializationType="MultipleBoundedTerms">
      <Terms/>
    </Eca_Doc_ReportingMemberTaxHTField0>
    <Eca_Doc_AuditTaskNumber MetadataSerializationType="SimpleValue"/>
    <Eca_Doc_ProcedureStageTaxHTField0 MetadataSerializationType="SingleBoundedTerm">
      <Terms/>
    </Eca_Doc_ProcedureStageTaxHTField0>
    <Eca_Doc_ProcedureStepTaxHTField0 MetadataSerializationType="SingleBoundedTerm">
      <Terms/>
    </Eca_Doc_ProcedureStepTaxHTField0>
    <Eca_Doc_AuditTypeTaxHTField0 MetadataSerializationType="SingleBoundedTerm">
      <Terms>
        <TermInfo>
          <TermName>Financial audit</TermName>
          <TermId>99ac7e7a-4680-411a-bca3-3550e7e7b11d</TermId>
        </TermInfo>
      </Terms>
    </Eca_Doc_AuditTypeTaxHTField0>
    <Eca_Doc_AuditeeTaxHTField0 MetadataSerializationType="MultipleBoundedTerms">
      <Terms/>
    </Eca_Doc_AuditeeTaxHTField0>
    <Eca_CoreKeywordsDocTaxHTField0 MetadataSerializationType="MultipleBoundedTerms">
      <Terms>
        <TermInfo>
          <TermName>annual EU budget</TermName>
          <TermId>d7e385ba-9870-4911-a318-44e5e9babb55</TermId>
        </TermInfo>
      </Terms>
    </Eca_CoreKeywordsDocTaxHTField0>
    <Eca_Doc_CountryTaxHTField0 MetadataSerializationType="MultipleBoundedTerms">
      <Terms>
        <TermInfo>
          <TermName>--EU Member States--</TermName>
          <TermId>773e8327-edbd-41a6-940e-dd89c815f649</TermId>
        </TermInfo>
      </Terms>
    </Eca_Doc_CountryTaxHTField0>
    <Eca_Doc_OrganisationTaxHTField0 MetadataSerializationType="SingleBoundedTerm">
      <Terms>
        <TermInfo>
          <TermName>European Court of Auditors</TermName>
          <TermId>723c3162-adba-4aed-b99f-6e3e3f369d74</TermId>
        </TermInfo>
      </Terms>
    </Eca_Doc_OrganisationTaxHTField0>
    <Eca_Doc_Author MetadataSerializationType="SingleUser"/>
    <FooterDate MetadataSerializationType="SimpleValue"/>
    <SpecialReportAboutBox MetadataSerializationType="SimpleValue"/>
  </DocumentMetadata>
</Eurolook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a Document" ma:contentTypeID="0x010100BD30D7845288499E9FA3CCCB05C1F324000E210A1EAEF2413A9837E40D6C8F5259003CEDBA1C537A394AB4F22E97C51B9F11" ma:contentTypeVersion="58" ma:contentTypeDescription="Eca Meeting Document Content Type" ma:contentTypeScope="" ma:versionID="c9a5c1779a8ec49a4385595553354c60">
  <xsd:schema xmlns:xsd="http://www.w3.org/2001/XMLSchema" xmlns:xs="http://www.w3.org/2001/XMLSchema" xmlns:p="http://schemas.microsoft.com/office/2006/metadata/properties" xmlns:ns2="06a72ef0-b9f7-4a4f-b05d-6aa3e94b921e" xmlns:ns3="720fe922-26ca-4de5-b879-be0c723ef2d9" xmlns:ns4="a832d4d2-bb6e-4dd6-9133-03017471edc6" targetNamespace="http://schemas.microsoft.com/office/2006/metadata/properties" ma:root="true" ma:fieldsID="2966de833739d3033f4a106d410cafb1" ns2:_="" ns3:_="" ns4:_="">
    <xsd:import namespace="06a72ef0-b9f7-4a4f-b05d-6aa3e94b921e"/>
    <xsd:import namespace="720fe922-26ca-4de5-b879-be0c723ef2d9"/>
    <xsd:import namespace="a832d4d2-bb6e-4dd6-9133-03017471edc6"/>
    <xsd:element name="properties">
      <xsd:complexType>
        <xsd:sequence>
          <xsd:element name="documentManagement">
            <xsd:complexType>
              <xsd:all>
                <xsd:element ref="ns2:Eca_Long_Description" minOccurs="0"/>
                <xsd:element ref="ns2:Eca_ComponentIdentifier" minOccurs="0"/>
                <xsd:element ref="ns2:sfCategoryTaxHTField0" minOccurs="0"/>
                <xsd:element ref="ns2:sfCategory" minOccurs="0"/>
                <xsd:element ref="ns2:termstore_sfDivTaxHTField0" minOccurs="0"/>
                <xsd:element ref="ns2:sfDiv" minOccurs="0"/>
                <xsd:element ref="ns2:sfChrono" minOccurs="0"/>
                <xsd:element ref="ns2:sfLangTaxHTField0" minOccurs="0"/>
                <xsd:element ref="ns2:sfLang" minOccurs="0"/>
                <xsd:element ref="ns2:sfVersionNumber" minOccurs="0"/>
                <xsd:element ref="ns2:termstore_sfVersionTaxHTField0" minOccurs="0"/>
                <xsd:element ref="ns2:sfVersion" minOccurs="0"/>
                <xsd:element ref="ns2:sfYear" minOccurs="0"/>
                <xsd:element ref="ns2:termstore_sfStatutTaxHTField0" minOccurs="0"/>
                <xsd:element ref="ns2:sfStatut" minOccurs="0"/>
                <xsd:element ref="ns2:termstore_sfGaDecTaxHTField0" minOccurs="0"/>
                <xsd:element ref="ns2:sfGaDec" minOccurs="0"/>
                <xsd:element ref="ns2:sfGaDecYr" minOccurs="0"/>
                <xsd:element ref="ns2:sfGaDecNbr" minOccurs="0"/>
                <xsd:element ref="ns2:termstore_sfGaDecDiffusionTaxHTField0" minOccurs="0"/>
                <xsd:element ref="ns2:sfGaDecDiffusion" minOccurs="0"/>
                <xsd:element ref="ns2:sfRaChap" minOccurs="0"/>
                <xsd:element ref="ns2:sfTextLibre" minOccurs="0"/>
                <xsd:element ref="ns2:Eca_Doc_Url" minOccurs="0"/>
                <xsd:element ref="ns2:Eca_Doc_Confidentiality_LevelsTaxHTField0" minOccurs="0"/>
                <xsd:element ref="ns2:Eca_Doc_OrganisationTaxHTField0" minOccurs="0"/>
                <xsd:element ref="ns2:Eca_Doc_Author" minOccurs="0"/>
                <xsd:element ref="ns2:Eca_CoreKeywordsDocTaxHTField0" minOccurs="0"/>
                <xsd:element ref="ns2:Eca_Doc_TopicsTaxHTField0" minOccurs="0"/>
                <xsd:element ref="ns2:Eca_DocumentDate" minOccurs="0"/>
                <xsd:element ref="ns2:Eca_DateApproved" minOccurs="0"/>
                <xsd:element ref="ns2:Eca_DatePublished" minOccurs="0"/>
                <xsd:element ref="ns3:TaxCatchAll" minOccurs="0"/>
                <xsd:element ref="ns3:TaxCatchAllLabel" minOccurs="0"/>
                <xsd:element ref="ns4:Eca_Doc_Ext_Ref" minOccurs="0"/>
                <xsd:element ref="ns4:Eca_Doc_ReferenceNumber" minOccurs="0"/>
                <xsd:element ref="ns4:Eca_Doc_MeetingReference" minOccurs="0"/>
                <xsd:element ref="ns4:Eca_Doc_OCR_verification" minOccurs="0"/>
                <xsd:element ref="ns4:Eca_Doc_PDF_verification" minOccurs="0"/>
                <xsd:element ref="ns4:Eca_Doc_Digital_sign_verification" minOccurs="0"/>
                <xsd:element ref="ns4:Eca_Doc_Name" minOccurs="0"/>
                <xsd:element ref="ns4:Eca_Doc_RoleAuthor" minOccurs="0"/>
                <xsd:element ref="ns4:Eca_Doc_Authors" minOccurs="0"/>
                <xsd:element ref="ns4:Eca_Doc_ProcedureYear" minOccurs="0"/>
                <xsd:element ref="ns4:Eca_Doc_ProcedureIdentifier" minOccurs="0"/>
                <xsd:element ref="ns4:Eca_Doc_ProcedureNumber" minOccurs="0"/>
                <xsd:element ref="ns4:Eca_Doc_ClassificationCode" minOccurs="0"/>
                <xsd:element ref="ns4:Eca_Doc_RetentionCode" minOccurs="0"/>
                <xsd:element ref="ns4:Eca_Doc_DateVerified" minOccurs="0"/>
                <xsd:element ref="ns4:Eca_Doc_VerifiedBy" minOccurs="0"/>
                <xsd:element ref="ns4:Eca_Doc_BusinessGroupingTaxHTField0" minOccurs="0"/>
                <xsd:element ref="ns4:Eca_Doc_ProcedureStepTaxHTField0" minOccurs="0"/>
                <xsd:element ref="ns4:Eca_Doc_FileFormatTaxHTField0" minOccurs="0"/>
                <xsd:element ref="ns4:Eca_History" minOccurs="0"/>
                <xsd:element ref="ns4:Eca_Doc_AuditTaskNumber" minOccurs="0"/>
                <xsd:element ref="ns4:Eca_Doc_AuditTypeTaxHTField0" minOccurs="0"/>
                <xsd:element ref="ns4:Eca_Doc_AuditeeTaxHTField0" minOccurs="0"/>
                <xsd:element ref="ns4:Eca_Doc_CountryTaxHTField0" minOccurs="0"/>
                <xsd:element ref="ns4:Eca_Doc_ReportingMemberTaxHTField0" minOccurs="0"/>
                <xsd:element ref="ns4:Eca_Doc_ProcedureStageTaxHTField0" minOccurs="0"/>
                <xsd:element ref="ns4:Eca_Doc_Procedur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72ef0-b9f7-4a4f-b05d-6aa3e94b921e" elementFormDefault="qualified">
    <xsd:import namespace="http://schemas.microsoft.com/office/2006/documentManagement/types"/>
    <xsd:import namespace="http://schemas.microsoft.com/office/infopath/2007/PartnerControls"/>
    <xsd:element name="Eca_Long_Description" ma:index="9" nillable="true" ma:displayName="Long Description" ma:internalName="Eca_Long_Description">
      <xsd:simpleType>
        <xsd:restriction base="dms:Unknown"/>
      </xsd:simpleType>
    </xsd:element>
    <xsd:element name="Eca_ComponentIdentifier" ma:index="10" nillable="true" ma:displayName="Document - Identifier" ma:hidden="true" ma:internalName="Eca_ComponentIdentifier">
      <xsd:simpleType>
        <xsd:restriction base="dms:Text">
          <xsd:maxLength value="255"/>
        </xsd:restriction>
      </xsd:simpleType>
    </xsd:element>
    <xsd:element name="sfCategoryTaxHTField0" ma:index="11" nillable="true" ma:taxonomy="true" ma:internalName="sfCategoryTaxHTField0" ma:taxonomyFieldName="termstore_sfCategory" ma:displayName="Document - Document Type" ma:fieldId="{69eb2403-51d9-40e0-82c7-43495d691d40}" ma:taxonomyMulti="true" ma:sspId="ffa626bc-382c-43ed-a255-dc332f30d049" ma:termSetId="6e65368f-b710-4458-a5f3-10bb0edc09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Category" ma:index="13" nillable="true" ma:displayName="Document - Document Type" ma:hidden="true" ma:internalName="sfCategory">
      <xsd:simpleType>
        <xsd:restriction base="dms:Text"/>
      </xsd:simpleType>
    </xsd:element>
    <xsd:element name="termstore_sfDivTaxHTField0" ma:index="14" nillable="true" ma:taxonomy="true" ma:internalName="termstore_sfDivTaxHTField0" ma:taxonomyFieldName="termstore_sfDiv" ma:displayName="Document - Originating department" ma:fieldId="{622c930b-2338-4215-8ce6-2401d9d232e8}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Div" ma:index="16" nillable="true" ma:displayName="Document - Originating department" ma:hidden="true" ma:internalName="sfDiv">
      <xsd:simpleType>
        <xsd:restriction base="dms:Text"/>
      </xsd:simpleType>
    </xsd:element>
    <xsd:element name="sfChrono" ma:index="17" nillable="true" ma:displayName="Document - Chrono Number" ma:hidden="true" ma:internalName="sfChrono" ma:readOnly="false">
      <xsd:simpleType>
        <xsd:restriction base="dms:Text">
          <xsd:maxLength value="6"/>
        </xsd:restriction>
      </xsd:simpleType>
    </xsd:element>
    <xsd:element name="sfLangTaxHTField0" ma:index="18" nillable="true" ma:taxonomy="true" ma:internalName="sfLangTaxHTField0" ma:taxonomyFieldName="termstore_sfLang" ma:displayName="Document - Language" ma:fieldId="{490a4180-7909-4eac-a40d-593aa46158e2}" ma:sspId="ffa626bc-382c-43ed-a255-dc332f30d049" ma:termSetId="69f4ebea-3273-4535-ac00-b9e75797c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Lang" ma:index="20" nillable="true" ma:displayName="Document - Language" ma:hidden="true" ma:internalName="sfLang">
      <xsd:simpleType>
        <xsd:restriction base="dms:Text"/>
      </xsd:simpleType>
    </xsd:element>
    <xsd:element name="sfVersionNumber" ma:index="21" nillable="true" ma:displayName="Document - Version Number" ma:hidden="true" ma:internalName="sfVersionNumber">
      <xsd:simpleType>
        <xsd:restriction base="dms:Text">
          <xsd:maxLength value="2"/>
        </xsd:restriction>
      </xsd:simpleType>
    </xsd:element>
    <xsd:element name="termstore_sfVersionTaxHTField0" ma:index="22" nillable="true" ma:taxonomy="true" ma:internalName="termstore_sfVersionTaxHTField0" ma:taxonomyFieldName="termstore_sfVersion" ma:displayName="Document - File Version" ma:fieldId="{b90db77b-3533-4218-847d-9bd4e6539311}" ma:sspId="ffa626bc-382c-43ed-a255-dc332f30d049" ma:termSetId="e09ab677-fd0e-4d5b-b8c8-4d43a1a7ae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Version" ma:index="24" nillable="true" ma:displayName="Document - File Version" ma:hidden="true" ma:internalName="sfVersion">
      <xsd:simpleType>
        <xsd:restriction base="dms:Text"/>
      </xsd:simpleType>
    </xsd:element>
    <xsd:element name="sfYear" ma:index="25" nillable="true" ma:displayName="Document - Year" ma:hidden="true" ma:internalName="sfYear">
      <xsd:simpleType>
        <xsd:restriction base="dms:Text">
          <xsd:maxLength value="2"/>
        </xsd:restriction>
      </xsd:simpleType>
    </xsd:element>
    <xsd:element name="termstore_sfStatutTaxHTField0" ma:index="26" nillable="true" ma:taxonomy="true" ma:internalName="termstore_sfStatutTaxHTField0" ma:taxonomyFieldName="termstore_sfStatut" ma:displayName="Document - Component Type" ma:fieldId="{98f83f73-1b67-4941-9264-ca84648468e6}" ma:sspId="ffa626bc-382c-43ed-a255-dc332f30d049" ma:termSetId="776370d5-865d-40cf-8626-37aa60768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Statut" ma:index="28" nillable="true" ma:displayName="Document - Component Type" ma:hidden="true" ma:internalName="sfStatut">
      <xsd:simpleType>
        <xsd:restriction base="dms:Text"/>
      </xsd:simpleType>
    </xsd:element>
    <xsd:element name="termstore_sfGaDecTaxHTField0" ma:index="29" nillable="true" ma:taxonomy="true" ma:internalName="termstore_sfGaDecTaxHTField0" ma:taxonomyFieldName="termstore_sfGaDec" ma:displayName="Document - Meeting Type" ma:fieldId="{fceaad2e-4739-4acb-860c-6b5f9c445408}" ma:sspId="ffa626bc-382c-43ed-a255-dc332f30d049" ma:termSetId="0702fc01-304b-45cf-b046-f206ffb43c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GaDec" ma:index="31" nillable="true" ma:displayName="Document - Meeting Type" ma:hidden="true" ma:internalName="sfGaDec">
      <xsd:simpleType>
        <xsd:restriction base="dms:Text"/>
      </xsd:simpleType>
    </xsd:element>
    <xsd:element name="sfGaDecYr" ma:index="32" nillable="true" ma:displayName="Document - Meeting Year" ma:internalName="sfGaDecYr">
      <xsd:simpleType>
        <xsd:restriction base="dms:Text">
          <xsd:maxLength value="2"/>
        </xsd:restriction>
      </xsd:simpleType>
    </xsd:element>
    <xsd:element name="sfGaDecNbr" ma:index="33" nillable="true" ma:displayName="Document - Meeting Number" ma:internalName="sfGaDecNbr">
      <xsd:simpleType>
        <xsd:restriction base="dms:Text">
          <xsd:maxLength value="3"/>
        </xsd:restriction>
      </xsd:simpleType>
    </xsd:element>
    <xsd:element name="termstore_sfGaDecDiffusionTaxHTField0" ma:index="34" nillable="true" ma:taxonomy="true" ma:internalName="termstore_sfGaDecDiffusionTaxHTField0" ma:taxonomyFieldName="termstore_sfGaDecDiffusion" ma:displayName="Document - Distribution Code" ma:default="" ma:fieldId="{db963939-bf4b-4aef-bb3e-973c73329c40}" ma:taxonomyMulti="true" ma:sspId="ffa626bc-382c-43ed-a255-dc332f30d049" ma:termSetId="19cae871-86cb-4e24-b192-f08ac829b6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fGaDecDiffusion" ma:index="36" nillable="true" ma:displayName="Document - Distribution Code" ma:hidden="true" ma:internalName="sfGaDecDiffusion">
      <xsd:simpleType>
        <xsd:restriction base="dms:Text"/>
      </xsd:simpleType>
    </xsd:element>
    <xsd:element name="sfRaChap" ma:index="37" nillable="true" ma:displayName="Document - PF Number" ma:internalName="sfRaChap">
      <xsd:simpleType>
        <xsd:restriction base="dms:Text">
          <xsd:maxLength value="4"/>
        </xsd:restriction>
      </xsd:simpleType>
    </xsd:element>
    <xsd:element name="sfTextLibre" ma:index="38" nillable="true" ma:displayName="Document - Free Text Zone" ma:internalName="sfTextLibre">
      <xsd:simpleType>
        <xsd:restriction base="dms:Text">
          <xsd:maxLength value="50"/>
        </xsd:restriction>
      </xsd:simpleType>
    </xsd:element>
    <xsd:element name="Eca_Doc_Url" ma:index="39" nillable="true" ma:displayName="Document - Url" ma:internalName="Eca_Doc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a_Doc_Confidentiality_LevelsTaxHTField0" ma:index="40" nillable="true" ma:taxonomy="true" ma:internalName="Eca_Doc_Confidentiality_LevelsTaxHTField0" ma:taxonomyFieldName="Eca_Doc_Confidentiality_Levels" ma:displayName="Document - Confidentiality Level" ma:default="1;#Internal|7394ceda-a5ec-41d6-a3a2-3d61019f25a3" ma:fieldId="{eecfe041-30d8-4579-a80d-99e524c70b7a}" ma:sspId="ffa626bc-382c-43ed-a255-dc332f30d049" ma:termSetId="b73df152-b3fa-4741-8e38-8b83e53eb3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OrganisationTaxHTField0" ma:index="41" nillable="true" ma:taxonomy="true" ma:internalName="Eca_Doc_OrganisationTaxHTField0" ma:taxonomyFieldName="Eca_Doc_Organisation" ma:displayName="Document - Organisation" ma:default="2;#European Court of Auditors|723c3162-adba-4aed-b99f-6e3e3f369d74" ma:fieldId="{23044d9e-57af-43f6-ba36-c98ae909e4a3}" ma:sspId="ffa626bc-382c-43ed-a255-dc332f30d049" ma:termSetId="fd21bd04-4b82-4b30-ab71-267b0f69bf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Author" ma:index="43" nillable="true" ma:displayName="Document - Author" ma:internalName="Eca_Doc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a_CoreKeywordsDocTaxHTField0" ma:index="44" nillable="true" ma:taxonomy="true" ma:internalName="Eca_CoreKeywordsDocTaxHTField0" ma:taxonomyFieldName="Eca_CoreKeywordsDoc" ma:displayName="Document - Core Business Keywords" ma:fieldId="{2c4955b7-0208-45e3-988d-08ba3e782e72}" ma:taxonomyMulti="true" ma:sspId="ffa626bc-382c-43ed-a255-dc332f30d049" ma:termSetId="fcf8811f-6b82-47aa-9602-64d552526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TopicsTaxHTField0" ma:index="46" nillable="true" ma:taxonomy="true" ma:internalName="Eca_Doc_TopicsTaxHTField0" ma:taxonomyFieldName="Eca_Doc_Topics" ma:displayName="Document - Topics" ma:fieldId="{eb929e67-af78-47ab-b858-3ba8686b4e11}" ma:taxonomyMulti="true" ma:sspId="ffa626bc-382c-43ed-a255-dc332f30d049" ma:termSetId="77d4c2c8-7cfb-4ae6-ba15-43c1b8493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umentDate" ma:index="48" nillable="true" ma:displayName="Document - Date" ma:default="[today]" ma:format="DateOnly" ma:internalName="Eca_DocumentDate">
      <xsd:simpleType>
        <xsd:restriction base="dms:DateTime"/>
      </xsd:simpleType>
    </xsd:element>
    <xsd:element name="Eca_DateApproved" ma:index="49" nillable="true" ma:displayName="Document - Date Approved" ma:format="DateOnly" ma:hidden="true" ma:internalName="Eca_DateApproved">
      <xsd:simpleType>
        <xsd:restriction base="dms:DateTime"/>
      </xsd:simpleType>
    </xsd:element>
    <xsd:element name="Eca_DatePublished" ma:index="50" nillable="true" ma:displayName="Document - Date Published" ma:default="[today]" ma:format="DateOnly" ma:hidden="true" ma:internalName="Eca_DatePublish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922-26ca-4de5-b879-be0c723ef2d9" elementFormDefault="qualified">
    <xsd:import namespace="http://schemas.microsoft.com/office/2006/documentManagement/types"/>
    <xsd:import namespace="http://schemas.microsoft.com/office/infopath/2007/PartnerControls"/>
    <xsd:element name="TaxCatchAll" ma:index="51" nillable="true" ma:displayName="Taxonomy Catch All Column" ma:hidden="true" ma:list="{91297884-d748-4b47-9298-de395104df1b}" ma:internalName="TaxCatchAll" ma:showField="CatchAllData" ma:web="a832d4d2-bb6e-4dd6-9133-03017471e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2" nillable="true" ma:displayName="Taxonomy Catch All Column1" ma:hidden="true" ma:list="{91297884-d748-4b47-9298-de395104df1b}" ma:internalName="TaxCatchAllLabel" ma:readOnly="true" ma:showField="CatchAllDataLabel" ma:web="a832d4d2-bb6e-4dd6-9133-03017471e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2d4d2-bb6e-4dd6-9133-03017471edc6" elementFormDefault="qualified">
    <xsd:import namespace="http://schemas.microsoft.com/office/2006/documentManagement/types"/>
    <xsd:import namespace="http://schemas.microsoft.com/office/infopath/2007/PartnerControls"/>
    <xsd:element name="Eca_Doc_Ext_Ref" ma:index="53" nillable="true" ma:displayName="Document - External Reference" ma:internalName="Eca_Doc_Ext_Ref" ma:readOnly="false">
      <xsd:simpleType>
        <xsd:restriction base="dms:Text"/>
      </xsd:simpleType>
    </xsd:element>
    <xsd:element name="Eca_Doc_ReferenceNumber" ma:index="54" nillable="true" ma:displayName="Document - Reference Number" ma:internalName="Eca_Doc_ReferenceNumber" ma:readOnly="false">
      <xsd:simpleType>
        <xsd:restriction base="dms:Text"/>
      </xsd:simpleType>
    </xsd:element>
    <xsd:element name="Eca_Doc_MeetingReference" ma:index="55" nillable="true" ma:displayName="Document - Meeting Reference" ma:internalName="Eca_Doc_MeetingReference" ma:readOnly="false">
      <xsd:simpleType>
        <xsd:restriction base="dms:Text"/>
      </xsd:simpleType>
    </xsd:element>
    <xsd:element name="Eca_Doc_OCR_verification" ma:index="56" nillable="true" ma:displayName="OCR Verification" ma:default="Not verified" ma:format="RadioButtons" ma:internalName="Eca_Doc_OCR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PDF_verification" ma:index="57" nillable="true" ma:displayName="PDF/A Verification" ma:default="Not verified" ma:format="RadioButtons" ma:internalName="Eca_Doc_PDF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Digital_sign_verification" ma:index="58" nillable="true" ma:displayName="Digital signature verification" ma:default="Not verified" ma:format="RadioButtons" ma:internalName="Eca_Doc_Digital_sign_verification" ma:readOnly="false">
      <xsd:simpleType>
        <xsd:restriction base="dms:Choice">
          <xsd:enumeration value="Valid"/>
          <xsd:enumeration value="Invalid"/>
          <xsd:enumeration value="Unknown"/>
          <xsd:enumeration value="Not verified"/>
        </xsd:restriction>
      </xsd:simpleType>
    </xsd:element>
    <xsd:element name="Eca_Doc_Name" ma:index="59" nillable="true" ma:displayName="Document - Name" ma:internalName="Eca_Doc_Name" ma:readOnly="false">
      <xsd:simpleType>
        <xsd:restriction base="dms:Text"/>
      </xsd:simpleType>
    </xsd:element>
    <xsd:element name="Eca_Doc_RoleAuthor" ma:index="60" nillable="true" ma:displayName="Document - Role Author" ma:internalName="Eca_Doc_RoleAuthor" ma:readOnly="false">
      <xsd:simpleType>
        <xsd:restriction base="dms:Text"/>
      </xsd:simpleType>
    </xsd:element>
    <xsd:element name="Eca_Doc_Authors" ma:index="61" nillable="true" ma:displayName="Document - Authors" ma:internalName="Eca_Doc_Authors" ma:readOnly="false">
      <xsd:simpleType>
        <xsd:restriction base="dms:Text"/>
      </xsd:simpleType>
    </xsd:element>
    <xsd:element name="Eca_Doc_ProcedureYear" ma:index="62" nillable="true" ma:displayName="Document - Procedure Year" ma:internalName="Eca_Doc_ProcedureYear" ma:readOnly="false">
      <xsd:simpleType>
        <xsd:restriction base="dms:Text"/>
      </xsd:simpleType>
    </xsd:element>
    <xsd:element name="Eca_Doc_ProcedureIdentifier" ma:index="63" nillable="true" ma:displayName="Document - Procedure identifier" ma:internalName="Eca_Doc_ProcedureIdentifier" ma:readOnly="false">
      <xsd:simpleType>
        <xsd:restriction base="dms:Text"/>
      </xsd:simpleType>
    </xsd:element>
    <xsd:element name="Eca_Doc_ProcedureNumber" ma:index="64" nillable="true" ma:displayName="Document - Procedure number" ma:internalName="Eca_Doc_ProcedureNumber" ma:readOnly="false">
      <xsd:simpleType>
        <xsd:restriction base="dms:Text"/>
      </xsd:simpleType>
    </xsd:element>
    <xsd:element name="Eca_Doc_ClassificationCode" ma:index="65" nillable="true" ma:displayName="Document - Classification code" ma:internalName="Eca_Doc_ClassificationCode" ma:readOnly="false">
      <xsd:simpleType>
        <xsd:restriction base="dms:Text"/>
      </xsd:simpleType>
    </xsd:element>
    <xsd:element name="Eca_Doc_RetentionCode" ma:index="66" nillable="true" ma:displayName="Document - Retention authority code" ma:internalName="Eca_Doc_RetentionCode" ma:readOnly="false">
      <xsd:simpleType>
        <xsd:restriction base="dms:Text"/>
      </xsd:simpleType>
    </xsd:element>
    <xsd:element name="Eca_Doc_DateVerified" ma:index="67" nillable="true" ma:displayName="Document - Date Verified" ma:format="DateOnly" ma:internalName="Eca_Doc_DateVerified" ma:readOnly="false">
      <xsd:simpleType>
        <xsd:restriction base="dms:DateTime"/>
      </xsd:simpleType>
    </xsd:element>
    <xsd:element name="Eca_Doc_VerifiedBy" ma:index="68" nillable="true" ma:displayName="Document - Verified By" ma:internalName="Eca_Doc_VerifiedBy" ma:readOnly="false">
      <xsd:simpleType>
        <xsd:restriction base="dms:Text"/>
      </xsd:simpleType>
    </xsd:element>
    <xsd:element name="Eca_Doc_BusinessGroupingTaxHTField0" ma:index="69" nillable="true" ma:taxonomy="true" ma:internalName="Eca_Doc_BusinessGroupingTaxHTField0" ma:taxonomyFieldName="Eca_Doc_BusinessGrouping" ma:displayName="Document - Business Grouping" ma:readOnly="false" ma:fieldId="{406aef37-c93e-41a7-9133-0ef94515ebe2}" ma:taxonomyMulti="true" ma:sspId="ffa626bc-382c-43ed-a255-dc332f30d049" ma:termSetId="7afae267-e3b4-4f78-b4be-eaa7f0b5b0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StepTaxHTField0" ma:index="71" nillable="true" ma:taxonomy="true" ma:internalName="Eca_Doc_ProcedureStepTaxHTField0" ma:taxonomyFieldName="Eca_Doc_ProcedureStep" ma:displayName="Document - Procedure step" ma:readOnly="false" ma:fieldId="{de8084ce-47ea-46a6-8095-219da7847175}" ma:taxonomyMulti="true" ma:sspId="ffa626bc-382c-43ed-a255-dc332f30d049" ma:termSetId="4fb21e35-1597-4af7-9123-0cd5a73f2e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FileFormatTaxHTField0" ma:index="73" nillable="true" ma:taxonomy="true" ma:internalName="Eca_Doc_FileFormatTaxHTField0" ma:taxonomyFieldName="Eca_Doc_FileFormat" ma:displayName="Document - File format" ma:readOnly="false" ma:fieldId="{c48f718e-9ff2-4aa2-8679-e429a5705d07}" ma:taxonomyMulti="true" ma:sspId="ffa626bc-382c-43ed-a255-dc332f30d049" ma:termSetId="b411117c-b572-43f9-abbf-6ce34e935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History" ma:index="75" nillable="true" ma:displayName="History" ma:internalName="Eca_History" ma:readOnly="false">
      <xsd:simpleType>
        <xsd:restriction base="dms:Note">
          <xsd:maxLength value="255"/>
        </xsd:restriction>
      </xsd:simpleType>
    </xsd:element>
    <xsd:element name="Eca_Doc_AuditTaskNumber" ma:index="76" nillable="true" ma:displayName="Document - Audit Task Number" ma:internalName="Eca_Doc_AuditTaskNumber" ma:readOnly="false">
      <xsd:simpleType>
        <xsd:restriction base="dms:Note"/>
      </xsd:simpleType>
    </xsd:element>
    <xsd:element name="Eca_Doc_AuditTypeTaxHTField0" ma:index="77" nillable="true" ma:taxonomy="true" ma:internalName="Eca_Doc_AuditTypeTaxHTField0" ma:taxonomyFieldName="Eca_Doc_AuditType" ma:displayName="Document - Audit Type" ma:readOnly="false" ma:fieldId="{ddef333b-b0a1-46f7-8b7a-31bbf31a1c5c}" ma:taxonomyMulti="true" ma:sspId="ffa626bc-382c-43ed-a255-dc332f30d049" ma:termSetId="96825a18-7ee5-4271-a002-c76599744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AuditeeTaxHTField0" ma:index="79" nillable="true" ma:taxonomy="true" ma:internalName="Eca_Doc_AuditeeTaxHTField0" ma:taxonomyFieldName="Eca_Doc_Auditee" ma:displayName="Document - Auditee" ma:readOnly="false" ma:default="" ma:fieldId="{6c9791dc-c487-40a6-9760-5db9ebc5214a}" ma:taxonomyMulti="true" ma:sspId="ffa626bc-382c-43ed-a255-dc332f30d049" ma:termSetId="fd21bd04-4b82-4b30-ab71-267b0f69bf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CountryTaxHTField0" ma:index="81" nillable="true" ma:taxonomy="true" ma:internalName="Eca_Doc_CountryTaxHTField0" ma:taxonomyFieldName="Eca_Doc_Country" ma:displayName="Document - Country" ma:readOnly="false" ma:fieldId="{f7a8ad75-7973-4f17-8e6d-69d41d8dac2b}" ma:taxonomyMulti="true" ma:sspId="ffa626bc-382c-43ed-a255-dc332f30d049" ma:termSetId="2f5ed65d-65a5-4b28-8dd7-665009228d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ReportingMemberTaxHTField0" ma:index="83" nillable="true" ma:taxonomy="true" ma:internalName="Eca_Doc_ReportingMemberTaxHTField0" ma:taxonomyFieldName="Eca_Doc_ReportingMember" ma:displayName="Document - Reporting member(s)" ma:readOnly="false" ma:fieldId="{12e30624-f804-4a60-97b0-d4226a77153d}" ma:taxonomyMulti="true" ma:sspId="ffa626bc-382c-43ed-a255-dc332f30d049" ma:termSetId="c0d2586d-a57f-4152-884e-6914a2d3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StageTaxHTField0" ma:index="85" nillable="true" ma:taxonomy="true" ma:internalName="Eca_Doc_ProcedureStageTaxHTField0" ma:taxonomyFieldName="Eca_Doc_ProcedureStage" ma:displayName="Document - Procedure Stage" ma:readOnly="false" ma:fieldId="{8715d9f3-0836-4099-8c02-f290a3a1ce15}" ma:taxonomyMulti="true" ma:sspId="ffa626bc-382c-43ed-a255-dc332f30d049" ma:termSetId="4f77d8ec-9fe6-45df-9ace-2380bf7f7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_Doc_ProcedureTaxHTField0" ma:index="87" nillable="true" ma:taxonomy="true" ma:internalName="Eca_Doc_ProcedureTaxHTField0" ma:taxonomyFieldName="Eca_Doc_Procedure" ma:displayName="Document - Procedure" ma:readOnly="false" ma:fieldId="{e476c803-6c06-4a31-84ac-6996eb1ed3a7}" ma:taxonomyMulti="true" ma:sspId="ffa626bc-382c-43ed-a255-dc332f30d049" ma:termSetId="d0a34540-3f41-4837-ac18-7ec82cf15cf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Description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60D8F0-9417-42ED-ADC5-BF3560526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14D502-45BD-40FD-BD98-57CD664A8D39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20fe922-26ca-4de5-b879-be0c723ef2d9"/>
    <ds:schemaRef ds:uri="http://schemas.openxmlformats.org/package/2006/metadata/core-properties"/>
    <ds:schemaRef ds:uri="a832d4d2-bb6e-4dd6-9133-03017471edc6"/>
    <ds:schemaRef ds:uri="06a72ef0-b9f7-4a4f-b05d-6aa3e94b921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03E81A-511C-417F-8713-95BA392CA089}">
  <ds:schemaRefs/>
</ds:datastoreItem>
</file>

<file path=customXml/itemProps4.xml><?xml version="1.0" encoding="utf-8"?>
<ds:datastoreItem xmlns:ds="http://schemas.openxmlformats.org/officeDocument/2006/customXml" ds:itemID="{D18C7F7B-6E49-400A-8AD0-3995C780C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72ef0-b9f7-4a4f-b05d-6aa3e94b921e"/>
    <ds:schemaRef ds:uri="720fe922-26ca-4de5-b879-be0c723ef2d9"/>
    <ds:schemaRef ds:uri="a832d4d2-bb6e-4dd6-9133-03017471e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15436</TotalTime>
  <Words>3137</Words>
  <Application>Microsoft Office PowerPoint</Application>
  <PresentationFormat>Předvádění na obrazovce (4:3)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Myriad Pro</vt:lpstr>
      <vt:lpstr>Myriad Pro (headings)</vt:lpstr>
      <vt:lpstr>Times New Roman</vt:lpstr>
      <vt:lpstr>Wingdings</vt:lpstr>
      <vt:lpstr>Office Theme</vt:lpstr>
      <vt:lpstr>Custom Design</vt:lpstr>
      <vt:lpstr>1_Office Theme</vt:lpstr>
      <vt:lpstr>Výroční zprávy auditorů EU za rok 2022</vt:lpstr>
      <vt:lpstr>Prezentace aplikace PowerPoint</vt:lpstr>
      <vt:lpstr>Výroční zpráva za rok 2022 – celkové výsledky</vt:lpstr>
      <vt:lpstr>Odhadovaná míra chyb ve výdajích z rozpočtu EU</vt:lpstr>
      <vt:lpstr>Odhadovaná míra chyb u výdajů z rozpočtu EU (2018–2022) a kontrolovaný základní soubor podle rizika</vt:lpstr>
      <vt:lpstr>Odhadovaná míra chyb: hlavní okruhy víceletého finančního rámce</vt:lpstr>
      <vt:lpstr>Výdaje z Nástroje pro oživení a odolnost</vt:lpstr>
      <vt:lpstr>Přispíváme k boji proti podvodům </vt:lpstr>
      <vt:lpstr>Výroční zpráva za rok 2022 – rozpočtové a finanční řízení</vt:lpstr>
      <vt:lpstr>Rozpočtové a finanční řízení</vt:lpstr>
      <vt:lpstr>Rozpočtové a finanční řízení</vt:lpstr>
      <vt:lpstr>Rozpočtové a finanční řízení</vt:lpstr>
      <vt:lpstr>Prezentace aplikace PowerPoint</vt:lpstr>
      <vt:lpstr>Rizika a výzvy pro rozpočet EU</vt:lpstr>
      <vt:lpstr>Výdaje z rozpočtu EU na rok 2022 podle okruhů VFR</vt:lpstr>
      <vt:lpstr>Příjmy: 245,3 miliardy EUR Kontrolovaná částka: 245,3 miliardy EUR</vt:lpstr>
      <vt:lpstr>Jednotný trh, inovace a digitální agenda:  25,2 miliardy EUR Kontrolovaná částka: 17,3 miliardy EUR</vt:lpstr>
      <vt:lpstr>Soudržnost, odolnost a hodnoty: 79,1 miliardy EUR Kontrolovaná částka: 66,9 miliardy EUR</vt:lpstr>
      <vt:lpstr>Přírodní zdroje: 58,3 miliardy EUR Kontrolovaná částka: 58,0 miliardy EUR</vt:lpstr>
      <vt:lpstr>Migrace a správa hranic Bezpečnost a obrana: 4,6 miliardy EUR Kontrolovaná částka: 2,6 miliardy EUR</vt:lpstr>
      <vt:lpstr>Sousedství a svět: 14,5 miliardy EUR Kontrolovaná částka: 10,1 miliardy EUR</vt:lpstr>
      <vt:lpstr>Evropská veřejná správa: 11,6 miliardy EUR Kontrolovaná částka: 11,5 miliardy EUR</vt:lpstr>
      <vt:lpstr>Nástroj pro oživení a odolnost: 47,2 miliardy EUR Kontrolovaná částka: 53,7 miliardy eur</vt:lpstr>
      <vt:lpstr>Nástroj pro oživení a odolnost: výsledky auditu správnosti operací</vt:lpstr>
      <vt:lpstr>Evropské rozvojové fondy (ERF): 2,4 miliardy EUR Kontrolovaná částka: 3,0 miliardy EUR</vt:lpstr>
      <vt:lpstr>Prezentace aplikace PowerPoint</vt:lpstr>
      <vt:lpstr>Prezentace aplikace PowerPoint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2022_AR_PRESENTATION</dc:title>
  <dc:creator>Victoria Creswell</dc:creator>
  <dc:description>2022_AR_PRESENTATION</dc:description>
  <cp:lastModifiedBy>Kateřina Dvořáková</cp:lastModifiedBy>
  <cp:revision>964</cp:revision>
  <cp:lastPrinted>2023-10-02T14:00:41Z</cp:lastPrinted>
  <dcterms:created xsi:type="dcterms:W3CDTF">2013-08-06T13:50:03Z</dcterms:created>
  <dcterms:modified xsi:type="dcterms:W3CDTF">2024-06-07T09:03:30Z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0x010100BD30D7845288499E9FA3CCCB05C1F324000E210A1EAEF2413A9837E40D6C8F5259003CEDBA1C537A394AB4F22E97C51B9F11</vt:lpwstr>
  </property>
  <property fmtid="{D5CDD505-2E9C-101B-9397-08002B2CF9AE}" pid="3" name="Eca_OrganisationTaxHTField0">
    <vt:lpwstr>European Court of Auditors|723c3162-adba-4aed-b99f-6e3e3f369d74</vt:lpwstr>
  </property>
  <property fmtid="{D5CDD505-2E9C-101B-9397-08002B2CF9AE}" pid="4" name="Eca_ConfidentialityLevelTaxHTField0">
    <vt:lpwstr>Internal|7394ceda-a5ec-41d6-a3a2-3d61019f25a3</vt:lpwstr>
  </property>
  <property fmtid="{D5CDD505-2E9C-101B-9397-08002B2CF9AE}" pid="5" name="termstore_sfDiv">
    <vt:lpwstr>150;#Directorate of the Presidency|a3f77e99-9212-46ff-8cee-52670a2f0846</vt:lpwstr>
  </property>
  <property fmtid="{D5CDD505-2E9C-101B-9397-08002B2CF9AE}" pid="6" name="Eca_Organisation">
    <vt:lpwstr>2;#European Court of Auditors|723c3162-adba-4aed-b99f-6e3e3f369d74</vt:lpwstr>
  </property>
  <property fmtid="{D5CDD505-2E9C-101B-9397-08002B2CF9AE}" pid="7" name="termstore_sfLang">
    <vt:lpwstr>110;#CS - Czech|634b6b7a-cdfc-4b23-8fb1-29010ea09b6c</vt:lpwstr>
  </property>
  <property fmtid="{D5CDD505-2E9C-101B-9397-08002B2CF9AE}" pid="8" name="Eca_Doc_Topics">
    <vt:lpwstr/>
  </property>
  <property fmtid="{D5CDD505-2E9C-101B-9397-08002B2CF9AE}" pid="9" name="Eca_CoreKeywordsDoc">
    <vt:lpwstr>622;#annual EU budget|d7e385ba-9870-4911-a318-44e5e9babb55</vt:lpwstr>
  </property>
  <property fmtid="{D5CDD505-2E9C-101B-9397-08002B2CF9AE}" pid="10" name="Eca_ConfidentialityLevel">
    <vt:lpwstr>1;#Internal|7394ceda-a5ec-41d6-a3a2-3d61019f25a3</vt:lpwstr>
  </property>
  <property fmtid="{D5CDD505-2E9C-101B-9397-08002B2CF9AE}" pid="11" name="Eca_Doc_Confidentiality_Levels">
    <vt:lpwstr>1;#Internal|7394ceda-a5ec-41d6-a3a2-3d61019f25a3</vt:lpwstr>
  </property>
  <property fmtid="{D5CDD505-2E9C-101B-9397-08002B2CF9AE}" pid="12" name="termstore_sfCategory">
    <vt:lpwstr>4;#Other|55fb0063-9bf0-4abb-9086-362d7641cacf</vt:lpwstr>
  </property>
  <property fmtid="{D5CDD505-2E9C-101B-9397-08002B2CF9AE}" pid="13" name="Eca_Doc_Organisation">
    <vt:lpwstr>2;#European Court of Auditors|723c3162-adba-4aed-b99f-6e3e3f369d74</vt:lpwstr>
  </property>
  <property fmtid="{D5CDD505-2E9C-101B-9397-08002B2CF9AE}" pid="14" name="Eca_Doc_Auditee">
    <vt:lpwstr/>
  </property>
  <property fmtid="{D5CDD505-2E9C-101B-9397-08002B2CF9AE}" pid="15" name="termstore_sfGaDec">
    <vt:lpwstr/>
  </property>
  <property fmtid="{D5CDD505-2E9C-101B-9397-08002B2CF9AE}" pid="16" name="termstore_sfStatut">
    <vt:lpwstr>19;#Main part - PP|5f451bac-2385-465d-8382-8c0255fcf9fa</vt:lpwstr>
  </property>
  <property fmtid="{D5CDD505-2E9C-101B-9397-08002B2CF9AE}" pid="17" name="Eca_Doc_ProcedureStage">
    <vt:lpwstr/>
  </property>
  <property fmtid="{D5CDD505-2E9C-101B-9397-08002B2CF9AE}" pid="18" name="Eca_Doc_AuditType">
    <vt:lpwstr>241;#Financial audit|99ac7e7a-4680-411a-bca3-3550e7e7b11d</vt:lpwstr>
  </property>
  <property fmtid="{D5CDD505-2E9C-101B-9397-08002B2CF9AE}" pid="19" name="Eca_Doc_FileFormat">
    <vt:lpwstr/>
  </property>
  <property fmtid="{D5CDD505-2E9C-101B-9397-08002B2CF9AE}" pid="20" name="Eca_Doc_ReportingMember">
    <vt:lpwstr/>
  </property>
  <property fmtid="{D5CDD505-2E9C-101B-9397-08002B2CF9AE}" pid="21" name="Eca_Doc_ProcedureStep">
    <vt:lpwstr/>
  </property>
  <property fmtid="{D5CDD505-2E9C-101B-9397-08002B2CF9AE}" pid="22" name="Eca_Doc_BusinessGrouping">
    <vt:lpwstr/>
  </property>
  <property fmtid="{D5CDD505-2E9C-101B-9397-08002B2CF9AE}" pid="23" name="Eca_Doc_Country">
    <vt:lpwstr>306;#--EU Member States--|773e8327-edbd-41a6-940e-dd89c815f649</vt:lpwstr>
  </property>
  <property fmtid="{D5CDD505-2E9C-101B-9397-08002B2CF9AE}" pid="24" name="termstore_sfGaDecDiffusion">
    <vt:lpwstr/>
  </property>
  <property fmtid="{D5CDD505-2E9C-101B-9397-08002B2CF9AE}" pid="25" name="Eca_Doc_Procedure">
    <vt:lpwstr/>
  </property>
  <property fmtid="{D5CDD505-2E9C-101B-9397-08002B2CF9AE}" pid="26" name="termstore_sfVersion">
    <vt:lpwstr>93;#Translation|4e8ddf2d-e6a3-4dd1-b141-507d44e56be2</vt:lpwstr>
  </property>
  <property fmtid="{D5CDD505-2E9C-101B-9397-08002B2CF9AE}" pid="27" name="DcsId">
    <vt:lpwstr>735dcee4-8b61-4d38-82a0-f26af305af7c</vt:lpwstr>
  </property>
  <property fmtid="{D5CDD505-2E9C-101B-9397-08002B2CF9AE}" pid="28" name="_dlc_DocIdItemGuid">
    <vt:lpwstr>cd6e6b5c-9d76-422c-b39f-723364f12799</vt:lpwstr>
  </property>
</Properties>
</file>