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6" r:id="rId2"/>
    <p:sldId id="482" r:id="rId3"/>
    <p:sldId id="483" r:id="rId4"/>
    <p:sldId id="493" r:id="rId5"/>
  </p:sldIdLst>
  <p:sldSz cx="9144000" cy="6858000" type="screen4x3"/>
  <p:notesSz cx="6400800" cy="86868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EF6C213-55AD-4A40-AEAF-B46371714648}">
          <p14:sldIdLst>
            <p14:sldId id="486"/>
            <p14:sldId id="482"/>
            <p14:sldId id="483"/>
            <p14:sldId id="4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  <p15:guide id="2" pos="1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0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62"/>
    <a:srgbClr val="F2B037"/>
    <a:srgbClr val="724F77"/>
    <a:srgbClr val="FFCCFF"/>
    <a:srgbClr val="A6CEE3"/>
    <a:srgbClr val="79B2D4"/>
    <a:srgbClr val="004E8F"/>
    <a:srgbClr val="1A73B7"/>
    <a:srgbClr val="DA2B46"/>
    <a:srgbClr val="2E4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1104" y="43"/>
      </p:cViewPr>
      <p:guideLst>
        <p:guide orient="horz" pos="5"/>
        <p:guide pos="1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40" y="60"/>
      </p:cViewPr>
      <p:guideLst>
        <p:guide orient="horz" pos="2736"/>
        <p:guide pos="20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8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37894773-82F1-4BC9-B24E-8DBBCD5ABB8A}" type="datetimeFigureOut">
              <a:rPr lang="cs-CZ" smtClean="0"/>
              <a:t>09.07.2018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1EBDC540-E3D6-482F-AB74-01051757B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371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5849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5849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EA6F80A7-C12C-4720-BC26-6A2B901DB1EA}" type="datetimeFigureOut">
              <a:rPr lang="cs-CZ" smtClean="0"/>
              <a:t>09.07.2018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40080" y="4180522"/>
            <a:ext cx="5120640" cy="3420428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250953"/>
            <a:ext cx="2773680" cy="435848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625639" y="8250953"/>
            <a:ext cx="2773680" cy="435848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377F5C0A-D15A-40B7-9AD0-1092460FC3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729" y="1584000"/>
            <a:ext cx="5336537" cy="3060000"/>
          </a:xfrm>
          <a:prstGeom prst="rect">
            <a:avLst/>
          </a:prstGeom>
        </p:spPr>
      </p:pic>
      <p:sp>
        <p:nvSpPr>
          <p:cNvPr id="18" name="Obdélník 17"/>
          <p:cNvSpPr/>
          <p:nvPr userDrawn="1"/>
        </p:nvSpPr>
        <p:spPr>
          <a:xfrm>
            <a:off x="-2" y="-38466"/>
            <a:ext cx="9144000" cy="6858000"/>
          </a:xfrm>
          <a:prstGeom prst="rect">
            <a:avLst/>
          </a:prstGeom>
          <a:gradFill flip="none" rotWithShape="1">
            <a:gsLst>
              <a:gs pos="49000">
                <a:schemeClr val="bg1"/>
              </a:gs>
              <a:gs pos="0">
                <a:schemeClr val="accent5">
                  <a:lumMod val="52000"/>
                  <a:lumOff val="48000"/>
                  <a:alpha val="67000"/>
                </a:schemeClr>
              </a:gs>
              <a:gs pos="100000">
                <a:schemeClr val="accent4">
                  <a:alpha val="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274073"/>
              </a:solidFill>
            </a:endParaRPr>
          </a:p>
        </p:txBody>
      </p:sp>
      <p:sp>
        <p:nvSpPr>
          <p:cNvPr id="20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720943"/>
            <a:ext cx="7772400" cy="8915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1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775708"/>
            <a:ext cx="6400800" cy="694928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2" name="Obdélník 21"/>
          <p:cNvSpPr/>
          <p:nvPr userDrawn="1"/>
        </p:nvSpPr>
        <p:spPr>
          <a:xfrm>
            <a:off x="-2" y="689910"/>
            <a:ext cx="9144000" cy="108012"/>
          </a:xfrm>
          <a:prstGeom prst="rect">
            <a:avLst/>
          </a:prstGeom>
          <a:solidFill>
            <a:srgbClr val="724F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 userDrawn="1"/>
        </p:nvSpPr>
        <p:spPr>
          <a:xfrm>
            <a:off x="-2" y="0"/>
            <a:ext cx="9144000" cy="6899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7" name="Skupina 26"/>
          <p:cNvGrpSpPr/>
          <p:nvPr userDrawn="1"/>
        </p:nvGrpSpPr>
        <p:grpSpPr>
          <a:xfrm>
            <a:off x="977527" y="99403"/>
            <a:ext cx="2394526" cy="521285"/>
            <a:chOff x="-3635511" y="3808741"/>
            <a:chExt cx="2394526" cy="521285"/>
          </a:xfrm>
        </p:grpSpPr>
        <p:pic>
          <p:nvPicPr>
            <p:cNvPr id="28" name="Obrázek 27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3635511" y="3808741"/>
              <a:ext cx="754652" cy="505853"/>
            </a:xfrm>
            <a:prstGeom prst="rect">
              <a:avLst/>
            </a:prstGeom>
          </p:spPr>
        </p:pic>
        <p:sp>
          <p:nvSpPr>
            <p:cNvPr id="32" name="TextovéPole 31"/>
            <p:cNvSpPr txBox="1"/>
            <p:nvPr userDrawn="1"/>
          </p:nvSpPr>
          <p:spPr>
            <a:xfrm>
              <a:off x="-2954432" y="3822195"/>
              <a:ext cx="171344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9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9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9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33" name="Obdélník 32"/>
          <p:cNvSpPr/>
          <p:nvPr userDrawn="1"/>
        </p:nvSpPr>
        <p:spPr>
          <a:xfrm>
            <a:off x="10077" y="5922000"/>
            <a:ext cx="9143998" cy="9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 userDrawn="1"/>
        </p:nvSpPr>
        <p:spPr>
          <a:xfrm>
            <a:off x="0" y="5879929"/>
            <a:ext cx="9144000" cy="45719"/>
          </a:xfrm>
          <a:prstGeom prst="rect">
            <a:avLst/>
          </a:prstGeom>
          <a:solidFill>
            <a:srgbClr val="004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2"/>
              </a:solidFill>
            </a:endParaRPr>
          </a:p>
        </p:txBody>
      </p:sp>
      <p:sp>
        <p:nvSpPr>
          <p:cNvPr id="36" name="TextovéPole 35"/>
          <p:cNvSpPr txBox="1"/>
          <p:nvPr userDrawn="1"/>
        </p:nvSpPr>
        <p:spPr>
          <a:xfrm>
            <a:off x="1636734" y="626916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solidFill>
                  <a:schemeClr val="accent2"/>
                </a:solidFill>
              </a:rPr>
              <a:t>Ústav zdravotnických informací a statistiky České republiky</a:t>
            </a:r>
          </a:p>
          <a:p>
            <a:r>
              <a:rPr lang="cs-CZ" sz="900" i="1" dirty="0" smtClean="0">
                <a:solidFill>
                  <a:schemeClr val="accent2"/>
                </a:solidFill>
              </a:rPr>
              <a:t>Institute </a:t>
            </a:r>
            <a:r>
              <a:rPr lang="cs-CZ" sz="900" i="1" dirty="0" err="1" smtClean="0">
                <a:solidFill>
                  <a:schemeClr val="accent2"/>
                </a:solidFill>
              </a:rPr>
              <a:t>of</a:t>
            </a:r>
            <a:r>
              <a:rPr lang="cs-CZ" sz="900" i="1" dirty="0" smtClean="0">
                <a:solidFill>
                  <a:schemeClr val="accent2"/>
                </a:solidFill>
              </a:rPr>
              <a:t> </a:t>
            </a:r>
            <a:r>
              <a:rPr lang="cs-CZ" sz="900" i="1" dirty="0" err="1" smtClean="0">
                <a:solidFill>
                  <a:schemeClr val="accent2"/>
                </a:solidFill>
              </a:rPr>
              <a:t>Health</a:t>
            </a:r>
            <a:r>
              <a:rPr lang="cs-CZ" sz="900" i="1" dirty="0" smtClean="0">
                <a:solidFill>
                  <a:schemeClr val="accent2"/>
                </a:solidFill>
              </a:rPr>
              <a:t> </a:t>
            </a:r>
            <a:r>
              <a:rPr lang="cs-CZ" sz="900" i="1" dirty="0" err="1" smtClean="0">
                <a:solidFill>
                  <a:schemeClr val="accent2"/>
                </a:solidFill>
              </a:rPr>
              <a:t>Information</a:t>
            </a:r>
            <a:r>
              <a:rPr lang="cs-CZ" sz="900" i="1" dirty="0" smtClean="0">
                <a:solidFill>
                  <a:schemeClr val="accent2"/>
                </a:solidFill>
              </a:rPr>
              <a:t> and </a:t>
            </a:r>
            <a:r>
              <a:rPr lang="cs-CZ" sz="900" i="1" dirty="0" err="1" smtClean="0">
                <a:solidFill>
                  <a:schemeClr val="accent2"/>
                </a:solidFill>
              </a:rPr>
              <a:t>Statistics</a:t>
            </a:r>
            <a:r>
              <a:rPr lang="cs-CZ" sz="900" i="1" dirty="0" smtClean="0">
                <a:solidFill>
                  <a:schemeClr val="accent2"/>
                </a:solidFill>
              </a:rPr>
              <a:t> </a:t>
            </a:r>
            <a:r>
              <a:rPr lang="cs-CZ" sz="900" i="1" dirty="0" err="1" smtClean="0">
                <a:solidFill>
                  <a:schemeClr val="accent2"/>
                </a:solidFill>
              </a:rPr>
              <a:t>of</a:t>
            </a:r>
            <a:r>
              <a:rPr lang="cs-CZ" sz="900" i="1" dirty="0" smtClean="0">
                <a:solidFill>
                  <a:schemeClr val="accent2"/>
                </a:solidFill>
              </a:rPr>
              <a:t> </a:t>
            </a:r>
            <a:r>
              <a:rPr lang="cs-CZ" sz="900" i="1" dirty="0" err="1" smtClean="0">
                <a:solidFill>
                  <a:schemeClr val="accent2"/>
                </a:solidFill>
              </a:rPr>
              <a:t>the</a:t>
            </a:r>
            <a:r>
              <a:rPr lang="cs-CZ" sz="900" i="1" dirty="0" smtClean="0">
                <a:solidFill>
                  <a:schemeClr val="accent2"/>
                </a:solidFill>
              </a:rPr>
              <a:t> Czech Republic</a:t>
            </a:r>
            <a:endParaRPr lang="cs-CZ" sz="900" i="1" dirty="0">
              <a:solidFill>
                <a:schemeClr val="accent2"/>
              </a:solidFill>
            </a:endParaRPr>
          </a:p>
        </p:txBody>
      </p:sp>
      <p:sp>
        <p:nvSpPr>
          <p:cNvPr id="37" name="Obdélník 36"/>
          <p:cNvSpPr/>
          <p:nvPr userDrawn="1"/>
        </p:nvSpPr>
        <p:spPr>
          <a:xfrm>
            <a:off x="6355493" y="6229898"/>
            <a:ext cx="1285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u="none" dirty="0" smtClean="0">
                <a:solidFill>
                  <a:srgbClr val="DA2B4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nsc.uzis.cz</a:t>
            </a:r>
            <a:endParaRPr lang="cs-CZ" sz="2000" b="1" u="none" dirty="0">
              <a:solidFill>
                <a:srgbClr val="DA2B46"/>
              </a:solidFill>
            </a:endParaRPr>
          </a:p>
        </p:txBody>
      </p:sp>
      <p:pic>
        <p:nvPicPr>
          <p:cNvPr id="38" name="Obrázek 3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6195600"/>
            <a:ext cx="654994" cy="432000"/>
          </a:xfrm>
          <a:prstGeom prst="rect">
            <a:avLst/>
          </a:prstGeom>
        </p:spPr>
      </p:pic>
      <p:sp>
        <p:nvSpPr>
          <p:cNvPr id="39" name="TextovéPole 38"/>
          <p:cNvSpPr txBox="1"/>
          <p:nvPr userDrawn="1"/>
        </p:nvSpPr>
        <p:spPr>
          <a:xfrm>
            <a:off x="4070786" y="139193"/>
            <a:ext cx="4223777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 smtClean="0"/>
              <a:t>Datová základna realizace screeningových programů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 smtClean="0"/>
              <a:t>CZ.03.2.63/0.0/0.0/15_039/0007216</a:t>
            </a:r>
          </a:p>
        </p:txBody>
      </p:sp>
    </p:spTree>
    <p:extLst>
      <p:ext uri="{BB962C8B-B14F-4D97-AF65-F5344CB8AC3E}">
        <p14:creationId xmlns:p14="http://schemas.microsoft.com/office/powerpoint/2010/main" val="126782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178">
          <p15:clr>
            <a:srgbClr val="FBAE40"/>
          </p15:clr>
        </p15:guide>
        <p15:guide id="2" pos="54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a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67544" y="5867399"/>
            <a:ext cx="8076381" cy="409575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1"/>
          </p:nvPr>
        </p:nvSpPr>
        <p:spPr>
          <a:xfrm>
            <a:off x="1076325" y="1619337"/>
            <a:ext cx="6934199" cy="408823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6811194" y="4150232"/>
            <a:ext cx="1732731" cy="320005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00075" y="914399"/>
            <a:ext cx="8076381" cy="876300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2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467543" y="1371600"/>
            <a:ext cx="2361381" cy="594395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456406B-C06A-41F3-B938-3F0F81D02A9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342884" y="2308387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8EB6DB25-57E0-4A5B-8ABD-584B84DDCF6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66684" y="2308387"/>
            <a:ext cx="144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9BDC96FA-7D02-4339-BD07-3B373754378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66684" y="2524287"/>
            <a:ext cx="144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E979F93-DCCB-41D4-BF6A-391752B890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09534" y="1874999"/>
            <a:ext cx="249238" cy="250825"/>
          </a:xfrm>
          <a:prstGeom prst="rect">
            <a:avLst/>
          </a:prstGeom>
          <a:solidFill>
            <a:srgbClr val="004E8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Zástupný symbol pro text 4"/>
          <p:cNvSpPr>
            <a:spLocks noGrp="1"/>
          </p:cNvSpPr>
          <p:nvPr>
            <p:ph type="body" sz="quarter" idx="15"/>
          </p:nvPr>
        </p:nvSpPr>
        <p:spPr>
          <a:xfrm>
            <a:off x="6439722" y="1797211"/>
            <a:ext cx="1732731" cy="320005"/>
          </a:xfrm>
        </p:spPr>
        <p:txBody>
          <a:bodyPr>
            <a:noAutofit/>
          </a:bodyPr>
          <a:lstStyle>
            <a:lvl1pPr marL="0" indent="0" algn="l">
              <a:buNone/>
              <a:defRPr sz="12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8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6458772" y="2255875"/>
            <a:ext cx="1732731" cy="320005"/>
          </a:xfrm>
        </p:spPr>
        <p:txBody>
          <a:bodyPr>
            <a:noAutofit/>
          </a:bodyPr>
          <a:lstStyle>
            <a:lvl1pPr marL="0" indent="0" algn="l">
              <a:buNone/>
              <a:defRPr sz="12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69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sz="quarter" idx="19"/>
          </p:nvPr>
        </p:nvSpPr>
        <p:spPr>
          <a:xfrm>
            <a:off x="-774326" y="998412"/>
            <a:ext cx="9021904" cy="477929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00075" y="914399"/>
            <a:ext cx="8076381" cy="876300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30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315075" y="1965995"/>
            <a:ext cx="2361381" cy="594395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31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22665884"/>
              </p:ext>
            </p:extLst>
          </p:nvPr>
        </p:nvGraphicFramePr>
        <p:xfrm>
          <a:off x="7605006" y="2385094"/>
          <a:ext cx="93891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525">
                <a:tc>
                  <a:txBody>
                    <a:bodyPr/>
                    <a:lstStyle/>
                    <a:p>
                      <a:endParaRPr lang="cs-CZ" sz="1400" b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25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525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525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bdélník 9"/>
          <p:cNvSpPr/>
          <p:nvPr userDrawn="1"/>
        </p:nvSpPr>
        <p:spPr>
          <a:xfrm>
            <a:off x="7389006" y="2443631"/>
            <a:ext cx="216000" cy="216000"/>
          </a:xfrm>
          <a:prstGeom prst="rect">
            <a:avLst/>
          </a:prstGeom>
          <a:solidFill>
            <a:srgbClr val="A6CE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 userDrawn="1"/>
        </p:nvSpPr>
        <p:spPr>
          <a:xfrm>
            <a:off x="7395750" y="2741687"/>
            <a:ext cx="216000" cy="216000"/>
          </a:xfrm>
          <a:prstGeom prst="rect">
            <a:avLst/>
          </a:prstGeom>
          <a:solidFill>
            <a:srgbClr val="79B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7389006" y="3037467"/>
            <a:ext cx="216000" cy="216000"/>
          </a:xfrm>
          <a:prstGeom prst="rect">
            <a:avLst/>
          </a:prstGeom>
          <a:solidFill>
            <a:srgbClr val="1A73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7395750" y="3333247"/>
            <a:ext cx="216000" cy="216000"/>
          </a:xfrm>
          <a:prstGeom prst="rect">
            <a:avLst/>
          </a:prstGeom>
          <a:solidFill>
            <a:srgbClr val="004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67544" y="5867399"/>
            <a:ext cx="8076381" cy="409575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660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08000" cy="4824537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2239" y="6070625"/>
            <a:ext cx="9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09.07.2018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82936" y="6068291"/>
            <a:ext cx="6302558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06406" y="6065804"/>
            <a:ext cx="9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594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724F7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2239" y="6070625"/>
            <a:ext cx="9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09.07.2018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82936" y="6068291"/>
            <a:ext cx="6302558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06406" y="6065804"/>
            <a:ext cx="9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359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2239" y="6070625"/>
            <a:ext cx="9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09.07.2018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82936" y="6068291"/>
            <a:ext cx="6302558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06406" y="6065804"/>
            <a:ext cx="9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898302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2239" y="6070625"/>
            <a:ext cx="9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09.07.2018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82936" y="6068291"/>
            <a:ext cx="6302558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06406" y="6065804"/>
            <a:ext cx="9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82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0044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tatni_vyk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251999" y="5687999"/>
            <a:ext cx="8607600" cy="5112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1"/>
          </p:nvPr>
        </p:nvSpPr>
        <p:spPr>
          <a:xfrm>
            <a:off x="359999" y="1688400"/>
            <a:ext cx="8496000" cy="3740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8316000" y="5047200"/>
            <a:ext cx="694800" cy="309600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2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5004000" y="928800"/>
            <a:ext cx="4032000" cy="468000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504000" y="1155599"/>
            <a:ext cx="2930400" cy="522000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8" name="Zástupný symbol pro text 4"/>
          <p:cNvSpPr>
            <a:spLocks noGrp="1"/>
          </p:cNvSpPr>
          <p:nvPr>
            <p:ph type="body" sz="quarter" idx="15"/>
          </p:nvPr>
        </p:nvSpPr>
        <p:spPr>
          <a:xfrm>
            <a:off x="8240400" y="2836800"/>
            <a:ext cx="968400" cy="320005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9" name="Zástupný symbol pro text 4"/>
          <p:cNvSpPr>
            <a:spLocks noGrp="1"/>
          </p:cNvSpPr>
          <p:nvPr>
            <p:ph type="body" sz="quarter" idx="16"/>
          </p:nvPr>
        </p:nvSpPr>
        <p:spPr>
          <a:xfrm>
            <a:off x="8240400" y="3414311"/>
            <a:ext cx="968400" cy="320005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21"/>
          </p:nvPr>
        </p:nvSpPr>
        <p:spPr>
          <a:xfrm>
            <a:off x="8240400" y="4025916"/>
            <a:ext cx="968400" cy="320005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01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kov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67544" y="5867399"/>
            <a:ext cx="8076381" cy="409575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1"/>
          </p:nvPr>
        </p:nvSpPr>
        <p:spPr>
          <a:xfrm>
            <a:off x="1766478" y="1971674"/>
            <a:ext cx="5743574" cy="3200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6943725" y="4836777"/>
            <a:ext cx="1732731" cy="320005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00075" y="914399"/>
            <a:ext cx="8076381" cy="876300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2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467544" y="1645990"/>
            <a:ext cx="2008956" cy="320005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20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rgbClr val="DA2B46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67544" y="5467351"/>
            <a:ext cx="8076381" cy="809624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7" name="Zástupný symbol pro graf 6"/>
          <p:cNvSpPr>
            <a:spLocks noGrp="1"/>
          </p:cNvSpPr>
          <p:nvPr>
            <p:ph type="chart" sz="quarter" idx="11"/>
          </p:nvPr>
        </p:nvSpPr>
        <p:spPr>
          <a:xfrm>
            <a:off x="600076" y="1971674"/>
            <a:ext cx="7839074" cy="32156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7106469" y="4699674"/>
            <a:ext cx="1732731" cy="320005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00075" y="914399"/>
            <a:ext cx="8076381" cy="761998"/>
          </a:xfrm>
        </p:spPr>
        <p:txBody>
          <a:bodyPr>
            <a:normAutofit/>
          </a:bodyPr>
          <a:lstStyle>
            <a:lvl1pPr marL="0" indent="0" algn="r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12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467543" y="1285875"/>
            <a:ext cx="2942407" cy="680121"/>
          </a:xfrm>
        </p:spPr>
        <p:txBody>
          <a:bodyPr>
            <a:normAutofit/>
          </a:bodyPr>
          <a:lstStyle>
            <a:lvl1pPr marL="0" indent="0" algn="l">
              <a:buNone/>
              <a:defRPr sz="1400" b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958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000" y="764704"/>
            <a:ext cx="8208000" cy="5040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62239" y="6070625"/>
            <a:ext cx="900000" cy="203079"/>
          </a:xfrm>
          <a:prstGeom prst="rect">
            <a:avLst/>
          </a:prstGeom>
        </p:spPr>
        <p:txBody>
          <a:bodyPr anchor="ctr"/>
          <a:lstStyle>
            <a:lvl1pPr>
              <a:defRPr sz="1050"/>
            </a:lvl1pPr>
          </a:lstStyle>
          <a:p>
            <a:fld id="{E4EC567F-E7DA-47BB-AEB1-9930A46F27B5}" type="datetimeFigureOut">
              <a:rPr lang="cs-CZ" smtClean="0"/>
              <a:pPr/>
              <a:t>09.07.2018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82936" y="6068291"/>
            <a:ext cx="6302558" cy="193324"/>
          </a:xfrm>
          <a:prstGeom prst="rect">
            <a:avLst/>
          </a:prstGeom>
        </p:spPr>
        <p:txBody>
          <a:bodyPr anchor="ctr"/>
          <a:lstStyle>
            <a:lvl1pPr algn="ctr">
              <a:defRPr sz="1050"/>
            </a:lvl1pPr>
          </a:lstStyle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06406" y="6065804"/>
            <a:ext cx="900000" cy="211101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fld id="{84C9401D-42AF-4231-A83B-9F674762824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272893"/>
            <a:ext cx="9144000" cy="1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2"/>
              </a:solidFill>
            </a:endParaRPr>
          </a:p>
        </p:txBody>
      </p:sp>
      <p:grpSp>
        <p:nvGrpSpPr>
          <p:cNvPr id="19" name="Skupina 18"/>
          <p:cNvGrpSpPr/>
          <p:nvPr userDrawn="1"/>
        </p:nvGrpSpPr>
        <p:grpSpPr>
          <a:xfrm>
            <a:off x="439357" y="6370574"/>
            <a:ext cx="2266057" cy="421394"/>
            <a:chOff x="-1238301" y="3808742"/>
            <a:chExt cx="2266057" cy="421394"/>
          </a:xfrm>
        </p:grpSpPr>
        <p:pic>
          <p:nvPicPr>
            <p:cNvPr id="20" name="Obrázek 19"/>
            <p:cNvPicPr>
              <a:picLocks noChangeAspect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077"/>
            <a:stretch/>
          </p:blipFill>
          <p:spPr>
            <a:xfrm>
              <a:off x="-1238301" y="3808742"/>
              <a:ext cx="612000" cy="410232"/>
            </a:xfrm>
            <a:prstGeom prst="rect">
              <a:avLst/>
            </a:prstGeom>
          </p:spPr>
        </p:pic>
        <p:sp>
          <p:nvSpPr>
            <p:cNvPr id="21" name="TextovéPole 20"/>
            <p:cNvSpPr txBox="1"/>
            <p:nvPr userDrawn="1"/>
          </p:nvSpPr>
          <p:spPr>
            <a:xfrm>
              <a:off x="-685691" y="3814638"/>
              <a:ext cx="171344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700" i="0" dirty="0">
                  <a:solidFill>
                    <a:schemeClr val="bg2">
                      <a:lumMod val="10000"/>
                    </a:schemeClr>
                  </a:solidFill>
                </a:rPr>
                <a:t>Evropská</a:t>
              </a:r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 unie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Evropský sociální fond</a:t>
              </a:r>
            </a:p>
            <a:p>
              <a:r>
                <a:rPr lang="cs-CZ" sz="700" i="0" baseline="0" dirty="0">
                  <a:solidFill>
                    <a:schemeClr val="bg2">
                      <a:lumMod val="10000"/>
                    </a:schemeClr>
                  </a:solidFill>
                </a:rPr>
                <a:t>Operační program Zaměstnanost</a:t>
              </a:r>
              <a:endParaRPr lang="cs-CZ" sz="700" i="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244" y="6398523"/>
            <a:ext cx="1563511" cy="36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400" y="6397200"/>
            <a:ext cx="5458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76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0" r:id="rId2"/>
    <p:sldLayoutId id="2147483651" r:id="rId3"/>
    <p:sldLayoutId id="2147483654" r:id="rId4"/>
    <p:sldLayoutId id="2147483655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rgbClr val="724F7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>
          <p15:clr>
            <a:srgbClr val="F26B43"/>
          </p15:clr>
        </p15:guide>
        <p15:guide id="2" pos="36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718073" y="1914119"/>
            <a:ext cx="7772400" cy="2152271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Příloha 1.</a:t>
            </a:r>
            <a:br>
              <a:rPr lang="cs-CZ" dirty="0" smtClean="0"/>
            </a:br>
            <a:r>
              <a:rPr lang="cs-CZ" dirty="0" smtClean="0"/>
              <a:t>Dostupnost očkování </a:t>
            </a:r>
            <a:r>
              <a:rPr lang="cs-CZ" dirty="0" smtClean="0"/>
              <a:t>proti </a:t>
            </a:r>
            <a:r>
              <a:rPr lang="cs-CZ" dirty="0" smtClean="0"/>
              <a:t>HPV v ČR a v mezinárodním srovnání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43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00637" y="117103"/>
            <a:ext cx="8208912" cy="648072"/>
          </a:xfrm>
        </p:spPr>
        <p:txBody>
          <a:bodyPr/>
          <a:lstStyle/>
          <a:p>
            <a:r>
              <a:rPr lang="cs-CZ" sz="2400" dirty="0"/>
              <a:t>Očkování HPV </a:t>
            </a:r>
            <a:r>
              <a:rPr lang="cs-CZ" sz="2400" dirty="0" smtClean="0"/>
              <a:t>ve státech EU</a:t>
            </a:r>
            <a:br>
              <a:rPr lang="cs-CZ" sz="2400" dirty="0" smtClean="0"/>
            </a:br>
            <a:r>
              <a:rPr lang="cs-CZ" sz="1800" dirty="0" smtClean="0"/>
              <a:t>(</a:t>
            </a:r>
            <a:r>
              <a:rPr lang="cs-CZ" sz="1800" u="sng" dirty="0" smtClean="0"/>
              <a:t>zpráva z roku </a:t>
            </a:r>
            <a:r>
              <a:rPr lang="cs-CZ" sz="1800" u="sng" dirty="0"/>
              <a:t>2015</a:t>
            </a:r>
            <a:r>
              <a:rPr lang="cs-CZ" sz="1800" dirty="0" smtClean="0"/>
              <a:t>)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441277" y="5933985"/>
            <a:ext cx="78796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European </a:t>
            </a:r>
            <a:r>
              <a:rPr lang="cs-CZ" sz="1400" i="1" dirty="0">
                <a:solidFill>
                  <a:schemeClr val="accent6">
                    <a:lumMod val="25000"/>
                  </a:schemeClr>
                </a:solidFill>
              </a:rPr>
              <a:t>G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uidelines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for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Q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uality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A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ssurance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in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C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ervical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C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ancer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S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creening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(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Second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E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dition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Supplements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)</a:t>
            </a:r>
            <a:endParaRPr lang="cs-CZ" sz="1400" i="1" dirty="0">
              <a:solidFill>
                <a:schemeClr val="accent6">
                  <a:lumMod val="25000"/>
                </a:schemeClr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62797"/>
              </p:ext>
            </p:extLst>
          </p:nvPr>
        </p:nvGraphicFramePr>
        <p:xfrm>
          <a:off x="468313" y="832081"/>
          <a:ext cx="7812000" cy="504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2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722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Stát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Typ programu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Věk při</a:t>
                      </a:r>
                      <a: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očkování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Pokrytí populace</a:t>
                      </a:r>
                      <a: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v daném roce, </a:t>
                      </a:r>
                      <a:b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</a:br>
                      <a:r>
                        <a:rPr lang="cs-CZ" sz="10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C: kohorta narozených</a:t>
                      </a:r>
                      <a:endParaRPr lang="cs-CZ" sz="10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48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Belgie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Oportunní/Organizovaný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12–13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 (2009) C1995: 37 %</a:t>
                      </a:r>
                    </a:p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Školský (2011) C1998: 83 %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Bulharsko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zařízení, PL)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Dánsko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(PL)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(2009) C1996: 79 %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Finsko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11–12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i="1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Francie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11–14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i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(2008) C1994: 29</a:t>
                      </a:r>
                      <a:r>
                        <a:rPr lang="cs-CZ" sz="700" i="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%</a:t>
                      </a:r>
                      <a:endParaRPr lang="cs-CZ" sz="700" i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Irsko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12–13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Island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i="1" dirty="0" smtClean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Itálie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(2011) C1997: 66 %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sk-SK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Lotyšsko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(2012) 53 %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Lucembursko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–13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(2009</a:t>
                      </a: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)</a:t>
                      </a:r>
                      <a:r>
                        <a:rPr lang="cs-CZ" sz="7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17 %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Malta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(2013) 88 %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Německo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12–17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Nizozemí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(2012) C1997: 56 %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Norsko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(2011) C1997: 63 %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Portugalsko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 zařízení)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13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(2009) 81 %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Rakousko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&gt;9 (</a:t>
                      </a:r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před započetím sex. aktivity</a:t>
                      </a:r>
                      <a:r>
                        <a:rPr lang="en-US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Rumunsko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Řecko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Oportunní/Organizovaný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12–15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Slovinsko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11–12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(2011) 55 %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Spojené království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12–13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80 %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Španělsko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 (zdravotnická</a:t>
                      </a:r>
                      <a:r>
                        <a:rPr lang="cs-CZ" sz="7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zařízení/školy)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11–14 (dle regionu)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(2009) 77 %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7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Švédsko</a:t>
                      </a:r>
                      <a:endParaRPr lang="cs-CZ" sz="7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Organizovaný</a:t>
                      </a:r>
                      <a:r>
                        <a:rPr lang="cs-CZ" sz="7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(školy)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10–12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(2013) C2000</a:t>
                      </a:r>
                      <a:r>
                        <a:rPr kumimoji="0" lang="cs-CZ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DDDCE0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–C2001: 82 %</a:t>
                      </a:r>
                      <a:endParaRPr lang="cs-CZ" sz="7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5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03005"/>
              </p:ext>
            </p:extLst>
          </p:nvPr>
        </p:nvGraphicFramePr>
        <p:xfrm>
          <a:off x="468313" y="1084843"/>
          <a:ext cx="7812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2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722">
                <a:tc>
                  <a:txBody>
                    <a:bodyPr/>
                    <a:lstStyle/>
                    <a:p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Stát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Typ programu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Věk při</a:t>
                      </a:r>
                      <a: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očkování</a:t>
                      </a:r>
                      <a:endParaRPr lang="cs-CZ" sz="11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Pokrytí populace</a:t>
                      </a:r>
                      <a: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 v daném roce, </a:t>
                      </a:r>
                      <a:br>
                        <a:rPr lang="cs-CZ" sz="11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</a:br>
                      <a:r>
                        <a:rPr lang="cs-CZ" sz="1000" baseline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C: kohorta narozených</a:t>
                      </a:r>
                      <a:endParaRPr lang="cs-CZ" sz="10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Estonsko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Chorvatsko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i="1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Kypr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sk-SK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Litva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kern="1200" dirty="0">
                        <a:solidFill>
                          <a:schemeClr val="accent6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Maďarsko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9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Polsko</a:t>
                      </a:r>
                      <a:endParaRPr lang="cs-CZ" sz="9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030">
                <a:tc>
                  <a:txBody>
                    <a:bodyPr/>
                    <a:lstStyle/>
                    <a:p>
                      <a:r>
                        <a:rPr lang="cs-CZ" sz="900" noProof="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Slovensko</a:t>
                      </a:r>
                      <a:endParaRPr lang="cs-CZ" sz="900" noProof="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</a:rPr>
                        <a:t>–</a:t>
                      </a:r>
                      <a:endParaRPr lang="cs-CZ" sz="900" dirty="0">
                        <a:solidFill>
                          <a:schemeClr val="accent6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Nadpis 2"/>
          <p:cNvSpPr>
            <a:spLocks noGrp="1"/>
          </p:cNvSpPr>
          <p:nvPr>
            <p:ph type="title"/>
          </p:nvPr>
        </p:nvSpPr>
        <p:spPr>
          <a:xfrm>
            <a:off x="400637" y="117103"/>
            <a:ext cx="8208912" cy="648072"/>
          </a:xfrm>
        </p:spPr>
        <p:txBody>
          <a:bodyPr/>
          <a:lstStyle/>
          <a:p>
            <a:r>
              <a:rPr lang="cs-CZ" sz="2400" dirty="0" smtClean="0"/>
              <a:t>Státy EU bez zavedeného vakcinačního programu</a:t>
            </a:r>
            <a:br>
              <a:rPr lang="cs-CZ" sz="2400" dirty="0" smtClean="0"/>
            </a:br>
            <a:r>
              <a:rPr lang="cs-CZ" sz="1800" dirty="0" smtClean="0"/>
              <a:t>(</a:t>
            </a:r>
            <a:r>
              <a:rPr lang="cs-CZ" sz="1800" u="sng" dirty="0" smtClean="0"/>
              <a:t>zpráva z roku </a:t>
            </a:r>
            <a:r>
              <a:rPr lang="cs-CZ" sz="1800" u="sng" dirty="0"/>
              <a:t>2015</a:t>
            </a:r>
            <a:r>
              <a:rPr lang="cs-CZ" sz="1800" dirty="0" smtClean="0"/>
              <a:t>)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441277" y="5933985"/>
            <a:ext cx="78796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European </a:t>
            </a:r>
            <a:r>
              <a:rPr lang="cs-CZ" sz="1400" i="1" dirty="0">
                <a:solidFill>
                  <a:schemeClr val="accent6">
                    <a:lumMod val="25000"/>
                  </a:schemeClr>
                </a:solidFill>
              </a:rPr>
              <a:t>G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uidelines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for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Q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uality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A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ssurance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accent6">
                    <a:lumMod val="25000"/>
                  </a:schemeClr>
                </a:solidFill>
              </a:rPr>
              <a:t>in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C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ervical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C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ancer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S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creening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(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Second 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E</a:t>
            </a:r>
            <a:r>
              <a:rPr lang="en-US" sz="1400" i="1" dirty="0" err="1" smtClean="0">
                <a:solidFill>
                  <a:schemeClr val="accent6">
                    <a:lumMod val="25000"/>
                  </a:schemeClr>
                </a:solidFill>
              </a:rPr>
              <a:t>dition</a:t>
            </a:r>
            <a:r>
              <a:rPr lang="en-US" sz="1400" i="1" dirty="0" smtClean="0">
                <a:solidFill>
                  <a:schemeClr val="accent6">
                    <a:lumMod val="25000"/>
                  </a:schemeClr>
                </a:solidFill>
              </a:rPr>
              <a:t> Supplements</a:t>
            </a:r>
            <a:r>
              <a:rPr lang="cs-CZ" sz="1400" i="1" dirty="0" smtClean="0">
                <a:solidFill>
                  <a:schemeClr val="accent6">
                    <a:lumMod val="25000"/>
                  </a:schemeClr>
                </a:solidFill>
              </a:rPr>
              <a:t>)</a:t>
            </a:r>
            <a:endParaRPr lang="cs-CZ" sz="1400" i="1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0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64" y="270314"/>
            <a:ext cx="8788216" cy="648072"/>
          </a:xfrm>
        </p:spPr>
        <p:txBody>
          <a:bodyPr/>
          <a:lstStyle/>
          <a:p>
            <a:r>
              <a:rPr lang="cs-CZ" dirty="0" smtClean="0"/>
              <a:t>Přehled </a:t>
            </a:r>
            <a:r>
              <a:rPr lang="cs-CZ" dirty="0" smtClean="0"/>
              <a:t>vakcín </a:t>
            </a:r>
            <a:r>
              <a:rPr lang="cs-CZ" dirty="0" smtClean="0"/>
              <a:t>proti </a:t>
            </a:r>
            <a:r>
              <a:rPr lang="cs-CZ" dirty="0" err="1" smtClean="0"/>
              <a:t>papilomavirům</a:t>
            </a:r>
            <a:r>
              <a:rPr lang="cs-CZ" dirty="0" smtClean="0"/>
              <a:t> </a:t>
            </a:r>
            <a:r>
              <a:rPr lang="cs-CZ" dirty="0" smtClean="0"/>
              <a:t>v ČR (J07BM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86950"/>
              </p:ext>
            </p:extLst>
          </p:nvPr>
        </p:nvGraphicFramePr>
        <p:xfrm>
          <a:off x="99056" y="1315720"/>
          <a:ext cx="8793483" cy="276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303">
                  <a:extLst>
                    <a:ext uri="{9D8B030D-6E8A-4147-A177-3AD203B41FA5}">
                      <a16:colId xmlns:a16="http://schemas.microsoft.com/office/drawing/2014/main" val="3473449837"/>
                    </a:ext>
                  </a:extLst>
                </a:gridCol>
                <a:gridCol w="1833781">
                  <a:extLst>
                    <a:ext uri="{9D8B030D-6E8A-4147-A177-3AD203B41FA5}">
                      <a16:colId xmlns:a16="http://schemas.microsoft.com/office/drawing/2014/main" val="1555062946"/>
                    </a:ext>
                  </a:extLst>
                </a:gridCol>
                <a:gridCol w="825843">
                  <a:extLst>
                    <a:ext uri="{9D8B030D-6E8A-4147-A177-3AD203B41FA5}">
                      <a16:colId xmlns:a16="http://schemas.microsoft.com/office/drawing/2014/main" val="2083662446"/>
                    </a:ext>
                  </a:extLst>
                </a:gridCol>
                <a:gridCol w="792624">
                  <a:extLst>
                    <a:ext uri="{9D8B030D-6E8A-4147-A177-3AD203B41FA5}">
                      <a16:colId xmlns:a16="http://schemas.microsoft.com/office/drawing/2014/main" val="1527052996"/>
                    </a:ext>
                  </a:extLst>
                </a:gridCol>
                <a:gridCol w="938394">
                  <a:extLst>
                    <a:ext uri="{9D8B030D-6E8A-4147-A177-3AD203B41FA5}">
                      <a16:colId xmlns:a16="http://schemas.microsoft.com/office/drawing/2014/main" val="4012371153"/>
                    </a:ext>
                  </a:extLst>
                </a:gridCol>
                <a:gridCol w="757412">
                  <a:extLst>
                    <a:ext uri="{9D8B030D-6E8A-4147-A177-3AD203B41FA5}">
                      <a16:colId xmlns:a16="http://schemas.microsoft.com/office/drawing/2014/main" val="2434346431"/>
                    </a:ext>
                  </a:extLst>
                </a:gridCol>
                <a:gridCol w="782433">
                  <a:extLst>
                    <a:ext uri="{9D8B030D-6E8A-4147-A177-3AD203B41FA5}">
                      <a16:colId xmlns:a16="http://schemas.microsoft.com/office/drawing/2014/main" val="2745339920"/>
                    </a:ext>
                  </a:extLst>
                </a:gridCol>
                <a:gridCol w="2151693">
                  <a:extLst>
                    <a:ext uri="{9D8B030D-6E8A-4147-A177-3AD203B41FA5}">
                      <a16:colId xmlns:a16="http://schemas.microsoft.com/office/drawing/2014/main" val="3005972940"/>
                    </a:ext>
                  </a:extLst>
                </a:gridCol>
              </a:tblGrid>
              <a:tr h="6374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ATC kód*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Popis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Název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Maximální cena výrobce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Maximální úhrada ze zdrav. pojištění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Orientační prodejní cena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Orientační doplatek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noProof="0" dirty="0" smtClean="0">
                          <a:effectLst/>
                        </a:rPr>
                        <a:t>Poznámka</a:t>
                      </a:r>
                      <a:endParaRPr lang="cs-CZ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913617"/>
                  </a:ext>
                </a:extLst>
              </a:tr>
              <a:tr h="428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J07BM01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err="1" smtClean="0">
                          <a:effectLst/>
                        </a:rPr>
                        <a:t>papilomavirus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 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lidský</a:t>
                      </a:r>
                    </a:p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(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typ 6, 11, 16, 18)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SILGARD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2 554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1 766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3 377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1 611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k 15.6.2018 nahlášeno ukončení uvádění  LP na trh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486529"/>
                  </a:ext>
                </a:extLst>
              </a:tr>
              <a:tr h="6374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J07BM01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err="1" smtClean="0">
                          <a:effectLst/>
                        </a:rPr>
                        <a:t>papilomavirus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 lidský </a:t>
                      </a:r>
                      <a:endParaRPr lang="cs-CZ" sz="1100" u="none" strike="noStrike" noProof="0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(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typ 6, 11, 16, 18)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GARDASIL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2 368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1 766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3 139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1 373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nepravidelná 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dodávka na trh, pravděpodobně dojde k ukončení dodávek a přechod na </a:t>
                      </a:r>
                      <a:r>
                        <a:rPr lang="cs-CZ" sz="1100" u="none" strike="noStrike" noProof="0" dirty="0" err="1" smtClean="0">
                          <a:effectLst/>
                        </a:rPr>
                        <a:t>Gardasil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 9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911383"/>
                  </a:ext>
                </a:extLst>
              </a:tr>
              <a:tr h="428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J07BM02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err="1" smtClean="0">
                          <a:effectLst/>
                        </a:rPr>
                        <a:t>papilomavirus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 lidský </a:t>
                      </a:r>
                      <a:endParaRPr lang="cs-CZ" sz="1100" u="none" strike="noStrike" noProof="0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(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typ 16, 18)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CERVARIX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1 392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1 766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1 766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0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bez doplatku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460516"/>
                  </a:ext>
                </a:extLst>
              </a:tr>
              <a:tr h="6374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J07BM03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protein lidského </a:t>
                      </a:r>
                      <a:r>
                        <a:rPr lang="cs-CZ" sz="1100" u="none" strike="noStrike" noProof="0" dirty="0" err="1" smtClean="0">
                          <a:effectLst/>
                        </a:rPr>
                        <a:t>papilomaviru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 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(typ 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6, 11, 16, 18, 31, 33, 45, 52, </a:t>
                      </a:r>
                      <a:r>
                        <a:rPr lang="cs-CZ" sz="1100" u="none" strike="noStrike" noProof="0" dirty="0" smtClean="0">
                          <a:effectLst/>
                        </a:rPr>
                        <a:t>58)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GARDASIL 9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3 077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1 766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4 033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noProof="0" dirty="0" smtClean="0">
                          <a:effectLst/>
                        </a:rPr>
                        <a:t>2 267 Kč</a:t>
                      </a:r>
                      <a:endParaRPr lang="cs-CZ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23" marR="7823" marT="782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68918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5856" y="423091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</a:rPr>
              <a:t>* Léčivý přípravek je hrazen pouze v případě, je-li očkování zahájeno od dovršení třináctého do dovršení čtrnáctého roku  </a:t>
            </a:r>
            <a:r>
              <a:rPr lang="cs-CZ" sz="1400" dirty="0">
                <a:solidFill>
                  <a:schemeClr val="tx1">
                    <a:lumMod val="50000"/>
                  </a:schemeClr>
                </a:solidFill>
              </a:rPr>
              <a:t>věku, </a:t>
            </a:r>
            <a:r>
              <a:rPr lang="cs-CZ" sz="1400" u="sng" dirty="0">
                <a:solidFill>
                  <a:schemeClr val="tx1">
                    <a:lumMod val="50000"/>
                  </a:schemeClr>
                </a:solidFill>
              </a:rPr>
              <a:t>očkování se týká dívek i chlapců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cs-CZ" sz="1400" dirty="0">
                <a:solidFill>
                  <a:schemeClr val="tx1">
                    <a:lumMod val="50000"/>
                  </a:schemeClr>
                </a:solidFill>
              </a:rPr>
              <a:t>Očkování je pro dívky hrazené od 1. dubna 2012 a novelou zákona č. 290/2017 Sb. v srpnu 2017 bylo očkování rozšířené také pro chlapce, pro obě pohlaví platí výše uvedené věkové 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</a:rPr>
              <a:t>rozmezí (s platností od 1. 1. 2018).</a:t>
            </a:r>
            <a:endParaRPr lang="cs-CZ" sz="1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191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2">
      <a:dk1>
        <a:srgbClr val="5F5F5F"/>
      </a:dk1>
      <a:lt1>
        <a:sysClr val="window" lastClr="FFFFFF"/>
      </a:lt1>
      <a:dk2>
        <a:srgbClr val="84848E"/>
      </a:dk2>
      <a:lt2>
        <a:srgbClr val="F2F2F2"/>
      </a:lt2>
      <a:accent1>
        <a:srgbClr val="E7B13D"/>
      </a:accent1>
      <a:accent2>
        <a:srgbClr val="3D67BC"/>
      </a:accent2>
      <a:accent3>
        <a:srgbClr val="274073"/>
      </a:accent3>
      <a:accent4>
        <a:srgbClr val="84848E"/>
      </a:accent4>
      <a:accent5>
        <a:srgbClr val="D8D8D8"/>
      </a:accent5>
      <a:accent6>
        <a:srgbClr val="DDDCE0"/>
      </a:accent6>
      <a:hlink>
        <a:srgbClr val="1919FF"/>
      </a:hlink>
      <a:folHlink>
        <a:srgbClr val="00005F"/>
      </a:folHlink>
    </a:clrScheme>
    <a:fontScheme name="Paliativní péč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reeningy_sablona.pptx" id="{3D3ECEFE-D4ED-4EB4-BE08-BEFCE4CE76BF}" vid="{04D5B1D2-435A-4BD4-8EBD-5B5827B2F9C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nkc_sablona</Template>
  <TotalTime>5043</TotalTime>
  <Words>585</Words>
  <Application>Microsoft Office PowerPoint</Application>
  <PresentationFormat>Předvádění na obrazovce (4:3)</PresentationFormat>
  <Paragraphs>175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Motiv systému Office</vt:lpstr>
      <vt:lpstr>Příloha 1. Dostupnost očkování proti HPV v ČR a v mezinárodním srovnání</vt:lpstr>
      <vt:lpstr>Očkování HPV ve státech EU (zpráva z roku 2015)</vt:lpstr>
      <vt:lpstr>Státy EU bez zavedeného vakcinačního programu (zpráva z roku 2015)</vt:lpstr>
      <vt:lpstr>Přehled vakcín proti papilomavirům v ČR (J07BM)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buckova</dc:creator>
  <cp:lastModifiedBy>Ladislav Dušek</cp:lastModifiedBy>
  <cp:revision>507</cp:revision>
  <cp:lastPrinted>2017-07-20T11:24:55Z</cp:lastPrinted>
  <dcterms:created xsi:type="dcterms:W3CDTF">2017-08-07T10:02:30Z</dcterms:created>
  <dcterms:modified xsi:type="dcterms:W3CDTF">2018-07-09T13:39:23Z</dcterms:modified>
</cp:coreProperties>
</file>