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475" r:id="rId3"/>
    <p:sldId id="270" r:id="rId4"/>
    <p:sldId id="266" r:id="rId5"/>
    <p:sldId id="478" r:id="rId6"/>
    <p:sldId id="464" r:id="rId7"/>
    <p:sldId id="554" r:id="rId8"/>
    <p:sldId id="466" r:id="rId9"/>
    <p:sldId id="510" r:id="rId10"/>
    <p:sldId id="523" r:id="rId11"/>
    <p:sldId id="562" r:id="rId12"/>
    <p:sldId id="285" r:id="rId13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4343A1"/>
    <a:srgbClr val="565193"/>
    <a:srgbClr val="3F37AD"/>
    <a:srgbClr val="0D12D7"/>
    <a:srgbClr val="2D03E1"/>
    <a:srgbClr val="1303E1"/>
    <a:srgbClr val="764C98"/>
    <a:srgbClr val="B0348D"/>
    <a:srgbClr val="6F6E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 snapToGrid="0">
      <p:cViewPr varScale="1">
        <p:scale>
          <a:sx n="66" d="100"/>
          <a:sy n="66" d="100"/>
        </p:scale>
        <p:origin x="7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5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4623482024034561E-2"/>
          <c:y val="0"/>
          <c:w val="0.95846109619480702"/>
          <c:h val="0.99291807913567509"/>
        </c:manualLayout>
      </c:layout>
      <c:pie3DChart>
        <c:varyColors val="1"/>
        <c:ser>
          <c:idx val="0"/>
          <c:order val="0"/>
          <c:explosion val="17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3F82-4098-AA21-159BBF0A7A84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3F82-4098-AA21-159BBF0A7A84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3F82-4098-AA21-159BBF0A7A84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List1!$G$3:$G$5</c:f>
              <c:numCache>
                <c:formatCode>0%</c:formatCode>
                <c:ptCount val="3"/>
                <c:pt idx="0">
                  <c:v>0.6</c:v>
                </c:pt>
                <c:pt idx="1">
                  <c:v>0.3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F82-4098-AA21-159BBF0A7A84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66D0F1-EF51-41A1-A9AF-23EC9128EF3F}" type="datetimeFigureOut">
              <a:rPr lang="cs-CZ" smtClean="0"/>
              <a:t>23.04.2024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87C33-D4BB-4212-B671-89571EE047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80917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F8C112-E362-4074-9AED-1BD097FFF1EE}" type="datetimeFigureOut">
              <a:rPr lang="cs-CZ" smtClean="0"/>
              <a:t>23.04.2024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8CD44D-84C7-4E8A-B8C6-7DE1DBCBC9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8944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sz="1200" dirty="0">
                <a:solidFill>
                  <a:schemeClr val="accent2"/>
                </a:solidFill>
              </a:rPr>
              <a:t>PROČ JE PRO ČLOVĚKA DŮLEŽITÁ ZNALOST JEHO PRACOVNÍ SCHOPNOSTI?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Pokud jsou nároky práce a jednotlivé zdroje člověka v rovnováze, je pracovní schopnost stabilní (na úrovni vynikající anebo dobrá). Pokud rovnováha mezi pracovními požadavky a individuálními schopnostmi zvládání není v rovnováze, pak pracovní schopnost člověka dosahuje úrovně průměrné anebo nízké. Pracovní schopnost lze změřit a číselně vyjádřit indexem pracovní schopnosti (Work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Ability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Index, WAI).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altLang="cs-CZ" sz="1200" dirty="0">
              <a:solidFill>
                <a:schemeClr val="accent2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CD44D-84C7-4E8A-B8C6-7DE1DBCBC90D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7723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None/>
            </a:pPr>
            <a:r>
              <a:rPr lang="cs-CZ" altLang="cs-CZ" sz="2800" b="1" dirty="0"/>
              <a:t>Pořadí důvodů snižujících významně pracovní schopnost této populace :</a:t>
            </a:r>
          </a:p>
          <a:p>
            <a:pPr marL="1257300" lvl="2" indent="-457200">
              <a:buFontTx/>
              <a:buAutoNum type="arabicPeriod"/>
            </a:pPr>
            <a:r>
              <a:rPr lang="cs-CZ" altLang="cs-CZ" b="1" dirty="0">
                <a:solidFill>
                  <a:srgbClr val="00487E"/>
                </a:solidFill>
              </a:rPr>
              <a:t>pokles motivace k práci</a:t>
            </a:r>
          </a:p>
          <a:p>
            <a:pPr marL="1257300" lvl="2" indent="-457200">
              <a:buFontTx/>
              <a:buAutoNum type="arabicPeriod"/>
            </a:pPr>
            <a:r>
              <a:rPr lang="cs-CZ" altLang="cs-CZ" b="1" dirty="0">
                <a:solidFill>
                  <a:srgbClr val="00487E"/>
                </a:solidFill>
              </a:rPr>
              <a:t>zdravotní problémy </a:t>
            </a:r>
          </a:p>
          <a:p>
            <a:pPr marL="1257300" lvl="2" indent="-457200">
              <a:buFontTx/>
              <a:buAutoNum type="arabicPeriod"/>
            </a:pPr>
            <a:r>
              <a:rPr lang="cs-CZ" altLang="cs-CZ" b="1" dirty="0">
                <a:solidFill>
                  <a:srgbClr val="00487E"/>
                </a:solidFill>
              </a:rPr>
              <a:t>pracovní prostředí</a:t>
            </a:r>
            <a:r>
              <a:rPr lang="cs-CZ" altLang="cs-CZ" b="1" dirty="0"/>
              <a:t> 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8CD44D-84C7-4E8A-B8C6-7DE1DBCBC90D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3404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Podpora musí zahrnovat všechny faktory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Stárnutí jako kontinuální</a:t>
            </a:r>
            <a:r>
              <a:rPr lang="cs-CZ" baseline="0" dirty="0"/>
              <a:t> proces bez jakékoliv číslovky! </a:t>
            </a:r>
            <a:endParaRPr lang="cs-CZ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cap="all" dirty="0">
                <a:solidFill>
                  <a:srgbClr val="4343A1"/>
                </a:solidFill>
              </a:rPr>
              <a:t>Různé úrovně, které fungují propojeně:</a:t>
            </a:r>
            <a:r>
              <a:rPr lang="cs-CZ" sz="1200" b="1" cap="all" baseline="0" dirty="0">
                <a:solidFill>
                  <a:srgbClr val="4343A1"/>
                </a:solidFill>
              </a:rPr>
              <a:t> </a:t>
            </a:r>
            <a:r>
              <a:rPr lang="cs-CZ" sz="1200" b="1" cap="all" dirty="0">
                <a:solidFill>
                  <a:srgbClr val="4343A1"/>
                </a:solidFill>
              </a:rPr>
              <a:t>Společnost, firmy, jednotlivec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0A8CD44D-84C7-4E8A-B8C6-7DE1DBCBC90D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0577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lang="cs-CZ" sz="6000" b="1" kern="1200" cap="all" baseline="0" dirty="0">
                <a:solidFill>
                  <a:srgbClr val="56519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E0372-924D-4572-8EB5-B2B75F6CDB72}" type="datetimeFigureOut">
              <a:rPr lang="cs-CZ" smtClean="0"/>
              <a:t>23.04.2024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4A11E-DBFC-46F1-99D5-DA3C56B246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553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E0372-924D-4572-8EB5-B2B75F6CDB72}" type="datetimeFigureOut">
              <a:rPr lang="cs-CZ" smtClean="0"/>
              <a:t>23.04.2024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4A11E-DBFC-46F1-99D5-DA3C56B246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4843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E0372-924D-4572-8EB5-B2B75F6CDB72}" type="datetimeFigureOut">
              <a:rPr lang="cs-CZ" smtClean="0"/>
              <a:t>23.04.2024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4A11E-DBFC-46F1-99D5-DA3C56B246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4863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E0372-924D-4572-8EB5-B2B75F6CDB72}" type="datetimeFigureOut">
              <a:rPr lang="cs-CZ" smtClean="0"/>
              <a:t>23.04.2024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4A11E-DBFC-46F1-99D5-DA3C56B246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1578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E0372-924D-4572-8EB5-B2B75F6CDB72}" type="datetimeFigureOut">
              <a:rPr lang="cs-CZ" smtClean="0"/>
              <a:t>23.04.2024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4A11E-DBFC-46F1-99D5-DA3C56B246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2177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728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xmlns:p14="http://schemas.microsoft.com/office/powerpoint/2010/main"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65193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E0372-924D-4572-8EB5-B2B75F6CDB72}" type="datetimeFigureOut">
              <a:rPr lang="cs-CZ" smtClean="0"/>
              <a:t>23.04.2024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4A11E-DBFC-46F1-99D5-DA3C56B246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0888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lang="cs-CZ" sz="6000" b="1" kern="1200" cap="all" baseline="0" dirty="0" smtClean="0">
                <a:solidFill>
                  <a:srgbClr val="56519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E0372-924D-4572-8EB5-B2B75F6CDB72}" type="datetimeFigureOut">
              <a:rPr lang="cs-CZ" smtClean="0"/>
              <a:t>23.04.2024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4A11E-DBFC-46F1-99D5-DA3C56B246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8980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cs-CZ" sz="6000" b="1" kern="1200" cap="all" baseline="0" dirty="0">
                <a:solidFill>
                  <a:srgbClr val="56519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E0372-924D-4572-8EB5-B2B75F6CDB72}" type="datetimeFigureOut">
              <a:rPr lang="cs-CZ" smtClean="0"/>
              <a:t>23.04.2024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4A11E-DBFC-46F1-99D5-DA3C56B246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3954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cs-CZ" sz="6000" b="1" kern="1200" cap="all" baseline="0" dirty="0">
                <a:solidFill>
                  <a:srgbClr val="56519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E0372-924D-4572-8EB5-B2B75F6CDB72}" type="datetimeFigureOut">
              <a:rPr lang="cs-CZ" smtClean="0"/>
              <a:t>23.04.2024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4A11E-DBFC-46F1-99D5-DA3C56B246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0332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E0372-924D-4572-8EB5-B2B75F6CDB72}" type="datetimeFigureOut">
              <a:rPr lang="cs-CZ" smtClean="0"/>
              <a:t>23.04.2024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4A11E-DBFC-46F1-99D5-DA3C56B246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4578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E0372-924D-4572-8EB5-B2B75F6CDB72}" type="datetimeFigureOut">
              <a:rPr lang="cs-CZ" smtClean="0"/>
              <a:t>23.04.2024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4A11E-DBFC-46F1-99D5-DA3C56B246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1923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cs-CZ" sz="6000" b="1" kern="1200" cap="all" baseline="0" dirty="0">
                <a:solidFill>
                  <a:srgbClr val="56519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E0372-924D-4572-8EB5-B2B75F6CDB72}" type="datetimeFigureOut">
              <a:rPr lang="cs-CZ" smtClean="0"/>
              <a:t>23.04.2024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4A11E-DBFC-46F1-99D5-DA3C56B246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5308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E0372-924D-4572-8EB5-B2B75F6CDB72}" type="datetimeFigureOut">
              <a:rPr lang="cs-CZ" smtClean="0"/>
              <a:t>23.04.2024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4A11E-DBFC-46F1-99D5-DA3C56B246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8756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335640" y="365125"/>
            <a:ext cx="1001816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E0372-924D-4572-8EB5-B2B75F6CDB72}" type="datetimeFigureOut">
              <a:rPr lang="cs-CZ" smtClean="0"/>
              <a:t>23.04.2024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4A11E-DBFC-46F1-99D5-DA3C56B24696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2"/>
            <a:ext cx="1222624" cy="122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073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61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cs-CZ" sz="6000" b="1" kern="1200" cap="all" baseline="0" dirty="0" smtClean="0">
          <a:solidFill>
            <a:srgbClr val="56519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emf"/><Relationship Id="rId4" Type="http://schemas.openxmlformats.org/officeDocument/2006/relationships/image" Target="../media/image17.jp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emanagement.cz/" TargetMode="External"/><Relationship Id="rId2" Type="http://schemas.openxmlformats.org/officeDocument/2006/relationships/hyperlink" Target="mailto:storova@agemanagement.cz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20644" y="1532691"/>
            <a:ext cx="10638807" cy="2272505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spcAft>
                <a:spcPts val="1200"/>
              </a:spcAft>
            </a:pPr>
            <a:r>
              <a:rPr lang="cs-CZ" sz="5400" dirty="0">
                <a:solidFill>
                  <a:srgbClr val="3F37AD"/>
                </a:solidFill>
                <a:latin typeface="+mn-lt"/>
              </a:rPr>
              <a:t>Představení </a:t>
            </a:r>
            <a:r>
              <a:rPr lang="cs-CZ" sz="5400" dirty="0" err="1">
                <a:solidFill>
                  <a:srgbClr val="3F37AD"/>
                </a:solidFill>
                <a:latin typeface="+mn-lt"/>
              </a:rPr>
              <a:t>age</a:t>
            </a:r>
            <a:r>
              <a:rPr lang="cs-CZ" sz="5400" dirty="0">
                <a:solidFill>
                  <a:srgbClr val="3F37AD"/>
                </a:solidFill>
                <a:latin typeface="+mn-lt"/>
              </a:rPr>
              <a:t> managementu a posuzování úrovně pracovní schopnosti</a:t>
            </a:r>
            <a:endParaRPr lang="cs-CZ" sz="4000" dirty="0">
              <a:solidFill>
                <a:srgbClr val="3F37AD"/>
              </a:solidFill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199086" y="5472572"/>
            <a:ext cx="4777823" cy="1210258"/>
          </a:xfrm>
        </p:spPr>
        <p:txBody>
          <a:bodyPr>
            <a:normAutofit/>
          </a:bodyPr>
          <a:lstStyle/>
          <a:p>
            <a:pPr algn="r"/>
            <a:r>
              <a:rPr lang="cs-CZ" sz="2800" b="1" dirty="0"/>
              <a:t>Ilona Štorová</a:t>
            </a:r>
          </a:p>
          <a:p>
            <a:pPr algn="r"/>
            <a:r>
              <a:rPr lang="cs-CZ" sz="2800" b="1" dirty="0"/>
              <a:t>Age Management </a:t>
            </a:r>
            <a:r>
              <a:rPr lang="cs-CZ" sz="2800" b="1" dirty="0" err="1"/>
              <a:t>z.s</a:t>
            </a:r>
            <a:r>
              <a:rPr lang="cs-CZ" sz="2800" b="1" dirty="0"/>
              <a:t>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01"/>
            <a:ext cx="3135086" cy="1473490"/>
          </a:xfrm>
          <a:prstGeom prst="rect">
            <a:avLst/>
          </a:prstGeom>
        </p:spPr>
      </p:pic>
      <p:pic>
        <p:nvPicPr>
          <p:cNvPr id="5" name="Objekt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813"/>
          <a:stretch>
            <a:fillRect/>
          </a:stretch>
        </p:blipFill>
        <p:spPr bwMode="auto">
          <a:xfrm>
            <a:off x="2284002" y="4115051"/>
            <a:ext cx="8112090" cy="1210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4D843988-4A84-BC51-9204-8BAE00170918}"/>
              </a:ext>
            </a:extLst>
          </p:cNvPr>
          <p:cNvSpPr txBox="1"/>
          <p:nvPr/>
        </p:nvSpPr>
        <p:spPr>
          <a:xfrm>
            <a:off x="374748" y="618989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b="1" dirty="0"/>
              <a:t>47. SCHŮZE VÝBORU PRO SOCIÁLNÍ POLITIKU, </a:t>
            </a:r>
            <a:r>
              <a:rPr lang="cs-CZ" b="1" dirty="0"/>
              <a:t>24. 4. 2024 </a:t>
            </a:r>
          </a:p>
        </p:txBody>
      </p:sp>
    </p:spTree>
    <p:extLst>
      <p:ext uri="{BB962C8B-B14F-4D97-AF65-F5344CB8AC3E}">
        <p14:creationId xmlns:p14="http://schemas.microsoft.com/office/powerpoint/2010/main" val="3639537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obsah 2"/>
          <p:cNvSpPr>
            <a:spLocks noGrp="1"/>
          </p:cNvSpPr>
          <p:nvPr>
            <p:ph idx="1"/>
          </p:nvPr>
        </p:nvSpPr>
        <p:spPr>
          <a:xfrm>
            <a:off x="4877554" y="437865"/>
            <a:ext cx="6781046" cy="6015554"/>
          </a:xfrm>
        </p:spPr>
        <p:txBody>
          <a:bodyPr>
            <a:normAutofit lnSpcReduction="10000"/>
          </a:bodyPr>
          <a:lstStyle/>
          <a:p>
            <a:pPr marL="627063" indent="-627063" defTabSz="627063">
              <a:buNone/>
              <a:tabLst>
                <a:tab pos="627063" algn="l"/>
              </a:tabLst>
            </a:pPr>
            <a:r>
              <a:rPr lang="cs-CZ" altLang="cs-CZ" sz="4800" b="1" dirty="0">
                <a:sym typeface="Wingdings" panose="05000000000000000000" pitchFamily="2" charset="2"/>
              </a:rPr>
              <a:t> </a:t>
            </a:r>
            <a:r>
              <a:rPr lang="cs-CZ" altLang="cs-CZ" sz="4800" b="1" dirty="0"/>
              <a:t>Řízení s ohledem na věk a na schopnosti zaměstnanců</a:t>
            </a:r>
          </a:p>
          <a:p>
            <a:pPr marL="723900" indent="-723900" eaLnBrk="1" hangingPunct="1">
              <a:buFont typeface="Wingdings" panose="05000000000000000000" pitchFamily="2" charset="2"/>
              <a:buChar char="à"/>
            </a:pPr>
            <a:r>
              <a:rPr lang="cs-CZ" altLang="cs-CZ" sz="4800" b="1" dirty="0">
                <a:sym typeface="Wingdings" panose="05000000000000000000" pitchFamily="2" charset="2"/>
              </a:rPr>
              <a:t>Řízení jednotlivých faktorů pracovní schopnosti</a:t>
            </a:r>
          </a:p>
          <a:p>
            <a:pPr marL="0" indent="0" eaLnBrk="1" hangingPunct="1">
              <a:buNone/>
            </a:pPr>
            <a:endParaRPr lang="cs-CZ" altLang="cs-CZ" sz="4800" b="1" dirty="0">
              <a:sym typeface="Wingdings" panose="05000000000000000000" pitchFamily="2" charset="2"/>
            </a:endParaRPr>
          </a:p>
          <a:p>
            <a:pPr marL="622300" indent="-622300" eaLnBrk="1" hangingPunct="1">
              <a:buFont typeface="Wingdings" panose="05000000000000000000" pitchFamily="2" charset="2"/>
              <a:buChar char="à"/>
            </a:pPr>
            <a:r>
              <a:rPr lang="cs-CZ" altLang="cs-CZ" sz="5400" b="1" cap="all" dirty="0">
                <a:solidFill>
                  <a:srgbClr val="0D12D7"/>
                </a:solidFill>
                <a:sym typeface="Wingdings" panose="05000000000000000000" pitchFamily="2" charset="2"/>
              </a:rPr>
              <a:t>Podpora stárnutí na pracovišti</a:t>
            </a:r>
          </a:p>
          <a:p>
            <a:pPr eaLnBrk="1" hangingPunct="1">
              <a:buFont typeface="Wingdings" panose="05000000000000000000" pitchFamily="2" charset="2"/>
              <a:buChar char="à"/>
            </a:pPr>
            <a:endParaRPr lang="cs-CZ" altLang="cs-CZ" sz="4800" b="1" dirty="0">
              <a:sym typeface="Wingdings" panose="05000000000000000000" pitchFamily="2" charset="2"/>
            </a:endParaRPr>
          </a:p>
          <a:p>
            <a:pPr eaLnBrk="1" hangingPunct="1">
              <a:buFont typeface="Wingdings" panose="05000000000000000000" pitchFamily="2" charset="2"/>
              <a:buChar char="à"/>
            </a:pPr>
            <a:endParaRPr lang="cs-CZ" altLang="cs-CZ" sz="4800" b="1" dirty="0"/>
          </a:p>
          <a:p>
            <a:pPr marL="0" indent="0" eaLnBrk="1" hangingPunct="1">
              <a:buNone/>
            </a:pPr>
            <a:endParaRPr lang="cs-CZ" altLang="cs-CZ" sz="4400" b="1" dirty="0">
              <a:latin typeface="MyriadPro-Regular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12" y="16642"/>
            <a:ext cx="4026654" cy="6858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2"/>
            <a:ext cx="1222624" cy="122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309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41957" y="133534"/>
            <a:ext cx="6669381" cy="79533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cs-CZ" dirty="0">
                <a:solidFill>
                  <a:srgbClr val="3F37AD"/>
                </a:solidFill>
                <a:latin typeface="+mn-lt"/>
              </a:rPr>
              <a:t>Dostupné zdroje  </a:t>
            </a:r>
          </a:p>
        </p:txBody>
      </p:sp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477" y="1051717"/>
            <a:ext cx="2122756" cy="27365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521" y="1030691"/>
            <a:ext cx="2139976" cy="27365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67" y="1075575"/>
            <a:ext cx="1970792" cy="273367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167" y="4033917"/>
            <a:ext cx="1970792" cy="26524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795" y="1051717"/>
            <a:ext cx="2156408" cy="26944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ovéPole 6"/>
          <p:cNvSpPr txBox="1">
            <a:spLocks noChangeArrowheads="1"/>
          </p:cNvSpPr>
          <p:nvPr/>
        </p:nvSpPr>
        <p:spPr bwMode="auto">
          <a:xfrm>
            <a:off x="8195593" y="332221"/>
            <a:ext cx="3314235" cy="40011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600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24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2400" b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latin typeface="Arial" panose="020B0604020202020204" pitchFamily="34" charset="0"/>
              </a:rPr>
              <a:t>www.agemanagement.cz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477" y="4033917"/>
            <a:ext cx="2139974" cy="27095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026" y="4005167"/>
            <a:ext cx="2195360" cy="27165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F0878479-4235-F5DB-0400-D7F863F5AA8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772" y="3984837"/>
            <a:ext cx="2132895" cy="275864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580315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obsah 2"/>
          <p:cNvSpPr>
            <a:spLocks noGrp="1"/>
          </p:cNvSpPr>
          <p:nvPr>
            <p:ph idx="1"/>
          </p:nvPr>
        </p:nvSpPr>
        <p:spPr>
          <a:xfrm>
            <a:off x="0" y="1397153"/>
            <a:ext cx="8977313" cy="5227991"/>
          </a:xfrm>
        </p:spPr>
        <p:txBody>
          <a:bodyPr>
            <a:noAutofit/>
          </a:bodyPr>
          <a:lstStyle/>
          <a:p>
            <a:pPr algn="ctr" eaLnBrk="1" hangingPunct="1">
              <a:buFontTx/>
              <a:buNone/>
            </a:pPr>
            <a:r>
              <a:rPr lang="cs-CZ" altLang="cs-CZ" sz="3200" b="1" dirty="0"/>
              <a:t>Mgr. Ilona </a:t>
            </a:r>
            <a:r>
              <a:rPr lang="cs-CZ" altLang="cs-CZ" sz="3200" b="1" dirty="0" err="1"/>
              <a:t>Štorová</a:t>
            </a:r>
            <a:endParaRPr lang="cs-CZ" altLang="cs-CZ" sz="3200" b="1" dirty="0"/>
          </a:p>
          <a:p>
            <a:pPr algn="ctr" eaLnBrk="1" hangingPunct="1">
              <a:buFontTx/>
              <a:buNone/>
            </a:pPr>
            <a:r>
              <a:rPr lang="cs-CZ" altLang="cs-CZ" sz="3200" b="1" dirty="0"/>
              <a:t>Age Management </a:t>
            </a:r>
            <a:r>
              <a:rPr lang="cs-CZ" altLang="cs-CZ" sz="3200" b="1" dirty="0" err="1"/>
              <a:t>z.s</a:t>
            </a:r>
            <a:r>
              <a:rPr lang="cs-CZ" altLang="cs-CZ" sz="3200" b="1" dirty="0"/>
              <a:t>.</a:t>
            </a:r>
          </a:p>
          <a:p>
            <a:pPr algn="ctr" eaLnBrk="1" hangingPunct="1">
              <a:buFontTx/>
              <a:buNone/>
            </a:pPr>
            <a:r>
              <a:rPr lang="cs-CZ" altLang="cs-CZ" sz="3200" b="1" dirty="0"/>
              <a:t>Brno, Orlí 27, 602 00</a:t>
            </a:r>
            <a:br>
              <a:rPr lang="cs-CZ" altLang="cs-CZ" sz="3200" b="1" dirty="0"/>
            </a:br>
            <a:r>
              <a:rPr lang="cs-CZ" altLang="cs-CZ" sz="3200" b="1" dirty="0"/>
              <a:t>E-mail: </a:t>
            </a:r>
            <a:r>
              <a:rPr lang="cs-CZ" altLang="cs-CZ" sz="3200" b="1" dirty="0">
                <a:hlinkClick r:id="rId2"/>
              </a:rPr>
              <a:t>storova@agemanagement.cz</a:t>
            </a:r>
            <a:r>
              <a:rPr lang="cs-CZ" altLang="cs-CZ" sz="3200" b="1" dirty="0"/>
              <a:t>;</a:t>
            </a:r>
          </a:p>
          <a:p>
            <a:pPr algn="ctr" eaLnBrk="1" hangingPunct="1">
              <a:buFontTx/>
              <a:buNone/>
            </a:pPr>
            <a:endParaRPr lang="cs-CZ" altLang="cs-CZ" sz="100" b="1" dirty="0"/>
          </a:p>
          <a:p>
            <a:pPr algn="ctr" eaLnBrk="1" hangingPunct="1">
              <a:buFontTx/>
              <a:buNone/>
            </a:pPr>
            <a:r>
              <a:rPr lang="cs-CZ" altLang="cs-CZ" sz="3200" b="1" dirty="0"/>
              <a:t>tel: 734 318 795</a:t>
            </a:r>
          </a:p>
          <a:p>
            <a:pPr algn="ctr" eaLnBrk="1" hangingPunct="1">
              <a:buFontTx/>
              <a:buNone/>
            </a:pPr>
            <a:r>
              <a:rPr lang="cs-CZ" altLang="cs-CZ" sz="3200" b="1" dirty="0">
                <a:hlinkClick r:id="rId3"/>
              </a:rPr>
              <a:t>www.agemanagement.cz</a:t>
            </a:r>
            <a:endParaRPr lang="cs-CZ" altLang="cs-CZ" sz="3200" b="1" dirty="0"/>
          </a:p>
          <a:p>
            <a:pPr algn="ctr" eaLnBrk="1" hangingPunct="1">
              <a:buFontTx/>
              <a:buNone/>
            </a:pPr>
            <a:endParaRPr lang="cs-CZ" altLang="cs-CZ" sz="3200" b="1" dirty="0"/>
          </a:p>
          <a:p>
            <a:pPr algn="ctr" eaLnBrk="1" hangingPunct="1">
              <a:buFontTx/>
              <a:buNone/>
            </a:pPr>
            <a:endParaRPr lang="cs-CZ" altLang="cs-CZ" sz="1400" b="1" dirty="0"/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cs-CZ" altLang="cs-CZ" sz="5400" b="1" cap="all" dirty="0">
                <a:solidFill>
                  <a:srgbClr val="3F37AD"/>
                </a:solidFill>
                <a:ea typeface="+mj-ea"/>
                <a:cs typeface="+mj-cs"/>
              </a:rPr>
              <a:t>Děkuji za pozornost!</a:t>
            </a:r>
          </a:p>
          <a:p>
            <a:pPr algn="ctr" eaLnBrk="1" hangingPunct="1">
              <a:buFontTx/>
              <a:buNone/>
            </a:pPr>
            <a:endParaRPr lang="cs-CZ" altLang="cs-CZ" sz="3200" b="1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79716" y="123127"/>
            <a:ext cx="8229600" cy="846137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cs-CZ" dirty="0">
                <a:solidFill>
                  <a:srgbClr val="3F37AD"/>
                </a:solidFill>
                <a:latin typeface="+mn-lt"/>
              </a:rPr>
              <a:t>Kontaktní</a:t>
            </a:r>
            <a:r>
              <a:rPr lang="cs-CZ" dirty="0"/>
              <a:t> </a:t>
            </a:r>
            <a:r>
              <a:rPr lang="cs-CZ" dirty="0">
                <a:solidFill>
                  <a:srgbClr val="3F37AD"/>
                </a:solidFill>
                <a:latin typeface="+mn-lt"/>
              </a:rPr>
              <a:t>informace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10559B1-451D-4344-47EE-5E267C129E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704" y="1415449"/>
            <a:ext cx="3612886" cy="4817182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23742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304776" y="197713"/>
            <a:ext cx="9264227" cy="129105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cs-CZ" sz="5400" dirty="0">
                <a:solidFill>
                  <a:srgbClr val="3F37AD"/>
                </a:solidFill>
                <a:latin typeface="+mn-lt"/>
              </a:rPr>
              <a:t>Historický vývoj </a:t>
            </a:r>
            <a:br>
              <a:rPr lang="cs-CZ" sz="5400" dirty="0">
                <a:solidFill>
                  <a:srgbClr val="3F37AD"/>
                </a:solidFill>
                <a:latin typeface="+mn-lt"/>
              </a:rPr>
            </a:br>
            <a:r>
              <a:rPr lang="cs-CZ" sz="5400" dirty="0">
                <a:solidFill>
                  <a:srgbClr val="3F37AD"/>
                </a:solidFill>
                <a:latin typeface="+mn-lt"/>
              </a:rPr>
              <a:t>- Finské zkušenosti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86309" y="1517795"/>
            <a:ext cx="9177805" cy="5281583"/>
          </a:xfrm>
        </p:spPr>
        <p:txBody>
          <a:bodyPr>
            <a:noAutofit/>
          </a:bodyPr>
          <a:lstStyle/>
          <a:p>
            <a:pPr marL="357188" indent="-357188">
              <a:buFont typeface="Wingdings" pitchFamily="2" charset="2"/>
              <a:buChar char="§"/>
              <a:defRPr/>
            </a:pPr>
            <a:r>
              <a:rPr lang="cs-CZ" sz="3200" b="1" dirty="0"/>
              <a:t>Prvotním impulzem pro výzkum pracovní schopnosti na začátku 80. let bylo uvědomění si demografického problému Finska</a:t>
            </a:r>
          </a:p>
          <a:p>
            <a:pPr marL="357188" indent="-357188">
              <a:buFont typeface="Wingdings" pitchFamily="2" charset="2"/>
              <a:buChar char="§"/>
              <a:defRPr/>
            </a:pPr>
            <a:r>
              <a:rPr lang="cs-CZ" sz="3200" b="1" dirty="0"/>
              <a:t>Zadání výzkumu:</a:t>
            </a:r>
            <a:endParaRPr lang="pl-PL" sz="3200" b="1" dirty="0"/>
          </a:p>
          <a:p>
            <a:pPr marL="814388" lvl="2" indent="-357188">
              <a:defRPr/>
            </a:pPr>
            <a:r>
              <a:rPr lang="pl-PL" sz="2800" b="1" i="1" dirty="0">
                <a:solidFill>
                  <a:srgbClr val="0D12D7"/>
                </a:solidFill>
              </a:rPr>
              <a:t>Jak dlouho mohou lidé pracovat?</a:t>
            </a:r>
          </a:p>
          <a:p>
            <a:pPr marL="814388" lvl="2" indent="-357188">
              <a:defRPr/>
            </a:pPr>
            <a:r>
              <a:rPr lang="pl-PL" sz="2800" b="1" i="1" dirty="0">
                <a:solidFill>
                  <a:srgbClr val="0D12D7"/>
                </a:solidFill>
              </a:rPr>
              <a:t>Jaký je vhodný věk odchodu do důchodu?</a:t>
            </a:r>
            <a:endParaRPr lang="cs-CZ" sz="2800" b="1" i="1" dirty="0">
              <a:solidFill>
                <a:srgbClr val="0D12D7"/>
              </a:solidFill>
            </a:endParaRPr>
          </a:p>
          <a:p>
            <a:pPr marL="357188" indent="-357188">
              <a:defRPr/>
            </a:pPr>
            <a:r>
              <a:rPr lang="en-GB" sz="3200" b="1" dirty="0"/>
              <a:t>1981 – 2009</a:t>
            </a:r>
            <a:r>
              <a:rPr lang="cs-CZ" sz="3200" b="1" dirty="0"/>
              <a:t>: Dlouhodobé studie FIOH zaměřené na stárnoucí pracovníky </a:t>
            </a:r>
          </a:p>
          <a:p>
            <a:pPr marL="357188" indent="-357188">
              <a:defRPr/>
            </a:pPr>
            <a:r>
              <a:rPr lang="cs-CZ" sz="3200" b="1" dirty="0"/>
              <a:t>Sledování  vzorku 6 500 zaměstnanců (stejných osob) ve věku od 45 let po dobu </a:t>
            </a:r>
            <a:r>
              <a:rPr lang="en-GB" sz="3200" b="1" dirty="0"/>
              <a:t>28</a:t>
            </a:r>
            <a:r>
              <a:rPr lang="cs-CZ" sz="3200" b="1" dirty="0"/>
              <a:t> let za použití metody </a:t>
            </a:r>
            <a:r>
              <a:rPr lang="cs-CZ" sz="3200" b="1" dirty="0" err="1"/>
              <a:t>Work</a:t>
            </a:r>
            <a:r>
              <a:rPr lang="cs-CZ" sz="3200" b="1" dirty="0"/>
              <a:t> </a:t>
            </a:r>
            <a:r>
              <a:rPr lang="cs-CZ" sz="3200" b="1" dirty="0" err="1"/>
              <a:t>Ability</a:t>
            </a:r>
            <a:r>
              <a:rPr lang="cs-CZ" sz="3200" b="1" dirty="0"/>
              <a:t> Index</a:t>
            </a:r>
            <a:endParaRPr lang="cs-CZ" sz="3200" b="1" baseline="30000" dirty="0"/>
          </a:p>
        </p:txBody>
      </p:sp>
      <p:pic>
        <p:nvPicPr>
          <p:cNvPr id="20484" name="Picture 2" descr="E:\Ilona\Plocha\Ilmarin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2315" y="2112061"/>
            <a:ext cx="2473376" cy="3756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8102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Group 170">
            <a:extLst>
              <a:ext uri="{FF2B5EF4-FFF2-40B4-BE49-F238E27FC236}">
                <a16:creationId xmlns:a16="http://schemas.microsoft.com/office/drawing/2014/main" id="{902D2648-5B5D-1340-8511-1C4ABFC8B279}"/>
              </a:ext>
            </a:extLst>
          </p:cNvPr>
          <p:cNvGrpSpPr/>
          <p:nvPr/>
        </p:nvGrpSpPr>
        <p:grpSpPr>
          <a:xfrm>
            <a:off x="9221467" y="3208071"/>
            <a:ext cx="1414726" cy="1360017"/>
            <a:chOff x="8835049" y="4848387"/>
            <a:chExt cx="1627779" cy="1597341"/>
          </a:xfrm>
        </p:grpSpPr>
        <p:sp>
          <p:nvSpPr>
            <p:cNvPr id="157" name="Freeform 156">
              <a:extLst>
                <a:ext uri="{FF2B5EF4-FFF2-40B4-BE49-F238E27FC236}">
                  <a16:creationId xmlns:a16="http://schemas.microsoft.com/office/drawing/2014/main" id="{93585866-FE33-204E-B8AC-4B6112901587}"/>
                </a:ext>
              </a:extLst>
            </p:cNvPr>
            <p:cNvSpPr/>
            <p:nvPr/>
          </p:nvSpPr>
          <p:spPr>
            <a:xfrm>
              <a:off x="8835049" y="4849079"/>
              <a:ext cx="1627779" cy="1445727"/>
            </a:xfrm>
            <a:custGeom>
              <a:avLst/>
              <a:gdLst>
                <a:gd name="connsiteX0" fmla="*/ 793148 w 1627779"/>
                <a:gd name="connsiteY0" fmla="*/ 1445728 h 1445727"/>
                <a:gd name="connsiteX1" fmla="*/ 384743 w 1627779"/>
                <a:gd name="connsiteY1" fmla="*/ 1393212 h 1445727"/>
                <a:gd name="connsiteX2" fmla="*/ 235142 w 1627779"/>
                <a:gd name="connsiteY2" fmla="*/ 1268004 h 1445727"/>
                <a:gd name="connsiteX3" fmla="*/ 101681 w 1627779"/>
                <a:gd name="connsiteY3" fmla="*/ 1089983 h 1445727"/>
                <a:gd name="connsiteX4" fmla="*/ 81879 w 1627779"/>
                <a:gd name="connsiteY4" fmla="*/ 992961 h 1445727"/>
                <a:gd name="connsiteX5" fmla="*/ 85938 w 1627779"/>
                <a:gd name="connsiteY5" fmla="*/ 936390 h 1445727"/>
                <a:gd name="connsiteX6" fmla="*/ 102077 w 1627779"/>
                <a:gd name="connsiteY6" fmla="*/ 847380 h 1445727"/>
                <a:gd name="connsiteX7" fmla="*/ 85938 w 1627779"/>
                <a:gd name="connsiteY7" fmla="*/ 790809 h 1445727"/>
                <a:gd name="connsiteX8" fmla="*/ 77820 w 1627779"/>
                <a:gd name="connsiteY8" fmla="*/ 730282 h 1445727"/>
                <a:gd name="connsiteX9" fmla="*/ 97621 w 1627779"/>
                <a:gd name="connsiteY9" fmla="*/ 649480 h 1445727"/>
                <a:gd name="connsiteX10" fmla="*/ 81483 w 1627779"/>
                <a:gd name="connsiteY10" fmla="*/ 576788 h 1445727"/>
                <a:gd name="connsiteX11" fmla="*/ 93859 w 1627779"/>
                <a:gd name="connsiteY11" fmla="*/ 516854 h 1445727"/>
                <a:gd name="connsiteX12" fmla="*/ 109997 w 1627779"/>
                <a:gd name="connsiteY12" fmla="*/ 456228 h 1445727"/>
                <a:gd name="connsiteX13" fmla="*/ 118116 w 1627779"/>
                <a:gd name="connsiteY13" fmla="*/ 391646 h 1445727"/>
                <a:gd name="connsiteX14" fmla="*/ 45246 w 1627779"/>
                <a:gd name="connsiteY14" fmla="*/ 339130 h 1445727"/>
                <a:gd name="connsiteX15" fmla="*/ 0 w 1627779"/>
                <a:gd name="connsiteY15" fmla="*/ 0 h 1445727"/>
                <a:gd name="connsiteX16" fmla="*/ 1627779 w 1627779"/>
                <a:gd name="connsiteY16" fmla="*/ 0 h 1445727"/>
                <a:gd name="connsiteX17" fmla="*/ 1596493 w 1627779"/>
                <a:gd name="connsiteY17" fmla="*/ 254273 h 1445727"/>
                <a:gd name="connsiteX18" fmla="*/ 1523624 w 1627779"/>
                <a:gd name="connsiteY18" fmla="*/ 306790 h 1445727"/>
                <a:gd name="connsiteX19" fmla="*/ 1531742 w 1627779"/>
                <a:gd name="connsiteY19" fmla="*/ 371470 h 1445727"/>
                <a:gd name="connsiteX20" fmla="*/ 1547979 w 1627779"/>
                <a:gd name="connsiteY20" fmla="*/ 431998 h 1445727"/>
                <a:gd name="connsiteX21" fmla="*/ 1560058 w 1627779"/>
                <a:gd name="connsiteY21" fmla="*/ 492623 h 1445727"/>
                <a:gd name="connsiteX22" fmla="*/ 1543920 w 1627779"/>
                <a:gd name="connsiteY22" fmla="*/ 565316 h 1445727"/>
                <a:gd name="connsiteX23" fmla="*/ 1563722 w 1627779"/>
                <a:gd name="connsiteY23" fmla="*/ 646117 h 1445727"/>
                <a:gd name="connsiteX24" fmla="*/ 1555603 w 1627779"/>
                <a:gd name="connsiteY24" fmla="*/ 706644 h 1445727"/>
                <a:gd name="connsiteX25" fmla="*/ 1539465 w 1627779"/>
                <a:gd name="connsiteY25" fmla="*/ 763215 h 1445727"/>
                <a:gd name="connsiteX26" fmla="*/ 1555603 w 1627779"/>
                <a:gd name="connsiteY26" fmla="*/ 852226 h 1445727"/>
                <a:gd name="connsiteX27" fmla="*/ 1559662 w 1627779"/>
                <a:gd name="connsiteY27" fmla="*/ 908797 h 1445727"/>
                <a:gd name="connsiteX28" fmla="*/ 1539861 w 1627779"/>
                <a:gd name="connsiteY28" fmla="*/ 1005719 h 1445727"/>
                <a:gd name="connsiteX29" fmla="*/ 1569563 w 1627779"/>
                <a:gd name="connsiteY29" fmla="*/ 1060214 h 1445727"/>
                <a:gd name="connsiteX30" fmla="*/ 1418478 w 1627779"/>
                <a:gd name="connsiteY30" fmla="*/ 1267905 h 1445727"/>
                <a:gd name="connsiteX31" fmla="*/ 1268779 w 1627779"/>
                <a:gd name="connsiteY31" fmla="*/ 1393113 h 1445727"/>
                <a:gd name="connsiteX32" fmla="*/ 793148 w 1627779"/>
                <a:gd name="connsiteY32" fmla="*/ 1445728 h 1445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627779" h="1445727">
                  <a:moveTo>
                    <a:pt x="793148" y="1445728"/>
                  </a:moveTo>
                  <a:cubicBezTo>
                    <a:pt x="663745" y="1445728"/>
                    <a:pt x="392861" y="1433563"/>
                    <a:pt x="384743" y="1393212"/>
                  </a:cubicBezTo>
                  <a:cubicBezTo>
                    <a:pt x="376624" y="1352861"/>
                    <a:pt x="336229" y="1328531"/>
                    <a:pt x="235142" y="1268004"/>
                  </a:cubicBezTo>
                  <a:cubicBezTo>
                    <a:pt x="134056" y="1207477"/>
                    <a:pt x="101681" y="1134686"/>
                    <a:pt x="101681" y="1089983"/>
                  </a:cubicBezTo>
                  <a:cubicBezTo>
                    <a:pt x="101681" y="1045280"/>
                    <a:pt x="134056" y="1013137"/>
                    <a:pt x="81879" y="992961"/>
                  </a:cubicBezTo>
                  <a:cubicBezTo>
                    <a:pt x="29702" y="972785"/>
                    <a:pt x="41484" y="952610"/>
                    <a:pt x="85938" y="936390"/>
                  </a:cubicBezTo>
                  <a:cubicBezTo>
                    <a:pt x="130393" y="920171"/>
                    <a:pt x="102077" y="891984"/>
                    <a:pt x="102077" y="847380"/>
                  </a:cubicBezTo>
                  <a:cubicBezTo>
                    <a:pt x="102077" y="802775"/>
                    <a:pt x="150590" y="794863"/>
                    <a:pt x="85938" y="790809"/>
                  </a:cubicBezTo>
                  <a:cubicBezTo>
                    <a:pt x="21287" y="786754"/>
                    <a:pt x="29306" y="746403"/>
                    <a:pt x="77820" y="730282"/>
                  </a:cubicBezTo>
                  <a:cubicBezTo>
                    <a:pt x="126333" y="714161"/>
                    <a:pt x="97621" y="685776"/>
                    <a:pt x="97621" y="649480"/>
                  </a:cubicBezTo>
                  <a:cubicBezTo>
                    <a:pt x="97621" y="613183"/>
                    <a:pt x="125937" y="588854"/>
                    <a:pt x="81483" y="576788"/>
                  </a:cubicBezTo>
                  <a:cubicBezTo>
                    <a:pt x="37029" y="564722"/>
                    <a:pt x="41088" y="528722"/>
                    <a:pt x="93859" y="516854"/>
                  </a:cubicBezTo>
                  <a:cubicBezTo>
                    <a:pt x="146630" y="504986"/>
                    <a:pt x="113660" y="484514"/>
                    <a:pt x="109997" y="456228"/>
                  </a:cubicBezTo>
                  <a:cubicBezTo>
                    <a:pt x="106334" y="427943"/>
                    <a:pt x="146432" y="391646"/>
                    <a:pt x="118116" y="391646"/>
                  </a:cubicBezTo>
                  <a:cubicBezTo>
                    <a:pt x="89800" y="391646"/>
                    <a:pt x="49603" y="371174"/>
                    <a:pt x="45246" y="339130"/>
                  </a:cubicBezTo>
                  <a:lnTo>
                    <a:pt x="0" y="0"/>
                  </a:lnTo>
                  <a:lnTo>
                    <a:pt x="1627779" y="0"/>
                  </a:lnTo>
                  <a:lnTo>
                    <a:pt x="1596493" y="254273"/>
                  </a:lnTo>
                  <a:cubicBezTo>
                    <a:pt x="1592533" y="286317"/>
                    <a:pt x="1551940" y="306790"/>
                    <a:pt x="1523624" y="306790"/>
                  </a:cubicBezTo>
                  <a:cubicBezTo>
                    <a:pt x="1495307" y="306790"/>
                    <a:pt x="1535802" y="343185"/>
                    <a:pt x="1531742" y="371470"/>
                  </a:cubicBezTo>
                  <a:cubicBezTo>
                    <a:pt x="1527683" y="399756"/>
                    <a:pt x="1495407" y="419932"/>
                    <a:pt x="1547979" y="431998"/>
                  </a:cubicBezTo>
                  <a:cubicBezTo>
                    <a:pt x="1600552" y="444064"/>
                    <a:pt x="1604513" y="480459"/>
                    <a:pt x="1560058" y="492623"/>
                  </a:cubicBezTo>
                  <a:cubicBezTo>
                    <a:pt x="1515604" y="504788"/>
                    <a:pt x="1543920" y="528920"/>
                    <a:pt x="1543920" y="565316"/>
                  </a:cubicBezTo>
                  <a:cubicBezTo>
                    <a:pt x="1543920" y="601711"/>
                    <a:pt x="1515604" y="629897"/>
                    <a:pt x="1563722" y="646117"/>
                  </a:cubicBezTo>
                  <a:cubicBezTo>
                    <a:pt x="1611839" y="662337"/>
                    <a:pt x="1620354" y="702688"/>
                    <a:pt x="1555603" y="706644"/>
                  </a:cubicBezTo>
                  <a:cubicBezTo>
                    <a:pt x="1490852" y="710601"/>
                    <a:pt x="1539465" y="718809"/>
                    <a:pt x="1539465" y="763215"/>
                  </a:cubicBezTo>
                  <a:cubicBezTo>
                    <a:pt x="1539465" y="807622"/>
                    <a:pt x="1511149" y="835907"/>
                    <a:pt x="1555603" y="852226"/>
                  </a:cubicBezTo>
                  <a:cubicBezTo>
                    <a:pt x="1600057" y="868544"/>
                    <a:pt x="1612235" y="888523"/>
                    <a:pt x="1559662" y="908797"/>
                  </a:cubicBezTo>
                  <a:cubicBezTo>
                    <a:pt x="1507089" y="929072"/>
                    <a:pt x="1539861" y="961214"/>
                    <a:pt x="1539861" y="1005719"/>
                  </a:cubicBezTo>
                  <a:cubicBezTo>
                    <a:pt x="1539861" y="1018873"/>
                    <a:pt x="1574810" y="1032719"/>
                    <a:pt x="1569563" y="1060214"/>
                  </a:cubicBezTo>
                  <a:cubicBezTo>
                    <a:pt x="1557385" y="1125686"/>
                    <a:pt x="1495110" y="1204015"/>
                    <a:pt x="1418478" y="1267905"/>
                  </a:cubicBezTo>
                  <a:cubicBezTo>
                    <a:pt x="1341846" y="1331795"/>
                    <a:pt x="1276898" y="1352663"/>
                    <a:pt x="1268779" y="1393113"/>
                  </a:cubicBezTo>
                  <a:cubicBezTo>
                    <a:pt x="1260660" y="1433563"/>
                    <a:pt x="922550" y="1445728"/>
                    <a:pt x="793148" y="1445728"/>
                  </a:cubicBezTo>
                  <a:close/>
                </a:path>
              </a:pathLst>
            </a:custGeom>
            <a:solidFill>
              <a:srgbClr val="828282"/>
            </a:solidFill>
            <a:ln w="98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 157">
              <a:extLst>
                <a:ext uri="{FF2B5EF4-FFF2-40B4-BE49-F238E27FC236}">
                  <a16:creationId xmlns:a16="http://schemas.microsoft.com/office/drawing/2014/main" id="{7AE31C01-0941-F844-924A-979959C00F29}"/>
                </a:ext>
              </a:extLst>
            </p:cNvPr>
            <p:cNvSpPr/>
            <p:nvPr/>
          </p:nvSpPr>
          <p:spPr>
            <a:xfrm>
              <a:off x="9183654" y="4848387"/>
              <a:ext cx="460573" cy="1446419"/>
            </a:xfrm>
            <a:custGeom>
              <a:avLst/>
              <a:gdLst>
                <a:gd name="connsiteX0" fmla="*/ 220489 w 460573"/>
                <a:gd name="connsiteY0" fmla="*/ 1446420 h 1446419"/>
                <a:gd name="connsiteX1" fmla="*/ 103166 w 460573"/>
                <a:gd name="connsiteY1" fmla="*/ 1393904 h 1446419"/>
                <a:gd name="connsiteX2" fmla="*/ 60196 w 460573"/>
                <a:gd name="connsiteY2" fmla="*/ 1268696 h 1446419"/>
                <a:gd name="connsiteX3" fmla="*/ 21881 w 460573"/>
                <a:gd name="connsiteY3" fmla="*/ 1090675 h 1446419"/>
                <a:gd name="connsiteX4" fmla="*/ 16039 w 460573"/>
                <a:gd name="connsiteY4" fmla="*/ 993654 h 1446419"/>
                <a:gd name="connsiteX5" fmla="*/ 17227 w 460573"/>
                <a:gd name="connsiteY5" fmla="*/ 937082 h 1446419"/>
                <a:gd name="connsiteX6" fmla="*/ 21881 w 460573"/>
                <a:gd name="connsiteY6" fmla="*/ 848072 h 1446419"/>
                <a:gd name="connsiteX7" fmla="*/ 17227 w 460573"/>
                <a:gd name="connsiteY7" fmla="*/ 791501 h 1446419"/>
                <a:gd name="connsiteX8" fmla="*/ 14851 w 460573"/>
                <a:gd name="connsiteY8" fmla="*/ 730974 h 1446419"/>
                <a:gd name="connsiteX9" fmla="*/ 20693 w 460573"/>
                <a:gd name="connsiteY9" fmla="*/ 650172 h 1446419"/>
                <a:gd name="connsiteX10" fmla="*/ 16039 w 460573"/>
                <a:gd name="connsiteY10" fmla="*/ 577480 h 1446419"/>
                <a:gd name="connsiteX11" fmla="*/ 19504 w 460573"/>
                <a:gd name="connsiteY11" fmla="*/ 516854 h 1446419"/>
                <a:gd name="connsiteX12" fmla="*/ 24158 w 460573"/>
                <a:gd name="connsiteY12" fmla="*/ 456228 h 1446419"/>
                <a:gd name="connsiteX13" fmla="*/ 26435 w 460573"/>
                <a:gd name="connsiteY13" fmla="*/ 391646 h 1446419"/>
                <a:gd name="connsiteX14" fmla="*/ 5544 w 460573"/>
                <a:gd name="connsiteY14" fmla="*/ 339130 h 1446419"/>
                <a:gd name="connsiteX15" fmla="*/ 12574 w 460573"/>
                <a:gd name="connsiteY15" fmla="*/ 242207 h 1446419"/>
                <a:gd name="connsiteX16" fmla="*/ 11386 w 460573"/>
                <a:gd name="connsiteY16" fmla="*/ 116900 h 1446419"/>
                <a:gd name="connsiteX17" fmla="*/ 0 w 460573"/>
                <a:gd name="connsiteY17" fmla="*/ 0 h 1446419"/>
                <a:gd name="connsiteX18" fmla="*/ 460285 w 460573"/>
                <a:gd name="connsiteY18" fmla="*/ 0 h 1446419"/>
                <a:gd name="connsiteX19" fmla="*/ 455038 w 460573"/>
                <a:gd name="connsiteY19" fmla="*/ 60824 h 1446419"/>
                <a:gd name="connsiteX20" fmla="*/ 444345 w 460573"/>
                <a:gd name="connsiteY20" fmla="*/ 157350 h 1446419"/>
                <a:gd name="connsiteX21" fmla="*/ 451275 w 460573"/>
                <a:gd name="connsiteY21" fmla="*/ 254273 h 1446419"/>
                <a:gd name="connsiteX22" fmla="*/ 430385 w 460573"/>
                <a:gd name="connsiteY22" fmla="*/ 306789 h 1446419"/>
                <a:gd name="connsiteX23" fmla="*/ 432761 w 460573"/>
                <a:gd name="connsiteY23" fmla="*/ 371470 h 1446419"/>
                <a:gd name="connsiteX24" fmla="*/ 437414 w 460573"/>
                <a:gd name="connsiteY24" fmla="*/ 431997 h 1446419"/>
                <a:gd name="connsiteX25" fmla="*/ 440880 w 460573"/>
                <a:gd name="connsiteY25" fmla="*/ 492623 h 1446419"/>
                <a:gd name="connsiteX26" fmla="*/ 436226 w 460573"/>
                <a:gd name="connsiteY26" fmla="*/ 565315 h 1446419"/>
                <a:gd name="connsiteX27" fmla="*/ 442068 w 460573"/>
                <a:gd name="connsiteY27" fmla="*/ 646117 h 1446419"/>
                <a:gd name="connsiteX28" fmla="*/ 439692 w 460573"/>
                <a:gd name="connsiteY28" fmla="*/ 706644 h 1446419"/>
                <a:gd name="connsiteX29" fmla="*/ 435038 w 460573"/>
                <a:gd name="connsiteY29" fmla="*/ 763215 h 1446419"/>
                <a:gd name="connsiteX30" fmla="*/ 439692 w 460573"/>
                <a:gd name="connsiteY30" fmla="*/ 852226 h 1446419"/>
                <a:gd name="connsiteX31" fmla="*/ 440880 w 460573"/>
                <a:gd name="connsiteY31" fmla="*/ 908797 h 1446419"/>
                <a:gd name="connsiteX32" fmla="*/ 435038 w 460573"/>
                <a:gd name="connsiteY32" fmla="*/ 1005719 h 1446419"/>
                <a:gd name="connsiteX33" fmla="*/ 443652 w 460573"/>
                <a:gd name="connsiteY33" fmla="*/ 1060213 h 1446419"/>
                <a:gd name="connsiteX34" fmla="*/ 400188 w 460573"/>
                <a:gd name="connsiteY34" fmla="*/ 1267905 h 1446419"/>
                <a:gd name="connsiteX35" fmla="*/ 357218 w 460573"/>
                <a:gd name="connsiteY35" fmla="*/ 1393113 h 1446419"/>
                <a:gd name="connsiteX36" fmla="*/ 220489 w 460573"/>
                <a:gd name="connsiteY36" fmla="*/ 1446420 h 144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60573" h="1446419">
                  <a:moveTo>
                    <a:pt x="220489" y="1446420"/>
                  </a:moveTo>
                  <a:cubicBezTo>
                    <a:pt x="183362" y="1446420"/>
                    <a:pt x="105542" y="1434255"/>
                    <a:pt x="103166" y="1393904"/>
                  </a:cubicBezTo>
                  <a:cubicBezTo>
                    <a:pt x="100790" y="1353553"/>
                    <a:pt x="89206" y="1329223"/>
                    <a:pt x="60196" y="1268696"/>
                  </a:cubicBezTo>
                  <a:cubicBezTo>
                    <a:pt x="35187" y="1212659"/>
                    <a:pt x="22138" y="1152033"/>
                    <a:pt x="21881" y="1090675"/>
                  </a:cubicBezTo>
                  <a:cubicBezTo>
                    <a:pt x="21881" y="1046170"/>
                    <a:pt x="31088" y="1013829"/>
                    <a:pt x="16039" y="993654"/>
                  </a:cubicBezTo>
                  <a:cubicBezTo>
                    <a:pt x="2346" y="977107"/>
                    <a:pt x="2852" y="953045"/>
                    <a:pt x="17227" y="937082"/>
                  </a:cubicBezTo>
                  <a:cubicBezTo>
                    <a:pt x="29999" y="920961"/>
                    <a:pt x="21881" y="892676"/>
                    <a:pt x="21881" y="848072"/>
                  </a:cubicBezTo>
                  <a:cubicBezTo>
                    <a:pt x="21881" y="803467"/>
                    <a:pt x="35742" y="795556"/>
                    <a:pt x="17227" y="791501"/>
                  </a:cubicBezTo>
                  <a:cubicBezTo>
                    <a:pt x="-1287" y="787446"/>
                    <a:pt x="891" y="747095"/>
                    <a:pt x="14851" y="730974"/>
                  </a:cubicBezTo>
                  <a:cubicBezTo>
                    <a:pt x="28811" y="714853"/>
                    <a:pt x="20693" y="686469"/>
                    <a:pt x="20693" y="650172"/>
                  </a:cubicBezTo>
                  <a:cubicBezTo>
                    <a:pt x="20693" y="613875"/>
                    <a:pt x="28811" y="589546"/>
                    <a:pt x="16039" y="577480"/>
                  </a:cubicBezTo>
                  <a:cubicBezTo>
                    <a:pt x="3267" y="565414"/>
                    <a:pt x="4455" y="528920"/>
                    <a:pt x="19504" y="516854"/>
                  </a:cubicBezTo>
                  <a:cubicBezTo>
                    <a:pt x="34554" y="504788"/>
                    <a:pt x="25346" y="484514"/>
                    <a:pt x="24158" y="456228"/>
                  </a:cubicBezTo>
                  <a:cubicBezTo>
                    <a:pt x="22970" y="427942"/>
                    <a:pt x="34653" y="391646"/>
                    <a:pt x="26435" y="391646"/>
                  </a:cubicBezTo>
                  <a:cubicBezTo>
                    <a:pt x="18217" y="391646"/>
                    <a:pt x="5544" y="371866"/>
                    <a:pt x="5544" y="339130"/>
                  </a:cubicBezTo>
                  <a:cubicBezTo>
                    <a:pt x="5544" y="306394"/>
                    <a:pt x="12574" y="286614"/>
                    <a:pt x="12574" y="242207"/>
                  </a:cubicBezTo>
                  <a:cubicBezTo>
                    <a:pt x="12574" y="197801"/>
                    <a:pt x="16039" y="149241"/>
                    <a:pt x="11386" y="116900"/>
                  </a:cubicBezTo>
                  <a:cubicBezTo>
                    <a:pt x="7228" y="88318"/>
                    <a:pt x="1485" y="34417"/>
                    <a:pt x="0" y="0"/>
                  </a:cubicBezTo>
                  <a:lnTo>
                    <a:pt x="460285" y="0"/>
                  </a:lnTo>
                  <a:cubicBezTo>
                    <a:pt x="461325" y="20423"/>
                    <a:pt x="459552" y="40885"/>
                    <a:pt x="455038" y="60824"/>
                  </a:cubicBezTo>
                  <a:cubicBezTo>
                    <a:pt x="444642" y="93164"/>
                    <a:pt x="444345" y="112944"/>
                    <a:pt x="444345" y="157350"/>
                  </a:cubicBezTo>
                  <a:cubicBezTo>
                    <a:pt x="444345" y="201757"/>
                    <a:pt x="451275" y="221932"/>
                    <a:pt x="451275" y="254273"/>
                  </a:cubicBezTo>
                  <a:cubicBezTo>
                    <a:pt x="451275" y="286614"/>
                    <a:pt x="438504" y="306789"/>
                    <a:pt x="430385" y="306789"/>
                  </a:cubicBezTo>
                  <a:cubicBezTo>
                    <a:pt x="422266" y="306789"/>
                    <a:pt x="433850" y="343185"/>
                    <a:pt x="432761" y="371470"/>
                  </a:cubicBezTo>
                  <a:cubicBezTo>
                    <a:pt x="431672" y="399756"/>
                    <a:pt x="422266" y="419932"/>
                    <a:pt x="437414" y="431997"/>
                  </a:cubicBezTo>
                  <a:cubicBezTo>
                    <a:pt x="452563" y="444063"/>
                    <a:pt x="453652" y="480459"/>
                    <a:pt x="440880" y="492623"/>
                  </a:cubicBezTo>
                  <a:cubicBezTo>
                    <a:pt x="428108" y="504788"/>
                    <a:pt x="436226" y="528920"/>
                    <a:pt x="436226" y="565315"/>
                  </a:cubicBezTo>
                  <a:cubicBezTo>
                    <a:pt x="436226" y="601711"/>
                    <a:pt x="428108" y="629897"/>
                    <a:pt x="442068" y="646117"/>
                  </a:cubicBezTo>
                  <a:cubicBezTo>
                    <a:pt x="456028" y="662337"/>
                    <a:pt x="458305" y="702688"/>
                    <a:pt x="439692" y="706644"/>
                  </a:cubicBezTo>
                  <a:cubicBezTo>
                    <a:pt x="421078" y="710600"/>
                    <a:pt x="435038" y="718809"/>
                    <a:pt x="435038" y="763215"/>
                  </a:cubicBezTo>
                  <a:cubicBezTo>
                    <a:pt x="435038" y="807622"/>
                    <a:pt x="426920" y="835907"/>
                    <a:pt x="439692" y="852226"/>
                  </a:cubicBezTo>
                  <a:cubicBezTo>
                    <a:pt x="454028" y="868198"/>
                    <a:pt x="454533" y="892231"/>
                    <a:pt x="440880" y="908797"/>
                  </a:cubicBezTo>
                  <a:cubicBezTo>
                    <a:pt x="425731" y="928577"/>
                    <a:pt x="435038" y="961214"/>
                    <a:pt x="435038" y="1005719"/>
                  </a:cubicBezTo>
                  <a:cubicBezTo>
                    <a:pt x="435038" y="1018873"/>
                    <a:pt x="444939" y="1032719"/>
                    <a:pt x="443652" y="1060213"/>
                  </a:cubicBezTo>
                  <a:cubicBezTo>
                    <a:pt x="438177" y="1131027"/>
                    <a:pt x="423573" y="1200830"/>
                    <a:pt x="400188" y="1267905"/>
                  </a:cubicBezTo>
                  <a:cubicBezTo>
                    <a:pt x="378109" y="1332091"/>
                    <a:pt x="359496" y="1352662"/>
                    <a:pt x="357218" y="1393113"/>
                  </a:cubicBezTo>
                  <a:cubicBezTo>
                    <a:pt x="354941" y="1433563"/>
                    <a:pt x="257716" y="1446420"/>
                    <a:pt x="220489" y="1446420"/>
                  </a:cubicBezTo>
                  <a:close/>
                </a:path>
              </a:pathLst>
            </a:custGeom>
            <a:solidFill>
              <a:srgbClr val="939393"/>
            </a:solidFill>
            <a:ln w="98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 158">
              <a:extLst>
                <a:ext uri="{FF2B5EF4-FFF2-40B4-BE49-F238E27FC236}">
                  <a16:creationId xmlns:a16="http://schemas.microsoft.com/office/drawing/2014/main" id="{0902E112-0071-374E-BBAD-B39D876EDDBE}"/>
                </a:ext>
              </a:extLst>
            </p:cNvPr>
            <p:cNvSpPr/>
            <p:nvPr/>
          </p:nvSpPr>
          <p:spPr>
            <a:xfrm>
              <a:off x="9475626" y="6282840"/>
              <a:ext cx="371970" cy="162888"/>
            </a:xfrm>
            <a:custGeom>
              <a:avLst/>
              <a:gdLst>
                <a:gd name="connsiteX0" fmla="*/ 185936 w 371970"/>
                <a:gd name="connsiteY0" fmla="*/ 0 h 162888"/>
                <a:gd name="connsiteX1" fmla="*/ 371970 w 371970"/>
                <a:gd name="connsiteY1" fmla="*/ 81395 h 162888"/>
                <a:gd name="connsiteX2" fmla="*/ 185936 w 371970"/>
                <a:gd name="connsiteY2" fmla="*/ 162889 h 162888"/>
                <a:gd name="connsiteX3" fmla="*/ 0 w 371970"/>
                <a:gd name="connsiteY3" fmla="*/ 81395 h 162888"/>
                <a:gd name="connsiteX4" fmla="*/ 185936 w 371970"/>
                <a:gd name="connsiteY4" fmla="*/ 0 h 16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1970" h="162888">
                  <a:moveTo>
                    <a:pt x="185936" y="0"/>
                  </a:moveTo>
                  <a:cubicBezTo>
                    <a:pt x="288705" y="0"/>
                    <a:pt x="371970" y="36494"/>
                    <a:pt x="371970" y="81395"/>
                  </a:cubicBezTo>
                  <a:cubicBezTo>
                    <a:pt x="371970" y="126296"/>
                    <a:pt x="288705" y="162889"/>
                    <a:pt x="185936" y="162889"/>
                  </a:cubicBezTo>
                  <a:cubicBezTo>
                    <a:pt x="83166" y="162889"/>
                    <a:pt x="0" y="126395"/>
                    <a:pt x="0" y="81395"/>
                  </a:cubicBezTo>
                  <a:cubicBezTo>
                    <a:pt x="0" y="36395"/>
                    <a:pt x="83067" y="0"/>
                    <a:pt x="185936" y="0"/>
                  </a:cubicBezTo>
                  <a:close/>
                </a:path>
              </a:pathLst>
            </a:custGeom>
            <a:solidFill>
              <a:srgbClr val="828282"/>
            </a:solidFill>
            <a:ln w="98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 159">
              <a:extLst>
                <a:ext uri="{FF2B5EF4-FFF2-40B4-BE49-F238E27FC236}">
                  <a16:creationId xmlns:a16="http://schemas.microsoft.com/office/drawing/2014/main" id="{086E0867-199C-6045-B656-B2BA3E4244E6}"/>
                </a:ext>
              </a:extLst>
            </p:cNvPr>
            <p:cNvSpPr/>
            <p:nvPr/>
          </p:nvSpPr>
          <p:spPr>
            <a:xfrm>
              <a:off x="9337907" y="6207675"/>
              <a:ext cx="646913" cy="179405"/>
            </a:xfrm>
            <a:custGeom>
              <a:avLst/>
              <a:gdLst>
                <a:gd name="connsiteX0" fmla="*/ 646914 w 646913"/>
                <a:gd name="connsiteY0" fmla="*/ 89703 h 179405"/>
                <a:gd name="connsiteX1" fmla="*/ 323457 w 646913"/>
                <a:gd name="connsiteY1" fmla="*/ 179406 h 179405"/>
                <a:gd name="connsiteX2" fmla="*/ 0 w 646913"/>
                <a:gd name="connsiteY2" fmla="*/ 89703 h 179405"/>
                <a:gd name="connsiteX3" fmla="*/ 323457 w 646913"/>
                <a:gd name="connsiteY3" fmla="*/ 0 h 179405"/>
                <a:gd name="connsiteX4" fmla="*/ 646914 w 646913"/>
                <a:gd name="connsiteY4" fmla="*/ 89703 h 179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6913" h="179405">
                  <a:moveTo>
                    <a:pt x="646914" y="89703"/>
                  </a:moveTo>
                  <a:cubicBezTo>
                    <a:pt x="646914" y="139244"/>
                    <a:pt x="502097" y="179406"/>
                    <a:pt x="323457" y="179406"/>
                  </a:cubicBezTo>
                  <a:cubicBezTo>
                    <a:pt x="144817" y="179406"/>
                    <a:pt x="0" y="139244"/>
                    <a:pt x="0" y="89703"/>
                  </a:cubicBezTo>
                  <a:cubicBezTo>
                    <a:pt x="0" y="40161"/>
                    <a:pt x="144817" y="0"/>
                    <a:pt x="323457" y="0"/>
                  </a:cubicBezTo>
                  <a:cubicBezTo>
                    <a:pt x="502097" y="0"/>
                    <a:pt x="646914" y="40161"/>
                    <a:pt x="646914" y="89703"/>
                  </a:cubicBezTo>
                  <a:close/>
                </a:path>
              </a:pathLst>
            </a:custGeom>
            <a:solidFill>
              <a:srgbClr val="828282"/>
            </a:solidFill>
            <a:ln w="98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 160">
              <a:extLst>
                <a:ext uri="{FF2B5EF4-FFF2-40B4-BE49-F238E27FC236}">
                  <a16:creationId xmlns:a16="http://schemas.microsoft.com/office/drawing/2014/main" id="{5008FF21-8CCC-044C-8FE7-DF5A47E0813E}"/>
                </a:ext>
              </a:extLst>
            </p:cNvPr>
            <p:cNvSpPr/>
            <p:nvPr/>
          </p:nvSpPr>
          <p:spPr>
            <a:xfrm>
              <a:off x="9250583" y="6260785"/>
              <a:ext cx="821661" cy="66856"/>
            </a:xfrm>
            <a:custGeom>
              <a:avLst/>
              <a:gdLst>
                <a:gd name="connsiteX0" fmla="*/ 379693 w 821661"/>
                <a:gd name="connsiteY0" fmla="*/ 66857 h 66856"/>
                <a:gd name="connsiteX1" fmla="*/ 4851 w 821661"/>
                <a:gd name="connsiteY1" fmla="*/ 18692 h 66856"/>
                <a:gd name="connsiteX2" fmla="*/ 0 w 821661"/>
                <a:gd name="connsiteY2" fmla="*/ 1879 h 66856"/>
                <a:gd name="connsiteX3" fmla="*/ 377020 w 821661"/>
                <a:gd name="connsiteY3" fmla="*/ 34022 h 66856"/>
                <a:gd name="connsiteX4" fmla="*/ 821662 w 821661"/>
                <a:gd name="connsiteY4" fmla="*/ 0 h 66856"/>
                <a:gd name="connsiteX5" fmla="*/ 816315 w 821661"/>
                <a:gd name="connsiteY5" fmla="*/ 18692 h 66856"/>
                <a:gd name="connsiteX6" fmla="*/ 379693 w 821661"/>
                <a:gd name="connsiteY6" fmla="*/ 66857 h 66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1661" h="66856">
                  <a:moveTo>
                    <a:pt x="379693" y="66857"/>
                  </a:moveTo>
                  <a:cubicBezTo>
                    <a:pt x="260884" y="66857"/>
                    <a:pt x="12277" y="55780"/>
                    <a:pt x="4851" y="18692"/>
                  </a:cubicBezTo>
                  <a:cubicBezTo>
                    <a:pt x="3574" y="12996"/>
                    <a:pt x="1960" y="7378"/>
                    <a:pt x="0" y="1879"/>
                  </a:cubicBezTo>
                  <a:cubicBezTo>
                    <a:pt x="76434" y="26110"/>
                    <a:pt x="272666" y="34022"/>
                    <a:pt x="377020" y="34022"/>
                  </a:cubicBezTo>
                  <a:cubicBezTo>
                    <a:pt x="483948" y="34022"/>
                    <a:pt x="733446" y="25714"/>
                    <a:pt x="821662" y="0"/>
                  </a:cubicBezTo>
                  <a:cubicBezTo>
                    <a:pt x="819444" y="6102"/>
                    <a:pt x="817662" y="12343"/>
                    <a:pt x="816315" y="18692"/>
                  </a:cubicBezTo>
                  <a:cubicBezTo>
                    <a:pt x="808890" y="55780"/>
                    <a:pt x="498502" y="66857"/>
                    <a:pt x="379693" y="66857"/>
                  </a:cubicBezTo>
                  <a:close/>
                </a:path>
              </a:pathLst>
            </a:custGeom>
            <a:solidFill>
              <a:srgbClr val="828282"/>
            </a:solidFill>
            <a:ln w="98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 161">
              <a:extLst>
                <a:ext uri="{FF2B5EF4-FFF2-40B4-BE49-F238E27FC236}">
                  <a16:creationId xmlns:a16="http://schemas.microsoft.com/office/drawing/2014/main" id="{333EC4FB-45C4-594F-B79A-12EC844E5C34}"/>
                </a:ext>
              </a:extLst>
            </p:cNvPr>
            <p:cNvSpPr/>
            <p:nvPr/>
          </p:nvSpPr>
          <p:spPr>
            <a:xfrm>
              <a:off x="8914552" y="5258329"/>
              <a:ext cx="1504911" cy="111856"/>
            </a:xfrm>
            <a:custGeom>
              <a:avLst/>
              <a:gdLst>
                <a:gd name="connsiteX0" fmla="*/ 36633 w 1504911"/>
                <a:gd name="connsiteY0" fmla="*/ 65967 h 111856"/>
                <a:gd name="connsiteX1" fmla="*/ 1438873 w 1504911"/>
                <a:gd name="connsiteY1" fmla="*/ 0 h 111856"/>
                <a:gd name="connsiteX2" fmla="*/ 1468576 w 1504911"/>
                <a:gd name="connsiteY2" fmla="*/ 22549 h 111856"/>
                <a:gd name="connsiteX3" fmla="*/ 1504911 w 1504911"/>
                <a:gd name="connsiteY3" fmla="*/ 41044 h 111856"/>
                <a:gd name="connsiteX4" fmla="*/ 0 w 1504911"/>
                <a:gd name="connsiteY4" fmla="*/ 111856 h 111856"/>
                <a:gd name="connsiteX5" fmla="*/ 14356 w 1504911"/>
                <a:gd name="connsiteY5" fmla="*/ 107604 h 111856"/>
                <a:gd name="connsiteX6" fmla="*/ 36633 w 1504911"/>
                <a:gd name="connsiteY6" fmla="*/ 65967 h 11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4911" h="111856">
                  <a:moveTo>
                    <a:pt x="36633" y="65967"/>
                  </a:moveTo>
                  <a:lnTo>
                    <a:pt x="1438873" y="0"/>
                  </a:lnTo>
                  <a:cubicBezTo>
                    <a:pt x="1437685" y="9297"/>
                    <a:pt x="1443626" y="16813"/>
                    <a:pt x="1468576" y="22549"/>
                  </a:cubicBezTo>
                  <a:cubicBezTo>
                    <a:pt x="1482298" y="24854"/>
                    <a:pt x="1494981" y="31312"/>
                    <a:pt x="1504911" y="41044"/>
                  </a:cubicBezTo>
                  <a:lnTo>
                    <a:pt x="0" y="111856"/>
                  </a:lnTo>
                  <a:cubicBezTo>
                    <a:pt x="4673" y="110076"/>
                    <a:pt x="9475" y="108662"/>
                    <a:pt x="14356" y="107604"/>
                  </a:cubicBezTo>
                  <a:cubicBezTo>
                    <a:pt x="53959" y="98208"/>
                    <a:pt x="45048" y="84362"/>
                    <a:pt x="36633" y="65967"/>
                  </a:cubicBezTo>
                  <a:close/>
                </a:path>
              </a:pathLst>
            </a:custGeom>
            <a:solidFill>
              <a:srgbClr val="AAAAAA"/>
            </a:solidFill>
            <a:ln w="98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 162">
              <a:extLst>
                <a:ext uri="{FF2B5EF4-FFF2-40B4-BE49-F238E27FC236}">
                  <a16:creationId xmlns:a16="http://schemas.microsoft.com/office/drawing/2014/main" id="{1C471F68-AA49-E94F-AA1F-6FD8C8F55DF1}"/>
                </a:ext>
              </a:extLst>
            </p:cNvPr>
            <p:cNvSpPr/>
            <p:nvPr/>
          </p:nvSpPr>
          <p:spPr>
            <a:xfrm>
              <a:off x="8885642" y="5135000"/>
              <a:ext cx="1529069" cy="112252"/>
            </a:xfrm>
            <a:custGeom>
              <a:avLst/>
              <a:gdLst>
                <a:gd name="connsiteX0" fmla="*/ 0 w 1529069"/>
                <a:gd name="connsiteY0" fmla="*/ 72000 h 112252"/>
                <a:gd name="connsiteX1" fmla="*/ 1529069 w 1529069"/>
                <a:gd name="connsiteY1" fmla="*/ 0 h 112252"/>
                <a:gd name="connsiteX2" fmla="*/ 1473031 w 1529069"/>
                <a:gd name="connsiteY2" fmla="*/ 20670 h 112252"/>
                <a:gd name="connsiteX3" fmla="*/ 1470259 w 1529069"/>
                <a:gd name="connsiteY3" fmla="*/ 46978 h 112252"/>
                <a:gd name="connsiteX4" fmla="*/ 77424 w 1529069"/>
                <a:gd name="connsiteY4" fmla="*/ 112252 h 112252"/>
                <a:gd name="connsiteX5" fmla="*/ 67523 w 1529069"/>
                <a:gd name="connsiteY5" fmla="*/ 105329 h 112252"/>
                <a:gd name="connsiteX6" fmla="*/ 0 w 1529069"/>
                <a:gd name="connsiteY6" fmla="*/ 72000 h 112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9069" h="112252">
                  <a:moveTo>
                    <a:pt x="0" y="72000"/>
                  </a:moveTo>
                  <a:lnTo>
                    <a:pt x="1529069" y="0"/>
                  </a:lnTo>
                  <a:cubicBezTo>
                    <a:pt x="1513129" y="12778"/>
                    <a:pt x="1493456" y="20027"/>
                    <a:pt x="1473031" y="20670"/>
                  </a:cubicBezTo>
                  <a:cubicBezTo>
                    <a:pt x="1457289" y="20670"/>
                    <a:pt x="1463130" y="32044"/>
                    <a:pt x="1470259" y="46978"/>
                  </a:cubicBezTo>
                  <a:lnTo>
                    <a:pt x="77424" y="112252"/>
                  </a:lnTo>
                  <a:cubicBezTo>
                    <a:pt x="77424" y="107901"/>
                    <a:pt x="74850" y="105329"/>
                    <a:pt x="67523" y="105329"/>
                  </a:cubicBezTo>
                  <a:cubicBezTo>
                    <a:pt x="45048" y="105527"/>
                    <a:pt x="12772" y="93065"/>
                    <a:pt x="0" y="72000"/>
                  </a:cubicBezTo>
                  <a:close/>
                </a:path>
              </a:pathLst>
            </a:custGeom>
            <a:solidFill>
              <a:srgbClr val="AAAAAA"/>
            </a:solidFill>
            <a:ln w="98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 163">
              <a:extLst>
                <a:ext uri="{FF2B5EF4-FFF2-40B4-BE49-F238E27FC236}">
                  <a16:creationId xmlns:a16="http://schemas.microsoft.com/office/drawing/2014/main" id="{F27E891C-2FDF-E14B-A5AF-672103927D11}"/>
                </a:ext>
              </a:extLst>
            </p:cNvPr>
            <p:cNvSpPr/>
            <p:nvPr/>
          </p:nvSpPr>
          <p:spPr>
            <a:xfrm>
              <a:off x="8919898" y="5359010"/>
              <a:ext cx="1458179" cy="111560"/>
            </a:xfrm>
            <a:custGeom>
              <a:avLst/>
              <a:gdLst>
                <a:gd name="connsiteX0" fmla="*/ 0 w 1458179"/>
                <a:gd name="connsiteY0" fmla="*/ 68242 h 111560"/>
                <a:gd name="connsiteX1" fmla="*/ 1450853 w 1458179"/>
                <a:gd name="connsiteY1" fmla="*/ 0 h 111560"/>
                <a:gd name="connsiteX2" fmla="*/ 1458180 w 1458179"/>
                <a:gd name="connsiteY2" fmla="*/ 43813 h 111560"/>
                <a:gd name="connsiteX3" fmla="*/ 17425 w 1458179"/>
                <a:gd name="connsiteY3" fmla="*/ 111560 h 111560"/>
                <a:gd name="connsiteX4" fmla="*/ 0 w 1458179"/>
                <a:gd name="connsiteY4" fmla="*/ 68242 h 111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8179" h="111560">
                  <a:moveTo>
                    <a:pt x="0" y="68242"/>
                  </a:moveTo>
                  <a:lnTo>
                    <a:pt x="1450853" y="0"/>
                  </a:lnTo>
                  <a:cubicBezTo>
                    <a:pt x="1447883" y="11176"/>
                    <a:pt x="1455507" y="25714"/>
                    <a:pt x="1458180" y="43813"/>
                  </a:cubicBezTo>
                  <a:lnTo>
                    <a:pt x="17425" y="111560"/>
                  </a:lnTo>
                  <a:cubicBezTo>
                    <a:pt x="22871" y="91483"/>
                    <a:pt x="27920" y="77044"/>
                    <a:pt x="0" y="68242"/>
                  </a:cubicBezTo>
                  <a:close/>
                </a:path>
              </a:pathLst>
            </a:custGeom>
            <a:solidFill>
              <a:srgbClr val="AAAAAA"/>
            </a:solidFill>
            <a:ln w="98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 164">
              <a:extLst>
                <a:ext uri="{FF2B5EF4-FFF2-40B4-BE49-F238E27FC236}">
                  <a16:creationId xmlns:a16="http://schemas.microsoft.com/office/drawing/2014/main" id="{73E81A06-C6D7-AB4E-B6CE-2B638BF66007}"/>
                </a:ext>
              </a:extLst>
            </p:cNvPr>
            <p:cNvSpPr/>
            <p:nvPr/>
          </p:nvSpPr>
          <p:spPr>
            <a:xfrm>
              <a:off x="8931779" y="5458108"/>
              <a:ext cx="1480456" cy="111461"/>
            </a:xfrm>
            <a:custGeom>
              <a:avLst/>
              <a:gdLst>
                <a:gd name="connsiteX0" fmla="*/ 4851 w 1480456"/>
                <a:gd name="connsiteY0" fmla="*/ 67549 h 111461"/>
                <a:gd name="connsiteX1" fmla="*/ 1439566 w 1480456"/>
                <a:gd name="connsiteY1" fmla="*/ 0 h 111461"/>
                <a:gd name="connsiteX2" fmla="*/ 1467388 w 1480456"/>
                <a:gd name="connsiteY2" fmla="*/ 36890 h 111461"/>
                <a:gd name="connsiteX3" fmla="*/ 1480457 w 1480456"/>
                <a:gd name="connsiteY3" fmla="*/ 42231 h 111461"/>
                <a:gd name="connsiteX4" fmla="*/ 0 w 1480456"/>
                <a:gd name="connsiteY4" fmla="*/ 111461 h 111461"/>
                <a:gd name="connsiteX5" fmla="*/ 4851 w 1480456"/>
                <a:gd name="connsiteY5" fmla="*/ 67549 h 111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0456" h="111461">
                  <a:moveTo>
                    <a:pt x="4851" y="67549"/>
                  </a:moveTo>
                  <a:lnTo>
                    <a:pt x="1439566" y="0"/>
                  </a:lnTo>
                  <a:cubicBezTo>
                    <a:pt x="1437289" y="15527"/>
                    <a:pt x="1440755" y="27989"/>
                    <a:pt x="1467388" y="36890"/>
                  </a:cubicBezTo>
                  <a:cubicBezTo>
                    <a:pt x="1471863" y="38363"/>
                    <a:pt x="1476229" y="40144"/>
                    <a:pt x="1480457" y="42231"/>
                  </a:cubicBezTo>
                  <a:lnTo>
                    <a:pt x="0" y="111461"/>
                  </a:lnTo>
                  <a:cubicBezTo>
                    <a:pt x="13663" y="100483"/>
                    <a:pt x="9109" y="85846"/>
                    <a:pt x="4851" y="67549"/>
                  </a:cubicBezTo>
                  <a:close/>
                </a:path>
              </a:pathLst>
            </a:custGeom>
            <a:solidFill>
              <a:srgbClr val="AAAAAA"/>
            </a:solidFill>
            <a:ln w="98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 165">
              <a:extLst>
                <a:ext uri="{FF2B5EF4-FFF2-40B4-BE49-F238E27FC236}">
                  <a16:creationId xmlns:a16="http://schemas.microsoft.com/office/drawing/2014/main" id="{D023C9AE-D311-D645-AEFD-ABF6F068499D}"/>
                </a:ext>
              </a:extLst>
            </p:cNvPr>
            <p:cNvSpPr/>
            <p:nvPr/>
          </p:nvSpPr>
          <p:spPr>
            <a:xfrm>
              <a:off x="8920789" y="5572635"/>
              <a:ext cx="1454120" cy="111065"/>
            </a:xfrm>
            <a:custGeom>
              <a:avLst/>
              <a:gdLst>
                <a:gd name="connsiteX0" fmla="*/ 0 w 1454120"/>
                <a:gd name="connsiteY0" fmla="*/ 67747 h 111065"/>
                <a:gd name="connsiteX1" fmla="*/ 1440161 w 1454120"/>
                <a:gd name="connsiteY1" fmla="*/ 0 h 111065"/>
                <a:gd name="connsiteX2" fmla="*/ 1454120 w 1454120"/>
                <a:gd name="connsiteY2" fmla="*/ 39560 h 111065"/>
                <a:gd name="connsiteX3" fmla="*/ 1454120 w 1454120"/>
                <a:gd name="connsiteY3" fmla="*/ 43615 h 111065"/>
                <a:gd name="connsiteX4" fmla="*/ 18019 w 1454120"/>
                <a:gd name="connsiteY4" fmla="*/ 111065 h 111065"/>
                <a:gd name="connsiteX5" fmla="*/ 0 w 1454120"/>
                <a:gd name="connsiteY5" fmla="*/ 67747 h 111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4120" h="111065">
                  <a:moveTo>
                    <a:pt x="0" y="67747"/>
                  </a:moveTo>
                  <a:lnTo>
                    <a:pt x="1440161" y="0"/>
                  </a:lnTo>
                  <a:cubicBezTo>
                    <a:pt x="1448794" y="11423"/>
                    <a:pt x="1453675" y="25249"/>
                    <a:pt x="1454120" y="39560"/>
                  </a:cubicBezTo>
                  <a:cubicBezTo>
                    <a:pt x="1454120" y="40944"/>
                    <a:pt x="1454120" y="42329"/>
                    <a:pt x="1454120" y="43615"/>
                  </a:cubicBezTo>
                  <a:lnTo>
                    <a:pt x="18019" y="111065"/>
                  </a:lnTo>
                  <a:cubicBezTo>
                    <a:pt x="25148" y="78230"/>
                    <a:pt x="57622" y="71406"/>
                    <a:pt x="0" y="67747"/>
                  </a:cubicBezTo>
                  <a:close/>
                </a:path>
              </a:pathLst>
            </a:custGeom>
            <a:solidFill>
              <a:srgbClr val="AAAAAA"/>
            </a:solidFill>
            <a:ln w="98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 166">
              <a:extLst>
                <a:ext uri="{FF2B5EF4-FFF2-40B4-BE49-F238E27FC236}">
                  <a16:creationId xmlns:a16="http://schemas.microsoft.com/office/drawing/2014/main" id="{3AC98340-2EF0-F448-9EA5-650C032B956C}"/>
                </a:ext>
              </a:extLst>
            </p:cNvPr>
            <p:cNvSpPr/>
            <p:nvPr/>
          </p:nvSpPr>
          <p:spPr>
            <a:xfrm>
              <a:off x="8915344" y="5675392"/>
              <a:ext cx="1506594" cy="112351"/>
            </a:xfrm>
            <a:custGeom>
              <a:avLst/>
              <a:gdLst>
                <a:gd name="connsiteX0" fmla="*/ 28415 w 1506594"/>
                <a:gd name="connsiteY0" fmla="*/ 66956 h 112351"/>
                <a:gd name="connsiteX1" fmla="*/ 1450853 w 1506594"/>
                <a:gd name="connsiteY1" fmla="*/ 0 h 112351"/>
                <a:gd name="connsiteX2" fmla="*/ 1475704 w 1506594"/>
                <a:gd name="connsiteY2" fmla="*/ 25616 h 112351"/>
                <a:gd name="connsiteX3" fmla="*/ 1506594 w 1506594"/>
                <a:gd name="connsiteY3" fmla="*/ 41538 h 112351"/>
                <a:gd name="connsiteX4" fmla="*/ 0 w 1506594"/>
                <a:gd name="connsiteY4" fmla="*/ 112351 h 112351"/>
                <a:gd name="connsiteX5" fmla="*/ 5247 w 1506594"/>
                <a:gd name="connsiteY5" fmla="*/ 110373 h 112351"/>
                <a:gd name="connsiteX6" fmla="*/ 28415 w 1506594"/>
                <a:gd name="connsiteY6" fmla="*/ 66956 h 112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6594" h="112351">
                  <a:moveTo>
                    <a:pt x="28415" y="66956"/>
                  </a:moveTo>
                  <a:lnTo>
                    <a:pt x="1450853" y="0"/>
                  </a:lnTo>
                  <a:cubicBezTo>
                    <a:pt x="1451744" y="10681"/>
                    <a:pt x="1457883" y="19088"/>
                    <a:pt x="1475704" y="25616"/>
                  </a:cubicBezTo>
                  <a:cubicBezTo>
                    <a:pt x="1486832" y="29126"/>
                    <a:pt x="1497278" y="34517"/>
                    <a:pt x="1506594" y="41538"/>
                  </a:cubicBezTo>
                  <a:lnTo>
                    <a:pt x="0" y="112351"/>
                  </a:lnTo>
                  <a:lnTo>
                    <a:pt x="5247" y="110373"/>
                  </a:lnTo>
                  <a:cubicBezTo>
                    <a:pt x="32177" y="100681"/>
                    <a:pt x="32375" y="86143"/>
                    <a:pt x="28415" y="66956"/>
                  </a:cubicBezTo>
                  <a:close/>
                </a:path>
              </a:pathLst>
            </a:custGeom>
            <a:solidFill>
              <a:srgbClr val="AAAAAA"/>
            </a:solidFill>
            <a:ln w="98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 167">
              <a:extLst>
                <a:ext uri="{FF2B5EF4-FFF2-40B4-BE49-F238E27FC236}">
                  <a16:creationId xmlns:a16="http://schemas.microsoft.com/office/drawing/2014/main" id="{E4D6C6B7-B9C3-1247-B1CB-AEB16E6A267C}"/>
                </a:ext>
              </a:extLst>
            </p:cNvPr>
            <p:cNvSpPr/>
            <p:nvPr/>
          </p:nvSpPr>
          <p:spPr>
            <a:xfrm>
              <a:off x="8931581" y="5782403"/>
              <a:ext cx="1439764" cy="111065"/>
            </a:xfrm>
            <a:custGeom>
              <a:avLst/>
              <a:gdLst>
                <a:gd name="connsiteX0" fmla="*/ 0 w 1439764"/>
                <a:gd name="connsiteY0" fmla="*/ 67450 h 111065"/>
                <a:gd name="connsiteX1" fmla="*/ 1434715 w 1439764"/>
                <a:gd name="connsiteY1" fmla="*/ 0 h 111065"/>
                <a:gd name="connsiteX2" fmla="*/ 1439765 w 1439764"/>
                <a:gd name="connsiteY2" fmla="*/ 43912 h 111065"/>
                <a:gd name="connsiteX3" fmla="*/ 12871 w 1439764"/>
                <a:gd name="connsiteY3" fmla="*/ 111066 h 111065"/>
                <a:gd name="connsiteX4" fmla="*/ 0 w 1439764"/>
                <a:gd name="connsiteY4" fmla="*/ 67450 h 111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9764" h="111065">
                  <a:moveTo>
                    <a:pt x="0" y="67450"/>
                  </a:moveTo>
                  <a:lnTo>
                    <a:pt x="1434715" y="0"/>
                  </a:lnTo>
                  <a:cubicBezTo>
                    <a:pt x="1431151" y="12363"/>
                    <a:pt x="1436002" y="27000"/>
                    <a:pt x="1439765" y="43912"/>
                  </a:cubicBezTo>
                  <a:lnTo>
                    <a:pt x="12871" y="111066"/>
                  </a:lnTo>
                  <a:cubicBezTo>
                    <a:pt x="17128" y="93461"/>
                    <a:pt x="17128" y="79021"/>
                    <a:pt x="0" y="67450"/>
                  </a:cubicBezTo>
                  <a:close/>
                </a:path>
              </a:pathLst>
            </a:custGeom>
            <a:solidFill>
              <a:srgbClr val="AAAAAA"/>
            </a:solidFill>
            <a:ln w="98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 168">
              <a:extLst>
                <a:ext uri="{FF2B5EF4-FFF2-40B4-BE49-F238E27FC236}">
                  <a16:creationId xmlns:a16="http://schemas.microsoft.com/office/drawing/2014/main" id="{C7963092-FF1C-1841-996F-507271A5A936}"/>
                </a:ext>
              </a:extLst>
            </p:cNvPr>
            <p:cNvSpPr/>
            <p:nvPr/>
          </p:nvSpPr>
          <p:spPr>
            <a:xfrm>
              <a:off x="8954452" y="5935402"/>
              <a:ext cx="1442932" cy="359404"/>
            </a:xfrm>
            <a:custGeom>
              <a:avLst/>
              <a:gdLst>
                <a:gd name="connsiteX0" fmla="*/ 673745 w 1442932"/>
                <a:gd name="connsiteY0" fmla="*/ 359404 h 359404"/>
                <a:gd name="connsiteX1" fmla="*/ 265340 w 1442932"/>
                <a:gd name="connsiteY1" fmla="*/ 306888 h 359404"/>
                <a:gd name="connsiteX2" fmla="*/ 115740 w 1442932"/>
                <a:gd name="connsiteY2" fmla="*/ 181680 h 359404"/>
                <a:gd name="connsiteX3" fmla="*/ 0 w 1442932"/>
                <a:gd name="connsiteY3" fmla="*/ 67846 h 359404"/>
                <a:gd name="connsiteX4" fmla="*/ 1442933 w 1442932"/>
                <a:gd name="connsiteY4" fmla="*/ 0 h 359404"/>
                <a:gd name="connsiteX5" fmla="*/ 1299174 w 1442932"/>
                <a:gd name="connsiteY5" fmla="*/ 181680 h 359404"/>
                <a:gd name="connsiteX6" fmla="*/ 1149475 w 1442932"/>
                <a:gd name="connsiteY6" fmla="*/ 306888 h 359404"/>
                <a:gd name="connsiteX7" fmla="*/ 673745 w 1442932"/>
                <a:gd name="connsiteY7" fmla="*/ 359404 h 3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42932" h="359404">
                  <a:moveTo>
                    <a:pt x="673745" y="359404"/>
                  </a:moveTo>
                  <a:cubicBezTo>
                    <a:pt x="544342" y="359404"/>
                    <a:pt x="273458" y="347240"/>
                    <a:pt x="265340" y="306888"/>
                  </a:cubicBezTo>
                  <a:cubicBezTo>
                    <a:pt x="257221" y="266537"/>
                    <a:pt x="216826" y="242207"/>
                    <a:pt x="115740" y="181680"/>
                  </a:cubicBezTo>
                  <a:cubicBezTo>
                    <a:pt x="54949" y="145186"/>
                    <a:pt x="19009" y="104340"/>
                    <a:pt x="0" y="67846"/>
                  </a:cubicBezTo>
                  <a:lnTo>
                    <a:pt x="1442933" y="0"/>
                  </a:lnTo>
                  <a:cubicBezTo>
                    <a:pt x="1421547" y="59340"/>
                    <a:pt x="1365806" y="125900"/>
                    <a:pt x="1299174" y="181680"/>
                  </a:cubicBezTo>
                  <a:cubicBezTo>
                    <a:pt x="1222443" y="245867"/>
                    <a:pt x="1157594" y="266438"/>
                    <a:pt x="1149475" y="306888"/>
                  </a:cubicBezTo>
                  <a:cubicBezTo>
                    <a:pt x="1141356" y="347339"/>
                    <a:pt x="803147" y="359404"/>
                    <a:pt x="673745" y="359404"/>
                  </a:cubicBezTo>
                  <a:close/>
                </a:path>
              </a:pathLst>
            </a:custGeom>
            <a:solidFill>
              <a:srgbClr val="828282"/>
            </a:solidFill>
            <a:ln w="98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 169">
              <a:extLst>
                <a:ext uri="{FF2B5EF4-FFF2-40B4-BE49-F238E27FC236}">
                  <a16:creationId xmlns:a16="http://schemas.microsoft.com/office/drawing/2014/main" id="{B21C05BB-9EF7-0C45-A699-CB0BC4D56E10}"/>
                </a:ext>
              </a:extLst>
            </p:cNvPr>
            <p:cNvSpPr/>
            <p:nvPr/>
          </p:nvSpPr>
          <p:spPr>
            <a:xfrm>
              <a:off x="9210782" y="5971402"/>
              <a:ext cx="416509" cy="323305"/>
            </a:xfrm>
            <a:custGeom>
              <a:avLst/>
              <a:gdLst>
                <a:gd name="connsiteX0" fmla="*/ 147323 w 416509"/>
                <a:gd name="connsiteY0" fmla="*/ 310152 h 323305"/>
                <a:gd name="connsiteX1" fmla="*/ 63167 w 416509"/>
                <a:gd name="connsiteY1" fmla="*/ 148351 h 323305"/>
                <a:gd name="connsiteX2" fmla="*/ 0 w 416509"/>
                <a:gd name="connsiteY2" fmla="*/ 19780 h 323305"/>
                <a:gd name="connsiteX3" fmla="*/ 411276 w 416509"/>
                <a:gd name="connsiteY3" fmla="*/ 0 h 323305"/>
                <a:gd name="connsiteX4" fmla="*/ 416227 w 416509"/>
                <a:gd name="connsiteY4" fmla="*/ 148351 h 323305"/>
                <a:gd name="connsiteX5" fmla="*/ 412465 w 416509"/>
                <a:gd name="connsiteY5" fmla="*/ 314801 h 323305"/>
                <a:gd name="connsiteX6" fmla="*/ 413356 w 416509"/>
                <a:gd name="connsiteY6" fmla="*/ 323306 h 323305"/>
                <a:gd name="connsiteX7" fmla="*/ 147323 w 416509"/>
                <a:gd name="connsiteY7" fmla="*/ 310152 h 323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6509" h="323305">
                  <a:moveTo>
                    <a:pt x="147323" y="310152"/>
                  </a:moveTo>
                  <a:cubicBezTo>
                    <a:pt x="131878" y="259218"/>
                    <a:pt x="111581" y="226581"/>
                    <a:pt x="63167" y="148351"/>
                  </a:cubicBezTo>
                  <a:cubicBezTo>
                    <a:pt x="38286" y="107475"/>
                    <a:pt x="17138" y="64444"/>
                    <a:pt x="0" y="19780"/>
                  </a:cubicBezTo>
                  <a:lnTo>
                    <a:pt x="411276" y="0"/>
                  </a:lnTo>
                  <a:cubicBezTo>
                    <a:pt x="415573" y="49322"/>
                    <a:pt x="417227" y="98852"/>
                    <a:pt x="416227" y="148351"/>
                  </a:cubicBezTo>
                  <a:cubicBezTo>
                    <a:pt x="414346" y="233702"/>
                    <a:pt x="401673" y="261098"/>
                    <a:pt x="412465" y="314801"/>
                  </a:cubicBezTo>
                  <a:cubicBezTo>
                    <a:pt x="413039" y="317600"/>
                    <a:pt x="413336" y="320448"/>
                    <a:pt x="413356" y="323306"/>
                  </a:cubicBezTo>
                  <a:cubicBezTo>
                    <a:pt x="343159" y="323207"/>
                    <a:pt x="234350" y="319647"/>
                    <a:pt x="147323" y="310152"/>
                  </a:cubicBezTo>
                  <a:close/>
                </a:path>
              </a:pathLst>
            </a:custGeom>
            <a:solidFill>
              <a:srgbClr val="AAAAAA"/>
            </a:solidFill>
            <a:ln w="98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4" name="CuadroTexto 238">
            <a:extLst>
              <a:ext uri="{FF2B5EF4-FFF2-40B4-BE49-F238E27FC236}">
                <a16:creationId xmlns:a16="http://schemas.microsoft.com/office/drawing/2014/main" id="{0958B0CA-BE67-924A-B94E-E4BB2CF81C3D}"/>
              </a:ext>
            </a:extLst>
          </p:cNvPr>
          <p:cNvSpPr txBox="1"/>
          <p:nvPr/>
        </p:nvSpPr>
        <p:spPr>
          <a:xfrm>
            <a:off x="1218125" y="114343"/>
            <a:ext cx="8233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cap="all" dirty="0">
                <a:solidFill>
                  <a:srgbClr val="2D03E1"/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5400" b="1" cap="all" dirty="0">
                <a:solidFill>
                  <a:srgbClr val="3F37AD"/>
                </a:solidFill>
                <a:ea typeface="+mj-ea"/>
                <a:cs typeface="+mj-cs"/>
              </a:rPr>
              <a:t>Pracovní schopnost</a:t>
            </a:r>
            <a:endParaRPr lang="en-US" sz="5400" b="1" cap="all" dirty="0">
              <a:solidFill>
                <a:srgbClr val="3F37AD"/>
              </a:solidFill>
              <a:ea typeface="+mj-ea"/>
              <a:cs typeface="+mj-cs"/>
            </a:endParaRPr>
          </a:p>
        </p:txBody>
      </p:sp>
      <p:sp>
        <p:nvSpPr>
          <p:cNvPr id="175" name="CuadroTexto 4">
            <a:extLst>
              <a:ext uri="{FF2B5EF4-FFF2-40B4-BE49-F238E27FC236}">
                <a16:creationId xmlns:a16="http://schemas.microsoft.com/office/drawing/2014/main" id="{B93B53ED-5F72-5D49-BA2A-9889E1198EE8}"/>
              </a:ext>
            </a:extLst>
          </p:cNvPr>
          <p:cNvSpPr txBox="1"/>
          <p:nvPr/>
        </p:nvSpPr>
        <p:spPr>
          <a:xfrm>
            <a:off x="1900744" y="1370747"/>
            <a:ext cx="4962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entury Gothic" panose="020B0502020202020204" pitchFamily="34" charset="0"/>
                <a:ea typeface="Lato Light" charset="0"/>
                <a:cs typeface="Lato Light" charset="0"/>
              </a:rPr>
              <a:t>Soulad mezi individuálními zdroji člověka a nároky vykonávané práce. </a:t>
            </a:r>
            <a:endParaRPr lang="en-US" sz="2400" b="1" dirty="0">
              <a:latin typeface="Century Gothic" panose="020B0502020202020204" pitchFamily="34" charset="0"/>
              <a:ea typeface="Lato Light" charset="0"/>
              <a:cs typeface="Lato Light" charset="0"/>
            </a:endParaRPr>
          </a:p>
        </p:txBody>
      </p:sp>
      <p:sp>
        <p:nvSpPr>
          <p:cNvPr id="177" name="CuadroTexto 4">
            <a:extLst>
              <a:ext uri="{FF2B5EF4-FFF2-40B4-BE49-F238E27FC236}">
                <a16:creationId xmlns:a16="http://schemas.microsoft.com/office/drawing/2014/main" id="{A1592434-2A16-604A-93EC-A09EDC5AB99B}"/>
              </a:ext>
            </a:extLst>
          </p:cNvPr>
          <p:cNvSpPr txBox="1"/>
          <p:nvPr/>
        </p:nvSpPr>
        <p:spPr>
          <a:xfrm>
            <a:off x="1941456" y="2755136"/>
            <a:ext cx="4724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defRPr sz="2000" b="1">
                <a:latin typeface="Century Gothic" panose="020B0502020202020204" pitchFamily="34" charset="0"/>
                <a:ea typeface="Lato Light" charset="0"/>
                <a:cs typeface="Lato Light" charset="0"/>
              </a:defRPr>
            </a:lvl1pPr>
          </a:lstStyle>
          <a:p>
            <a:r>
              <a:rPr lang="cs-CZ" sz="2400" dirty="0"/>
              <a:t>Lze měřit a číselně vyjádřit.</a:t>
            </a:r>
            <a:endParaRPr lang="en-US" sz="2400" dirty="0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017DB335-D3EE-5243-B51D-B3115F782202}"/>
              </a:ext>
            </a:extLst>
          </p:cNvPr>
          <p:cNvSpPr/>
          <p:nvPr/>
        </p:nvSpPr>
        <p:spPr>
          <a:xfrm>
            <a:off x="1163851" y="1517189"/>
            <a:ext cx="504780" cy="50478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cap="all" dirty="0">
              <a:solidFill>
                <a:schemeClr val="tx1"/>
              </a:solidFill>
              <a:latin typeface="Tw Cen MT" panose="020B0602020104020603" pitchFamily="34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366E9283-943A-DF45-BDFE-76A236413106}"/>
              </a:ext>
            </a:extLst>
          </p:cNvPr>
          <p:cNvSpPr/>
          <p:nvPr/>
        </p:nvSpPr>
        <p:spPr>
          <a:xfrm>
            <a:off x="1150022" y="2690115"/>
            <a:ext cx="504780" cy="50478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cap="all" dirty="0">
              <a:solidFill>
                <a:schemeClr val="tx1"/>
              </a:solidFill>
              <a:latin typeface="Tw Cen MT" panose="020B0602020104020603" pitchFamily="34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3555" name="Picture 4" descr="E:\Ilona\Plocha\Dům PS\DPS-fin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121" y="1317742"/>
            <a:ext cx="5899879" cy="5008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73C07FC0-D5E2-7BB6-D661-0BB628637BC8}"/>
              </a:ext>
            </a:extLst>
          </p:cNvPr>
          <p:cNvSpPr txBox="1"/>
          <p:nvPr/>
        </p:nvSpPr>
        <p:spPr>
          <a:xfrm>
            <a:off x="1723324" y="4286586"/>
            <a:ext cx="4183100" cy="203132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4343A1"/>
                </a:solidFill>
              </a:rPr>
              <a:t>Opatření podporující pracovní schopnost v průběhu stárnutí:</a:t>
            </a:r>
          </a:p>
          <a:p>
            <a:endParaRPr lang="cs-CZ" b="1" dirty="0"/>
          </a:p>
          <a:p>
            <a:r>
              <a:rPr lang="cs-CZ" b="1" dirty="0"/>
              <a:t>→ </a:t>
            </a:r>
            <a:r>
              <a:rPr lang="cs-CZ" sz="2000" b="1" dirty="0"/>
              <a:t>úroveň národní</a:t>
            </a:r>
          </a:p>
          <a:p>
            <a:r>
              <a:rPr lang="cs-CZ" sz="2000" b="1" dirty="0"/>
              <a:t>→ úroveň firem (zaměstnavatelů)</a:t>
            </a:r>
          </a:p>
          <a:p>
            <a:r>
              <a:rPr lang="cs-CZ" sz="2000" b="1" dirty="0"/>
              <a:t>→ úroveň jednotlivců (zaměstnanců)</a:t>
            </a:r>
          </a:p>
        </p:txBody>
      </p:sp>
    </p:spTree>
    <p:extLst>
      <p:ext uri="{BB962C8B-B14F-4D97-AF65-F5344CB8AC3E}">
        <p14:creationId xmlns:p14="http://schemas.microsoft.com/office/powerpoint/2010/main" val="30790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17763" y="203460"/>
            <a:ext cx="8692714" cy="1200329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cs-CZ" sz="5400" dirty="0">
                <a:solidFill>
                  <a:srgbClr val="3F37AD"/>
                </a:solidFill>
                <a:latin typeface="+mn-lt"/>
              </a:rPr>
              <a:t>Výsledky studie měření </a:t>
            </a:r>
            <a:br>
              <a:rPr lang="cs-CZ" sz="5400" dirty="0">
                <a:solidFill>
                  <a:srgbClr val="3F37AD"/>
                </a:solidFill>
                <a:latin typeface="+mn-lt"/>
              </a:rPr>
            </a:br>
            <a:r>
              <a:rPr lang="cs-CZ" sz="5400" dirty="0" err="1">
                <a:solidFill>
                  <a:srgbClr val="3F37AD"/>
                </a:solidFill>
                <a:latin typeface="+mn-lt"/>
              </a:rPr>
              <a:t>Work</a:t>
            </a:r>
            <a:r>
              <a:rPr lang="cs-CZ" sz="5400" dirty="0">
                <a:solidFill>
                  <a:srgbClr val="3F37AD"/>
                </a:solidFill>
                <a:latin typeface="+mn-lt"/>
              </a:rPr>
              <a:t> </a:t>
            </a:r>
            <a:r>
              <a:rPr lang="cs-CZ" sz="5400" dirty="0" err="1">
                <a:solidFill>
                  <a:srgbClr val="3F37AD"/>
                </a:solidFill>
                <a:latin typeface="+mn-lt"/>
              </a:rPr>
              <a:t>ability</a:t>
            </a:r>
            <a:r>
              <a:rPr lang="cs-CZ" sz="5400" dirty="0">
                <a:solidFill>
                  <a:srgbClr val="3F37AD"/>
                </a:solidFill>
                <a:latin typeface="+mn-lt"/>
              </a:rPr>
              <a:t> index (WAI)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845" y="5562112"/>
            <a:ext cx="11352118" cy="931048"/>
          </a:xfrm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cs-CZ" sz="3200" b="1" dirty="0"/>
              <a:t>Typ práce nezabránil poklesu pracovní schopnosti </a:t>
            </a:r>
          </a:p>
          <a:p>
            <a:pPr marL="0" indent="0" algn="ctr">
              <a:buNone/>
              <a:defRPr/>
            </a:pPr>
            <a:r>
              <a:rPr lang="cs-CZ" sz="3200" b="1" dirty="0"/>
              <a:t>u třetiny respondentů nezávisle na povolání a na pohlaví.</a:t>
            </a:r>
          </a:p>
        </p:txBody>
      </p:sp>
      <p:graphicFrame>
        <p:nvGraphicFramePr>
          <p:cNvPr id="12" name="Graf 11"/>
          <p:cNvGraphicFramePr>
            <a:graphicFrameLocks/>
          </p:cNvGraphicFramePr>
          <p:nvPr/>
        </p:nvGraphicFramePr>
        <p:xfrm>
          <a:off x="4087906" y="1653988"/>
          <a:ext cx="4504765" cy="3350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ovéPole 12"/>
          <p:cNvSpPr txBox="1"/>
          <p:nvPr/>
        </p:nvSpPr>
        <p:spPr>
          <a:xfrm>
            <a:off x="9076765" y="2034093"/>
            <a:ext cx="2743198" cy="26776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/>
              <a:t>cca 60 % zaměstnanců si udrželo svoji pracovní schopnost na dobré nebo vynikající úrovni</a:t>
            </a:r>
          </a:p>
          <a:p>
            <a:pPr algn="ctr"/>
            <a:endParaRPr lang="cs-CZ" sz="24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638735" y="1550183"/>
            <a:ext cx="2965077" cy="120032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/>
              <a:t>cca 10 % </a:t>
            </a:r>
          </a:p>
          <a:p>
            <a:pPr algn="ctr"/>
            <a:r>
              <a:rPr lang="cs-CZ" sz="2400" b="1" dirty="0"/>
              <a:t>zaměstnanců zaznamenalo zlepšení</a:t>
            </a:r>
            <a:endParaRPr lang="cs-CZ" sz="24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638735" y="2918271"/>
            <a:ext cx="2965077" cy="230832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/>
              <a:t>cca 30 % </a:t>
            </a:r>
          </a:p>
          <a:p>
            <a:r>
              <a:rPr lang="cs-CZ" dirty="0"/>
              <a:t>zaměstnanců zaznamenalo během stárnutí dramatický pokles pracovní schopnosti</a:t>
            </a:r>
          </a:p>
        </p:txBody>
      </p:sp>
    </p:spTree>
    <p:extLst>
      <p:ext uri="{BB962C8B-B14F-4D97-AF65-F5344CB8AC3E}">
        <p14:creationId xmlns:p14="http://schemas.microsoft.com/office/powerpoint/2010/main" val="4175727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20762" y="128631"/>
            <a:ext cx="8984381" cy="157734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z="5400" dirty="0">
                <a:solidFill>
                  <a:srgbClr val="3F37AD"/>
                </a:solidFill>
                <a:latin typeface="+mn-lt"/>
              </a:rPr>
              <a:t>Úspěch finského přístupu </a:t>
            </a:r>
            <a:br>
              <a:rPr lang="cs-CZ" sz="5400" dirty="0">
                <a:solidFill>
                  <a:srgbClr val="3F37AD"/>
                </a:solidFill>
                <a:latin typeface="+mn-lt"/>
              </a:rPr>
            </a:br>
            <a:r>
              <a:rPr lang="cs-CZ" sz="5400" dirty="0">
                <a:solidFill>
                  <a:srgbClr val="3F37AD"/>
                </a:solidFill>
                <a:latin typeface="+mn-lt"/>
              </a:rPr>
              <a:t>k aktivní politice stárnutí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6727" y="1728285"/>
            <a:ext cx="9173039" cy="4763374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lang="cs-CZ" sz="3200" b="1" dirty="0"/>
              <a:t>Závisí na integraci faktorů:</a:t>
            </a:r>
          </a:p>
          <a:p>
            <a:pPr marL="352425" indent="-352425">
              <a:lnSpc>
                <a:spcPct val="100000"/>
              </a:lnSpc>
              <a:defRPr/>
            </a:pPr>
            <a:r>
              <a:rPr lang="cs-CZ" sz="3200" b="1" dirty="0"/>
              <a:t>veřejná politika: </a:t>
            </a:r>
            <a:r>
              <a:rPr lang="cs-CZ" sz="3200" dirty="0"/>
              <a:t>poskytuje mandát a financování</a:t>
            </a:r>
          </a:p>
          <a:p>
            <a:pPr marL="352425" indent="-352425">
              <a:lnSpc>
                <a:spcPct val="100000"/>
              </a:lnSpc>
              <a:defRPr/>
            </a:pPr>
            <a:r>
              <a:rPr lang="cs-CZ" sz="3200" b="1" dirty="0"/>
              <a:t>výzkum:</a:t>
            </a:r>
            <a:r>
              <a:rPr lang="cs-CZ" sz="3200" dirty="0"/>
              <a:t> aktivně podporuje longitudinální studie a implementaci jejich výsledků </a:t>
            </a:r>
            <a:r>
              <a:rPr lang="cs-CZ" sz="3200" i="1" dirty="0"/>
              <a:t>(</a:t>
            </a:r>
            <a:r>
              <a:rPr lang="cs-CZ" sz="3200" i="1" dirty="0" err="1"/>
              <a:t>FinnAge</a:t>
            </a:r>
            <a:r>
              <a:rPr lang="cs-CZ" sz="3200" i="1" dirty="0"/>
              <a:t>, </a:t>
            </a:r>
            <a:r>
              <a:rPr lang="cs-CZ" sz="3200" i="1" dirty="0" err="1"/>
              <a:t>Health</a:t>
            </a:r>
            <a:r>
              <a:rPr lang="cs-CZ" sz="3200" i="1" dirty="0"/>
              <a:t> 2000 </a:t>
            </a:r>
            <a:r>
              <a:rPr lang="cs-CZ" sz="3200" i="1" dirty="0" err="1"/>
              <a:t>Survey</a:t>
            </a:r>
            <a:r>
              <a:rPr lang="cs-CZ" sz="3200" i="1" dirty="0"/>
              <a:t>)</a:t>
            </a:r>
          </a:p>
          <a:p>
            <a:pPr marL="352425" indent="-352425">
              <a:lnSpc>
                <a:spcPct val="100000"/>
              </a:lnSpc>
              <a:defRPr/>
            </a:pPr>
            <a:r>
              <a:rPr lang="cs-CZ" sz="3200" b="1" dirty="0"/>
              <a:t>tripartita: </a:t>
            </a:r>
            <a:r>
              <a:rPr lang="cs-CZ" sz="3200" dirty="0"/>
              <a:t>podněcuje zájem a odezvu firem</a:t>
            </a:r>
          </a:p>
          <a:p>
            <a:pPr marL="352425" indent="-352425">
              <a:lnSpc>
                <a:spcPct val="100000"/>
              </a:lnSpc>
              <a:defRPr/>
            </a:pPr>
            <a:r>
              <a:rPr lang="cs-CZ" sz="3200" b="1" dirty="0"/>
              <a:t>propagace:</a:t>
            </a:r>
            <a:r>
              <a:rPr lang="cs-CZ" sz="3200" dirty="0"/>
              <a:t> vytváří a poskytuje praktické rady k implementaci a k podpoře jednotlivých oblastí </a:t>
            </a:r>
            <a:r>
              <a:rPr lang="cs-CZ" sz="3200" dirty="0" err="1"/>
              <a:t>age</a:t>
            </a:r>
            <a:r>
              <a:rPr lang="cs-CZ" sz="3200" dirty="0"/>
              <a:t> managementu</a:t>
            </a:r>
          </a:p>
          <a:p>
            <a:pPr marL="0" indent="0">
              <a:lnSpc>
                <a:spcPct val="100000"/>
              </a:lnSpc>
              <a:buNone/>
              <a:defRPr/>
            </a:pPr>
            <a:endParaRPr lang="cs-CZ" sz="3200" dirty="0"/>
          </a:p>
          <a:p>
            <a:pPr marL="449263" indent="-449263">
              <a:lnSpc>
                <a:spcPct val="100000"/>
              </a:lnSpc>
              <a:buNone/>
              <a:defRPr/>
            </a:pPr>
            <a:r>
              <a:rPr lang="cs-CZ" sz="3200" b="1" dirty="0"/>
              <a:t>→ </a:t>
            </a:r>
            <a:r>
              <a:rPr lang="cs-CZ" sz="3200" b="1" dirty="0" err="1">
                <a:solidFill>
                  <a:srgbClr val="3F37AD"/>
                </a:solidFill>
              </a:rPr>
              <a:t>Win</a:t>
            </a:r>
            <a:r>
              <a:rPr lang="cs-CZ" sz="3200" b="1" dirty="0">
                <a:solidFill>
                  <a:srgbClr val="3F37AD"/>
                </a:solidFill>
              </a:rPr>
              <a:t> – </a:t>
            </a:r>
            <a:r>
              <a:rPr lang="cs-CZ" sz="3200" b="1" dirty="0" err="1">
                <a:solidFill>
                  <a:srgbClr val="3F37AD"/>
                </a:solidFill>
              </a:rPr>
              <a:t>Win</a:t>
            </a:r>
            <a:r>
              <a:rPr lang="cs-CZ" sz="3200" b="1" dirty="0">
                <a:solidFill>
                  <a:srgbClr val="3F37AD"/>
                </a:solidFill>
              </a:rPr>
              <a:t> - </a:t>
            </a:r>
            <a:r>
              <a:rPr lang="cs-CZ" sz="3200" b="1" dirty="0" err="1">
                <a:solidFill>
                  <a:srgbClr val="3F37AD"/>
                </a:solidFill>
              </a:rPr>
              <a:t>Win</a:t>
            </a:r>
            <a:r>
              <a:rPr lang="cs-CZ" sz="3200" b="1" dirty="0">
                <a:solidFill>
                  <a:srgbClr val="3F37AD"/>
                </a:solidFill>
              </a:rPr>
              <a:t> přístup: </a:t>
            </a:r>
          </a:p>
          <a:p>
            <a:pPr marL="449263" indent="-449263">
              <a:lnSpc>
                <a:spcPct val="100000"/>
              </a:lnSpc>
              <a:buNone/>
              <a:defRPr/>
            </a:pPr>
            <a:r>
              <a:rPr lang="cs-CZ" sz="3200" b="1" dirty="0">
                <a:solidFill>
                  <a:srgbClr val="565193"/>
                </a:solidFill>
              </a:rPr>
              <a:t>	</a:t>
            </a:r>
            <a:r>
              <a:rPr lang="cs-CZ" sz="3200" dirty="0"/>
              <a:t>profituje jak zaměstnanec, firma, tak i společnost</a:t>
            </a:r>
          </a:p>
          <a:p>
            <a:pPr marL="0" indent="0">
              <a:lnSpc>
                <a:spcPct val="100000"/>
              </a:lnSpc>
              <a:buNone/>
              <a:defRPr/>
            </a:pPr>
            <a:endParaRPr lang="cs-CZ" sz="32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626299B-0479-9911-3927-EFAD05F71D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971" y="2001374"/>
            <a:ext cx="2950302" cy="421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666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Zástupný symbol pro obsah 2"/>
          <p:cNvSpPr>
            <a:spLocks noGrp="1"/>
          </p:cNvSpPr>
          <p:nvPr>
            <p:ph idx="1"/>
          </p:nvPr>
        </p:nvSpPr>
        <p:spPr>
          <a:xfrm>
            <a:off x="609600" y="836713"/>
            <a:ext cx="11021961" cy="3214177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cs-CZ" altLang="cs-CZ" sz="2400" dirty="0"/>
              <a:t>Dotazník hodnotící pracovní schopnost daného pracovníka, který vede k </a:t>
            </a:r>
            <a:r>
              <a:rPr lang="cs-CZ" altLang="cs-CZ" sz="2400" b="1" dirty="0"/>
              <a:t>číselnému skóre</a:t>
            </a:r>
            <a:endParaRPr lang="cs-CZ" altLang="cs-CZ" sz="2400" dirty="0"/>
          </a:p>
          <a:p>
            <a:pPr eaLnBrk="1" hangingPunct="1"/>
            <a:r>
              <a:rPr lang="cs-CZ" altLang="cs-CZ" sz="2400" dirty="0"/>
              <a:t>Byl přeložen do více než 30 jazyků, implementován v řadě zemí po celém světě, stal se  metodologickým základem </a:t>
            </a:r>
            <a:r>
              <a:rPr lang="cs-CZ" altLang="cs-CZ" sz="2400" b="1" dirty="0"/>
              <a:t>komplexního posuzování pracovní schopnosti</a:t>
            </a:r>
          </a:p>
          <a:p>
            <a:pPr eaLnBrk="1" hangingPunct="1"/>
            <a:r>
              <a:rPr lang="cs-CZ" altLang="cs-CZ" sz="2400" dirty="0"/>
              <a:t>Je používán k </a:t>
            </a:r>
            <a:r>
              <a:rPr lang="cs-CZ" altLang="cs-CZ" sz="2400" b="1" dirty="0"/>
              <a:t>prevenci a zachování </a:t>
            </a:r>
            <a:r>
              <a:rPr lang="cs-CZ" altLang="cs-CZ" sz="2400" dirty="0"/>
              <a:t>pracovního zdraví zaměstnanců, k re-integraci a ve výzkumu</a:t>
            </a:r>
          </a:p>
          <a:p>
            <a:pPr eaLnBrk="1" hangingPunct="1"/>
            <a:r>
              <a:rPr lang="cs-CZ" altLang="cs-CZ" sz="2400" dirty="0"/>
              <a:t>Může být použit pro </a:t>
            </a:r>
            <a:r>
              <a:rPr lang="cs-CZ" altLang="cs-CZ" sz="2400" b="1" dirty="0"/>
              <a:t>skupinová</a:t>
            </a:r>
            <a:r>
              <a:rPr lang="cs-CZ" altLang="cs-CZ" sz="2400" dirty="0"/>
              <a:t> i </a:t>
            </a:r>
            <a:r>
              <a:rPr lang="cs-CZ" altLang="cs-CZ" sz="2400" b="1" dirty="0"/>
              <a:t>individuální</a:t>
            </a:r>
            <a:r>
              <a:rPr lang="cs-CZ" altLang="cs-CZ" sz="2400" dirty="0"/>
              <a:t> hodnocení</a:t>
            </a:r>
          </a:p>
          <a:p>
            <a:pPr eaLnBrk="1" hangingPunct="1"/>
            <a:r>
              <a:rPr lang="cs-CZ" altLang="cs-CZ" sz="2400" dirty="0"/>
              <a:t>Je </a:t>
            </a:r>
            <a:r>
              <a:rPr lang="cs-CZ" altLang="cs-CZ" sz="2400" b="1" dirty="0"/>
              <a:t>indikátorem produktivity </a:t>
            </a:r>
            <a:r>
              <a:rPr lang="cs-CZ" altLang="cs-CZ" sz="2400" dirty="0"/>
              <a:t>současných a budoucích lidských zdrojů</a:t>
            </a:r>
          </a:p>
        </p:txBody>
      </p:sp>
      <p:pic>
        <p:nvPicPr>
          <p:cNvPr id="26626" name="Obrázek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3518" y="3772829"/>
            <a:ext cx="5408043" cy="3024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766560" y="4354173"/>
            <a:ext cx="3481388" cy="1938992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000" b="1" dirty="0">
                <a:solidFill>
                  <a:srgbClr val="FF0000"/>
                </a:solidFill>
              </a:rPr>
              <a:t>Sebehodnocení zaměstnance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2000" b="1" dirty="0"/>
              <a:t>impuls k osobní angažovanosti a zodpovědnosti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2000" b="1" dirty="0"/>
              <a:t>„vtažení“ do péče o vlastní zdraví</a:t>
            </a:r>
          </a:p>
        </p:txBody>
      </p:sp>
      <p:sp>
        <p:nvSpPr>
          <p:cNvPr id="5" name="Šipka doprava 4"/>
          <p:cNvSpPr/>
          <p:nvPr/>
        </p:nvSpPr>
        <p:spPr>
          <a:xfrm>
            <a:off x="4681012" y="4908536"/>
            <a:ext cx="1072754" cy="577850"/>
          </a:xfrm>
          <a:prstGeom prst="rightArrow">
            <a:avLst/>
          </a:prstGeom>
          <a:solidFill>
            <a:srgbClr val="434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1684139" y="211285"/>
            <a:ext cx="7886700" cy="52022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cs-CZ" sz="6000" b="1" kern="1200" cap="all" baseline="0">
                <a:solidFill>
                  <a:srgbClr val="565193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5400" dirty="0">
                <a:solidFill>
                  <a:srgbClr val="3F37AD"/>
                </a:solidFill>
                <a:latin typeface="+mn-lt"/>
              </a:rPr>
              <a:t>Work Ability Index</a:t>
            </a:r>
          </a:p>
        </p:txBody>
      </p:sp>
    </p:spTree>
    <p:extLst>
      <p:ext uri="{BB962C8B-B14F-4D97-AF65-F5344CB8AC3E}">
        <p14:creationId xmlns:p14="http://schemas.microsoft.com/office/powerpoint/2010/main" val="2174996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06376" y="1"/>
            <a:ext cx="10617400" cy="1847088"/>
          </a:xfrm>
        </p:spPr>
        <p:txBody>
          <a:bodyPr anchor="ctr">
            <a:normAutofit/>
          </a:bodyPr>
          <a:lstStyle/>
          <a:p>
            <a:pPr algn="ctr"/>
            <a:r>
              <a:rPr lang="cs-CZ" sz="5400" dirty="0">
                <a:solidFill>
                  <a:srgbClr val="3F37AD"/>
                </a:solidFill>
                <a:latin typeface="+mn-lt"/>
              </a:rPr>
              <a:t>Pracovní schopnost lze měřit…</a:t>
            </a:r>
            <a:br>
              <a:rPr lang="cs-CZ" sz="5400" dirty="0">
                <a:solidFill>
                  <a:srgbClr val="3F37AD"/>
                </a:solidFill>
                <a:latin typeface="+mn-lt"/>
              </a:rPr>
            </a:br>
            <a:r>
              <a:rPr lang="cs-CZ" sz="4000" dirty="0">
                <a:solidFill>
                  <a:srgbClr val="3F37AD"/>
                </a:solidFill>
                <a:latin typeface="+mn-lt"/>
              </a:rPr>
              <a:t>(na úrovni sektorů, firem, jednotlivců)</a:t>
            </a:r>
            <a:endParaRPr lang="cs-CZ" sz="5400" dirty="0">
              <a:solidFill>
                <a:srgbClr val="3F37AD"/>
              </a:solidFill>
              <a:latin typeface="+mn-lt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024" y="1685257"/>
            <a:ext cx="1865376" cy="2107874"/>
          </a:xfrm>
          <a:prstGeom prst="rect">
            <a:avLst/>
          </a:prstGeom>
        </p:spPr>
      </p:pic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738" y="3631298"/>
            <a:ext cx="4328503" cy="3226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01600" y="2461219"/>
            <a:ext cx="788073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550" lvl="1"/>
            <a:r>
              <a:rPr lang="cs-CZ" sz="3200" b="1" dirty="0">
                <a:solidFill>
                  <a:srgbClr val="000000"/>
                </a:solidFill>
                <a:latin typeface="Calibri" panose="020F0502020204030204" pitchFamily="34" charset="0"/>
              </a:rPr>
              <a:t>U konkrétního pracovníka metoda </a:t>
            </a:r>
            <a:r>
              <a:rPr lang="cs-CZ" sz="3200" b="1" dirty="0">
                <a:latin typeface="Calibri" panose="020F0502020204030204" pitchFamily="34" charset="0"/>
              </a:rPr>
              <a:t>umožňuje: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cs-CZ" sz="2800" dirty="0">
                <a:latin typeface="Calibri" panose="020F0502020204030204" pitchFamily="34" charset="0"/>
              </a:rPr>
              <a:t>sebereflexi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cs-CZ" sz="2800" dirty="0">
                <a:latin typeface="Calibri" panose="020F0502020204030204" pitchFamily="34" charset="0"/>
              </a:rPr>
              <a:t>objektivně sledovat vývoj výsledků v čase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cs-CZ" sz="2800" dirty="0">
                <a:latin typeface="Calibri" panose="020F0502020204030204" pitchFamily="34" charset="0"/>
              </a:rPr>
              <a:t>porovnávat hodnotu s referenčním indexem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cs-CZ" sz="2800" dirty="0">
                <a:latin typeface="Calibri" panose="020F0502020204030204" pitchFamily="34" charset="0"/>
              </a:rPr>
              <a:t>srovnávat s výsledky ostatních měřených osob shodné profesní anebo věkové skupiny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cs-CZ" sz="2800" dirty="0">
                <a:latin typeface="Calibri" panose="020F0502020204030204" pitchFamily="34" charset="0"/>
              </a:rPr>
              <a:t>absolvovat poradenství k posilování (udržení) pracovní schopnosti</a:t>
            </a:r>
          </a:p>
        </p:txBody>
      </p:sp>
    </p:spTree>
    <p:extLst>
      <p:ext uri="{BB962C8B-B14F-4D97-AF65-F5344CB8AC3E}">
        <p14:creationId xmlns:p14="http://schemas.microsoft.com/office/powerpoint/2010/main" val="2363343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65540" y="4606941"/>
            <a:ext cx="2161588" cy="1130029"/>
            <a:chOff x="6725834" y="9135119"/>
            <a:chExt cx="4387851" cy="2294467"/>
          </a:xfrm>
          <a:solidFill>
            <a:srgbClr val="FF0000"/>
          </a:solidFill>
        </p:grpSpPr>
        <p:sp>
          <p:nvSpPr>
            <p:cNvPr id="31" name="Freeform 19"/>
            <p:cNvSpPr>
              <a:spLocks/>
            </p:cNvSpPr>
            <p:nvPr/>
          </p:nvSpPr>
          <p:spPr bwMode="auto">
            <a:xfrm>
              <a:off x="6725834" y="9772236"/>
              <a:ext cx="2197101" cy="1657350"/>
            </a:xfrm>
            <a:custGeom>
              <a:avLst/>
              <a:gdLst>
                <a:gd name="T0" fmla="*/ 1038 w 1038"/>
                <a:gd name="T1" fmla="*/ 783 h 783"/>
                <a:gd name="T2" fmla="*/ 0 w 1038"/>
                <a:gd name="T3" fmla="*/ 488 h 783"/>
                <a:gd name="T4" fmla="*/ 0 w 1038"/>
                <a:gd name="T5" fmla="*/ 0 h 783"/>
                <a:gd name="T6" fmla="*/ 1038 w 1038"/>
                <a:gd name="T7" fmla="*/ 294 h 783"/>
                <a:gd name="T8" fmla="*/ 1038 w 1038"/>
                <a:gd name="T9" fmla="*/ 783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8" h="783">
                  <a:moveTo>
                    <a:pt x="1038" y="783"/>
                  </a:moveTo>
                  <a:lnTo>
                    <a:pt x="0" y="488"/>
                  </a:lnTo>
                  <a:lnTo>
                    <a:pt x="0" y="0"/>
                  </a:lnTo>
                  <a:lnTo>
                    <a:pt x="1038" y="294"/>
                  </a:lnTo>
                  <a:lnTo>
                    <a:pt x="1038" y="7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20"/>
            <p:cNvSpPr>
              <a:spLocks/>
            </p:cNvSpPr>
            <p:nvPr/>
          </p:nvSpPr>
          <p:spPr bwMode="auto">
            <a:xfrm>
              <a:off x="8918701" y="9772236"/>
              <a:ext cx="2194984" cy="1657350"/>
            </a:xfrm>
            <a:custGeom>
              <a:avLst/>
              <a:gdLst>
                <a:gd name="T0" fmla="*/ 1037 w 1037"/>
                <a:gd name="T1" fmla="*/ 488 h 783"/>
                <a:gd name="T2" fmla="*/ 0 w 1037"/>
                <a:gd name="T3" fmla="*/ 783 h 783"/>
                <a:gd name="T4" fmla="*/ 0 w 1037"/>
                <a:gd name="T5" fmla="*/ 294 h 783"/>
                <a:gd name="T6" fmla="*/ 1037 w 1037"/>
                <a:gd name="T7" fmla="*/ 0 h 783"/>
                <a:gd name="T8" fmla="*/ 1037 w 1037"/>
                <a:gd name="T9" fmla="*/ 488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783">
                  <a:moveTo>
                    <a:pt x="1037" y="488"/>
                  </a:moveTo>
                  <a:lnTo>
                    <a:pt x="0" y="783"/>
                  </a:lnTo>
                  <a:lnTo>
                    <a:pt x="0" y="294"/>
                  </a:lnTo>
                  <a:lnTo>
                    <a:pt x="1037" y="0"/>
                  </a:lnTo>
                  <a:lnTo>
                    <a:pt x="1037" y="4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 21"/>
            <p:cNvSpPr>
              <a:spLocks/>
            </p:cNvSpPr>
            <p:nvPr/>
          </p:nvSpPr>
          <p:spPr bwMode="auto">
            <a:xfrm>
              <a:off x="6725834" y="9135119"/>
              <a:ext cx="4387851" cy="1259417"/>
            </a:xfrm>
            <a:custGeom>
              <a:avLst/>
              <a:gdLst>
                <a:gd name="T0" fmla="*/ 2073 w 2073"/>
                <a:gd name="T1" fmla="*/ 301 h 595"/>
                <a:gd name="T2" fmla="*/ 1036 w 2073"/>
                <a:gd name="T3" fmla="*/ 595 h 595"/>
                <a:gd name="T4" fmla="*/ 0 w 2073"/>
                <a:gd name="T5" fmla="*/ 301 h 595"/>
                <a:gd name="T6" fmla="*/ 0 w 2073"/>
                <a:gd name="T7" fmla="*/ 295 h 595"/>
                <a:gd name="T8" fmla="*/ 1038 w 2073"/>
                <a:gd name="T9" fmla="*/ 0 h 595"/>
                <a:gd name="T10" fmla="*/ 2073 w 2073"/>
                <a:gd name="T11" fmla="*/ 295 h 595"/>
                <a:gd name="T12" fmla="*/ 2073 w 2073"/>
                <a:gd name="T13" fmla="*/ 301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73" h="595">
                  <a:moveTo>
                    <a:pt x="2073" y="301"/>
                  </a:moveTo>
                  <a:lnTo>
                    <a:pt x="1036" y="595"/>
                  </a:lnTo>
                  <a:lnTo>
                    <a:pt x="0" y="301"/>
                  </a:lnTo>
                  <a:lnTo>
                    <a:pt x="0" y="295"/>
                  </a:lnTo>
                  <a:lnTo>
                    <a:pt x="1038" y="0"/>
                  </a:lnTo>
                  <a:lnTo>
                    <a:pt x="2073" y="295"/>
                  </a:lnTo>
                  <a:lnTo>
                    <a:pt x="2073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927128" y="4097177"/>
            <a:ext cx="2161588" cy="1130029"/>
            <a:chOff x="6725834" y="9135119"/>
            <a:chExt cx="4387851" cy="2294467"/>
          </a:xfrm>
          <a:solidFill>
            <a:srgbClr val="FF9933"/>
          </a:solidFill>
        </p:grpSpPr>
        <p:sp>
          <p:nvSpPr>
            <p:cNvPr id="45" name="Freeform 19"/>
            <p:cNvSpPr>
              <a:spLocks/>
            </p:cNvSpPr>
            <p:nvPr/>
          </p:nvSpPr>
          <p:spPr bwMode="auto">
            <a:xfrm>
              <a:off x="6725834" y="9772236"/>
              <a:ext cx="2197101" cy="1657350"/>
            </a:xfrm>
            <a:custGeom>
              <a:avLst/>
              <a:gdLst>
                <a:gd name="T0" fmla="*/ 1038 w 1038"/>
                <a:gd name="T1" fmla="*/ 783 h 783"/>
                <a:gd name="T2" fmla="*/ 0 w 1038"/>
                <a:gd name="T3" fmla="*/ 488 h 783"/>
                <a:gd name="T4" fmla="*/ 0 w 1038"/>
                <a:gd name="T5" fmla="*/ 0 h 783"/>
                <a:gd name="T6" fmla="*/ 1038 w 1038"/>
                <a:gd name="T7" fmla="*/ 294 h 783"/>
                <a:gd name="T8" fmla="*/ 1038 w 1038"/>
                <a:gd name="T9" fmla="*/ 783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8" h="783">
                  <a:moveTo>
                    <a:pt x="1038" y="783"/>
                  </a:moveTo>
                  <a:lnTo>
                    <a:pt x="0" y="488"/>
                  </a:lnTo>
                  <a:lnTo>
                    <a:pt x="0" y="0"/>
                  </a:lnTo>
                  <a:lnTo>
                    <a:pt x="1038" y="294"/>
                  </a:lnTo>
                  <a:lnTo>
                    <a:pt x="1038" y="7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 20"/>
            <p:cNvSpPr>
              <a:spLocks/>
            </p:cNvSpPr>
            <p:nvPr/>
          </p:nvSpPr>
          <p:spPr bwMode="auto">
            <a:xfrm>
              <a:off x="8918701" y="9772236"/>
              <a:ext cx="2194984" cy="1657350"/>
            </a:xfrm>
            <a:custGeom>
              <a:avLst/>
              <a:gdLst>
                <a:gd name="T0" fmla="*/ 1037 w 1037"/>
                <a:gd name="T1" fmla="*/ 488 h 783"/>
                <a:gd name="T2" fmla="*/ 0 w 1037"/>
                <a:gd name="T3" fmla="*/ 783 h 783"/>
                <a:gd name="T4" fmla="*/ 0 w 1037"/>
                <a:gd name="T5" fmla="*/ 294 h 783"/>
                <a:gd name="T6" fmla="*/ 1037 w 1037"/>
                <a:gd name="T7" fmla="*/ 0 h 783"/>
                <a:gd name="T8" fmla="*/ 1037 w 1037"/>
                <a:gd name="T9" fmla="*/ 488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783">
                  <a:moveTo>
                    <a:pt x="1037" y="488"/>
                  </a:moveTo>
                  <a:lnTo>
                    <a:pt x="0" y="783"/>
                  </a:lnTo>
                  <a:lnTo>
                    <a:pt x="0" y="294"/>
                  </a:lnTo>
                  <a:lnTo>
                    <a:pt x="1037" y="0"/>
                  </a:lnTo>
                  <a:lnTo>
                    <a:pt x="1037" y="4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21"/>
            <p:cNvSpPr>
              <a:spLocks/>
            </p:cNvSpPr>
            <p:nvPr/>
          </p:nvSpPr>
          <p:spPr bwMode="auto">
            <a:xfrm>
              <a:off x="6725834" y="9135119"/>
              <a:ext cx="4387851" cy="1259417"/>
            </a:xfrm>
            <a:custGeom>
              <a:avLst/>
              <a:gdLst>
                <a:gd name="T0" fmla="*/ 2073 w 2073"/>
                <a:gd name="T1" fmla="*/ 301 h 595"/>
                <a:gd name="T2" fmla="*/ 1036 w 2073"/>
                <a:gd name="T3" fmla="*/ 595 h 595"/>
                <a:gd name="T4" fmla="*/ 0 w 2073"/>
                <a:gd name="T5" fmla="*/ 301 h 595"/>
                <a:gd name="T6" fmla="*/ 0 w 2073"/>
                <a:gd name="T7" fmla="*/ 295 h 595"/>
                <a:gd name="T8" fmla="*/ 1038 w 2073"/>
                <a:gd name="T9" fmla="*/ 0 h 595"/>
                <a:gd name="T10" fmla="*/ 2073 w 2073"/>
                <a:gd name="T11" fmla="*/ 295 h 595"/>
                <a:gd name="T12" fmla="*/ 2073 w 2073"/>
                <a:gd name="T13" fmla="*/ 301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73" h="595">
                  <a:moveTo>
                    <a:pt x="2073" y="301"/>
                  </a:moveTo>
                  <a:lnTo>
                    <a:pt x="1036" y="595"/>
                  </a:lnTo>
                  <a:lnTo>
                    <a:pt x="0" y="301"/>
                  </a:lnTo>
                  <a:lnTo>
                    <a:pt x="0" y="295"/>
                  </a:lnTo>
                  <a:lnTo>
                    <a:pt x="1038" y="0"/>
                  </a:lnTo>
                  <a:lnTo>
                    <a:pt x="2073" y="295"/>
                  </a:lnTo>
                  <a:lnTo>
                    <a:pt x="2073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088716" y="3587413"/>
            <a:ext cx="2161588" cy="1130029"/>
            <a:chOff x="6725834" y="9135119"/>
            <a:chExt cx="4387851" cy="2294467"/>
          </a:xfrm>
          <a:solidFill>
            <a:srgbClr val="92D050"/>
          </a:solidFill>
        </p:grpSpPr>
        <p:sp>
          <p:nvSpPr>
            <p:cNvPr id="49" name="Freeform 19"/>
            <p:cNvSpPr>
              <a:spLocks/>
            </p:cNvSpPr>
            <p:nvPr/>
          </p:nvSpPr>
          <p:spPr bwMode="auto">
            <a:xfrm>
              <a:off x="6725834" y="9772236"/>
              <a:ext cx="2197101" cy="1657350"/>
            </a:xfrm>
            <a:custGeom>
              <a:avLst/>
              <a:gdLst>
                <a:gd name="T0" fmla="*/ 1038 w 1038"/>
                <a:gd name="T1" fmla="*/ 783 h 783"/>
                <a:gd name="T2" fmla="*/ 0 w 1038"/>
                <a:gd name="T3" fmla="*/ 488 h 783"/>
                <a:gd name="T4" fmla="*/ 0 w 1038"/>
                <a:gd name="T5" fmla="*/ 0 h 783"/>
                <a:gd name="T6" fmla="*/ 1038 w 1038"/>
                <a:gd name="T7" fmla="*/ 294 h 783"/>
                <a:gd name="T8" fmla="*/ 1038 w 1038"/>
                <a:gd name="T9" fmla="*/ 783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8" h="783">
                  <a:moveTo>
                    <a:pt x="1038" y="783"/>
                  </a:moveTo>
                  <a:lnTo>
                    <a:pt x="0" y="488"/>
                  </a:lnTo>
                  <a:lnTo>
                    <a:pt x="0" y="0"/>
                  </a:lnTo>
                  <a:lnTo>
                    <a:pt x="1038" y="294"/>
                  </a:lnTo>
                  <a:lnTo>
                    <a:pt x="1038" y="7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20"/>
            <p:cNvSpPr>
              <a:spLocks/>
            </p:cNvSpPr>
            <p:nvPr/>
          </p:nvSpPr>
          <p:spPr bwMode="auto">
            <a:xfrm>
              <a:off x="8918701" y="9772236"/>
              <a:ext cx="2194984" cy="1657350"/>
            </a:xfrm>
            <a:custGeom>
              <a:avLst/>
              <a:gdLst>
                <a:gd name="T0" fmla="*/ 1037 w 1037"/>
                <a:gd name="T1" fmla="*/ 488 h 783"/>
                <a:gd name="T2" fmla="*/ 0 w 1037"/>
                <a:gd name="T3" fmla="*/ 783 h 783"/>
                <a:gd name="T4" fmla="*/ 0 w 1037"/>
                <a:gd name="T5" fmla="*/ 294 h 783"/>
                <a:gd name="T6" fmla="*/ 1037 w 1037"/>
                <a:gd name="T7" fmla="*/ 0 h 783"/>
                <a:gd name="T8" fmla="*/ 1037 w 1037"/>
                <a:gd name="T9" fmla="*/ 488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783">
                  <a:moveTo>
                    <a:pt x="1037" y="488"/>
                  </a:moveTo>
                  <a:lnTo>
                    <a:pt x="0" y="783"/>
                  </a:lnTo>
                  <a:lnTo>
                    <a:pt x="0" y="294"/>
                  </a:lnTo>
                  <a:lnTo>
                    <a:pt x="1037" y="0"/>
                  </a:lnTo>
                  <a:lnTo>
                    <a:pt x="1037" y="4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21"/>
            <p:cNvSpPr>
              <a:spLocks/>
            </p:cNvSpPr>
            <p:nvPr/>
          </p:nvSpPr>
          <p:spPr bwMode="auto">
            <a:xfrm>
              <a:off x="6725834" y="9135119"/>
              <a:ext cx="4387851" cy="1259417"/>
            </a:xfrm>
            <a:custGeom>
              <a:avLst/>
              <a:gdLst>
                <a:gd name="T0" fmla="*/ 2073 w 2073"/>
                <a:gd name="T1" fmla="*/ 301 h 595"/>
                <a:gd name="T2" fmla="*/ 1036 w 2073"/>
                <a:gd name="T3" fmla="*/ 595 h 595"/>
                <a:gd name="T4" fmla="*/ 0 w 2073"/>
                <a:gd name="T5" fmla="*/ 301 h 595"/>
                <a:gd name="T6" fmla="*/ 0 w 2073"/>
                <a:gd name="T7" fmla="*/ 295 h 595"/>
                <a:gd name="T8" fmla="*/ 1038 w 2073"/>
                <a:gd name="T9" fmla="*/ 0 h 595"/>
                <a:gd name="T10" fmla="*/ 2073 w 2073"/>
                <a:gd name="T11" fmla="*/ 295 h 595"/>
                <a:gd name="T12" fmla="*/ 2073 w 2073"/>
                <a:gd name="T13" fmla="*/ 301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73" h="595">
                  <a:moveTo>
                    <a:pt x="2073" y="301"/>
                  </a:moveTo>
                  <a:lnTo>
                    <a:pt x="1036" y="595"/>
                  </a:lnTo>
                  <a:lnTo>
                    <a:pt x="0" y="301"/>
                  </a:lnTo>
                  <a:lnTo>
                    <a:pt x="0" y="295"/>
                  </a:lnTo>
                  <a:lnTo>
                    <a:pt x="1038" y="0"/>
                  </a:lnTo>
                  <a:lnTo>
                    <a:pt x="2073" y="295"/>
                  </a:lnTo>
                  <a:lnTo>
                    <a:pt x="2073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8250304" y="3090348"/>
            <a:ext cx="2161588" cy="1130029"/>
            <a:chOff x="6725834" y="9135119"/>
            <a:chExt cx="4387851" cy="2294467"/>
          </a:xfrm>
          <a:solidFill>
            <a:srgbClr val="00B050"/>
          </a:solidFill>
        </p:grpSpPr>
        <p:sp>
          <p:nvSpPr>
            <p:cNvPr id="53" name="Freeform 19"/>
            <p:cNvSpPr>
              <a:spLocks/>
            </p:cNvSpPr>
            <p:nvPr/>
          </p:nvSpPr>
          <p:spPr bwMode="auto">
            <a:xfrm>
              <a:off x="6725834" y="9772236"/>
              <a:ext cx="2197101" cy="1657350"/>
            </a:xfrm>
            <a:custGeom>
              <a:avLst/>
              <a:gdLst>
                <a:gd name="T0" fmla="*/ 1038 w 1038"/>
                <a:gd name="T1" fmla="*/ 783 h 783"/>
                <a:gd name="T2" fmla="*/ 0 w 1038"/>
                <a:gd name="T3" fmla="*/ 488 h 783"/>
                <a:gd name="T4" fmla="*/ 0 w 1038"/>
                <a:gd name="T5" fmla="*/ 0 h 783"/>
                <a:gd name="T6" fmla="*/ 1038 w 1038"/>
                <a:gd name="T7" fmla="*/ 294 h 783"/>
                <a:gd name="T8" fmla="*/ 1038 w 1038"/>
                <a:gd name="T9" fmla="*/ 783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8" h="783">
                  <a:moveTo>
                    <a:pt x="1038" y="783"/>
                  </a:moveTo>
                  <a:lnTo>
                    <a:pt x="0" y="488"/>
                  </a:lnTo>
                  <a:lnTo>
                    <a:pt x="0" y="0"/>
                  </a:lnTo>
                  <a:lnTo>
                    <a:pt x="1038" y="294"/>
                  </a:lnTo>
                  <a:lnTo>
                    <a:pt x="1038" y="7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 20"/>
            <p:cNvSpPr>
              <a:spLocks/>
            </p:cNvSpPr>
            <p:nvPr/>
          </p:nvSpPr>
          <p:spPr bwMode="auto">
            <a:xfrm>
              <a:off x="8918701" y="9772236"/>
              <a:ext cx="2194984" cy="1657350"/>
            </a:xfrm>
            <a:custGeom>
              <a:avLst/>
              <a:gdLst>
                <a:gd name="T0" fmla="*/ 1037 w 1037"/>
                <a:gd name="T1" fmla="*/ 488 h 783"/>
                <a:gd name="T2" fmla="*/ 0 w 1037"/>
                <a:gd name="T3" fmla="*/ 783 h 783"/>
                <a:gd name="T4" fmla="*/ 0 w 1037"/>
                <a:gd name="T5" fmla="*/ 294 h 783"/>
                <a:gd name="T6" fmla="*/ 1037 w 1037"/>
                <a:gd name="T7" fmla="*/ 0 h 783"/>
                <a:gd name="T8" fmla="*/ 1037 w 1037"/>
                <a:gd name="T9" fmla="*/ 488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783">
                  <a:moveTo>
                    <a:pt x="1037" y="488"/>
                  </a:moveTo>
                  <a:lnTo>
                    <a:pt x="0" y="783"/>
                  </a:lnTo>
                  <a:lnTo>
                    <a:pt x="0" y="294"/>
                  </a:lnTo>
                  <a:lnTo>
                    <a:pt x="1037" y="0"/>
                  </a:lnTo>
                  <a:lnTo>
                    <a:pt x="1037" y="4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 21"/>
            <p:cNvSpPr>
              <a:spLocks/>
            </p:cNvSpPr>
            <p:nvPr/>
          </p:nvSpPr>
          <p:spPr bwMode="auto">
            <a:xfrm>
              <a:off x="6725834" y="9135119"/>
              <a:ext cx="4387851" cy="1259417"/>
            </a:xfrm>
            <a:custGeom>
              <a:avLst/>
              <a:gdLst>
                <a:gd name="T0" fmla="*/ 2073 w 2073"/>
                <a:gd name="T1" fmla="*/ 301 h 595"/>
                <a:gd name="T2" fmla="*/ 1036 w 2073"/>
                <a:gd name="T3" fmla="*/ 595 h 595"/>
                <a:gd name="T4" fmla="*/ 0 w 2073"/>
                <a:gd name="T5" fmla="*/ 301 h 595"/>
                <a:gd name="T6" fmla="*/ 0 w 2073"/>
                <a:gd name="T7" fmla="*/ 295 h 595"/>
                <a:gd name="T8" fmla="*/ 1038 w 2073"/>
                <a:gd name="T9" fmla="*/ 0 h 595"/>
                <a:gd name="T10" fmla="*/ 2073 w 2073"/>
                <a:gd name="T11" fmla="*/ 295 h 595"/>
                <a:gd name="T12" fmla="*/ 2073 w 2073"/>
                <a:gd name="T13" fmla="*/ 301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73" h="595">
                  <a:moveTo>
                    <a:pt x="2073" y="301"/>
                  </a:moveTo>
                  <a:lnTo>
                    <a:pt x="1036" y="595"/>
                  </a:lnTo>
                  <a:lnTo>
                    <a:pt x="0" y="301"/>
                  </a:lnTo>
                  <a:lnTo>
                    <a:pt x="0" y="295"/>
                  </a:lnTo>
                  <a:lnTo>
                    <a:pt x="1038" y="0"/>
                  </a:lnTo>
                  <a:lnTo>
                    <a:pt x="2073" y="295"/>
                  </a:lnTo>
                  <a:lnTo>
                    <a:pt x="2073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8" name="Oval 57"/>
          <p:cNvSpPr/>
          <p:nvPr/>
        </p:nvSpPr>
        <p:spPr bwMode="auto">
          <a:xfrm>
            <a:off x="2452140" y="2451083"/>
            <a:ext cx="765060" cy="76506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094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742023" y="3220838"/>
            <a:ext cx="2185105" cy="558502"/>
          </a:xfrm>
          <a:prstGeom prst="rect">
            <a:avLst/>
          </a:prstGeom>
          <a:noFill/>
        </p:spPr>
        <p:txBody>
          <a:bodyPr wrap="square" lIns="243791" tIns="121896" rIns="243791" bIns="121896" rtlCol="0">
            <a:spAutoFit/>
          </a:bodyPr>
          <a:lstStyle/>
          <a:p>
            <a:pPr marL="0" marR="0" lvl="0" indent="0" algn="ctr" defTabSz="323777" rtl="0" eaLnBrk="1" fontAlgn="auto" latinLnBrk="0" hangingPunct="1">
              <a:lnSpc>
                <a:spcPct val="110000"/>
              </a:lnSpc>
              <a:spcBef>
                <a:spcPts val="8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 regular" pitchFamily="34" charset="0"/>
                <a:ea typeface="+mn-ea"/>
                <a:cs typeface="Lato Light"/>
              </a:rPr>
              <a:t>Nízká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ato regular" pitchFamily="34" charset="0"/>
              <a:ea typeface="+mn-ea"/>
              <a:cs typeface="Lato Light"/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4624871" y="1932200"/>
            <a:ext cx="765060" cy="765060"/>
          </a:xfrm>
          <a:prstGeom prst="ellipse">
            <a:avLst/>
          </a:prstGeom>
          <a:solidFill>
            <a:srgbClr val="FF99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094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915327" y="2710153"/>
            <a:ext cx="2185105" cy="527275"/>
          </a:xfrm>
          <a:prstGeom prst="rect">
            <a:avLst/>
          </a:prstGeom>
          <a:noFill/>
        </p:spPr>
        <p:txBody>
          <a:bodyPr wrap="square" lIns="243791" tIns="121896" rIns="243791" bIns="121896" rtlCol="0">
            <a:spAutoFit/>
          </a:bodyPr>
          <a:lstStyle/>
          <a:p>
            <a:pPr marL="0" marR="0" lvl="0" indent="0" algn="ctr" defTabSz="323777" rtl="0" eaLnBrk="1" fontAlgn="auto" latinLnBrk="0" hangingPunct="1">
              <a:lnSpc>
                <a:spcPct val="110000"/>
              </a:lnSpc>
              <a:spcBef>
                <a:spcPts val="8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Lato regular" pitchFamily="34" charset="0"/>
                <a:ea typeface="+mn-ea"/>
                <a:cs typeface="Lato Light"/>
              </a:rPr>
              <a:t>Průměrná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Lato regular" pitchFamily="34" charset="0"/>
              <a:ea typeface="+mn-ea"/>
              <a:cs typeface="Lato Light"/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6797602" y="1479977"/>
            <a:ext cx="765060" cy="765059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094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078146" y="2202110"/>
            <a:ext cx="2185105" cy="527275"/>
          </a:xfrm>
          <a:prstGeom prst="rect">
            <a:avLst/>
          </a:prstGeom>
          <a:noFill/>
        </p:spPr>
        <p:txBody>
          <a:bodyPr wrap="square" lIns="243791" tIns="121896" rIns="243791" bIns="121896" rtlCol="0">
            <a:spAutoFit/>
          </a:bodyPr>
          <a:lstStyle/>
          <a:p>
            <a:pPr marL="0" marR="0" lvl="0" indent="0" algn="ctr" defTabSz="323777" rtl="0" eaLnBrk="1" fontAlgn="auto" latinLnBrk="0" hangingPunct="1">
              <a:lnSpc>
                <a:spcPct val="110000"/>
              </a:lnSpc>
              <a:spcBef>
                <a:spcPts val="8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Lato regular" pitchFamily="34" charset="0"/>
                <a:ea typeface="+mn-ea"/>
                <a:cs typeface="Lato Light"/>
              </a:rPr>
              <a:t>Dobrá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Lato regular" pitchFamily="34" charset="0"/>
              <a:ea typeface="+mn-ea"/>
              <a:cs typeface="Lato Light"/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8945233" y="1034432"/>
            <a:ext cx="765060" cy="76506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094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8237930" y="1696929"/>
            <a:ext cx="2185105" cy="527275"/>
          </a:xfrm>
          <a:prstGeom prst="rect">
            <a:avLst/>
          </a:prstGeom>
          <a:noFill/>
        </p:spPr>
        <p:txBody>
          <a:bodyPr wrap="square" lIns="243791" tIns="121896" rIns="243791" bIns="121896" rtlCol="0">
            <a:spAutoFit/>
          </a:bodyPr>
          <a:lstStyle/>
          <a:p>
            <a:pPr marL="0" marR="0" lvl="0" indent="0" algn="ctr" defTabSz="323777" rtl="0" eaLnBrk="1" fontAlgn="auto" latinLnBrk="0" hangingPunct="1">
              <a:lnSpc>
                <a:spcPct val="110000"/>
              </a:lnSpc>
              <a:spcBef>
                <a:spcPts val="8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Lato regular" pitchFamily="34" charset="0"/>
                <a:ea typeface="+mn-ea"/>
                <a:cs typeface="Lato Regular"/>
              </a:rPr>
              <a:t>Vynikající 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Lato regular" pitchFamily="34" charset="0"/>
              <a:ea typeface="+mn-ea"/>
              <a:cs typeface="Lato Light"/>
            </a:endParaRPr>
          </a:p>
        </p:txBody>
      </p:sp>
      <p:grpSp>
        <p:nvGrpSpPr>
          <p:cNvPr id="74" name="Group 73"/>
          <p:cNvGrpSpPr/>
          <p:nvPr/>
        </p:nvGrpSpPr>
        <p:grpSpPr>
          <a:xfrm rot="16200000">
            <a:off x="2246593" y="4308475"/>
            <a:ext cx="1180323" cy="121920"/>
            <a:chOff x="2057400" y="2800350"/>
            <a:chExt cx="885242" cy="91440"/>
          </a:xfrm>
          <a:solidFill>
            <a:schemeClr val="tx1">
              <a:lumMod val="50000"/>
            </a:schemeClr>
          </a:solidFill>
        </p:grpSpPr>
        <p:sp>
          <p:nvSpPr>
            <p:cNvPr id="75" name="Oval 74"/>
            <p:cNvSpPr/>
            <p:nvPr/>
          </p:nvSpPr>
          <p:spPr>
            <a:xfrm rot="5400000">
              <a:off x="2057400" y="2800350"/>
              <a:ext cx="91440" cy="91440"/>
            </a:xfrm>
            <a:prstGeom prst="ellipse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76" name="Straight Connector 75"/>
            <p:cNvCxnSpPr/>
            <p:nvPr/>
          </p:nvCxnSpPr>
          <p:spPr>
            <a:xfrm rot="5400000" flipV="1">
              <a:off x="2545741" y="2449169"/>
              <a:ext cx="0" cy="793803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 rot="16200000">
            <a:off x="4419324" y="3780406"/>
            <a:ext cx="1180323" cy="121920"/>
            <a:chOff x="2057400" y="2800350"/>
            <a:chExt cx="885242" cy="91440"/>
          </a:xfrm>
          <a:solidFill>
            <a:schemeClr val="tx1">
              <a:lumMod val="50000"/>
            </a:schemeClr>
          </a:solidFill>
        </p:grpSpPr>
        <p:sp>
          <p:nvSpPr>
            <p:cNvPr id="89" name="Oval 88"/>
            <p:cNvSpPr/>
            <p:nvPr/>
          </p:nvSpPr>
          <p:spPr>
            <a:xfrm rot="5400000">
              <a:off x="2057400" y="2800350"/>
              <a:ext cx="91440" cy="91440"/>
            </a:xfrm>
            <a:prstGeom prst="ellipse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90" name="Straight Connector 89"/>
            <p:cNvCxnSpPr/>
            <p:nvPr/>
          </p:nvCxnSpPr>
          <p:spPr>
            <a:xfrm rot="5400000" flipV="1">
              <a:off x="2545741" y="2449169"/>
              <a:ext cx="0" cy="793803"/>
            </a:xfrm>
            <a:prstGeom prst="line">
              <a:avLst/>
            </a:prstGeom>
            <a:grpFill/>
            <a:ln w="12700">
              <a:solidFill>
                <a:schemeClr val="tx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/>
          <p:cNvGrpSpPr/>
          <p:nvPr/>
        </p:nvGrpSpPr>
        <p:grpSpPr>
          <a:xfrm rot="16200000">
            <a:off x="6580913" y="3284002"/>
            <a:ext cx="1180323" cy="121920"/>
            <a:chOff x="2057400" y="2800350"/>
            <a:chExt cx="885242" cy="91440"/>
          </a:xfrm>
          <a:solidFill>
            <a:schemeClr val="tx1">
              <a:lumMod val="50000"/>
            </a:schemeClr>
          </a:solidFill>
        </p:grpSpPr>
        <p:sp>
          <p:nvSpPr>
            <p:cNvPr id="92" name="Oval 91"/>
            <p:cNvSpPr/>
            <p:nvPr/>
          </p:nvSpPr>
          <p:spPr>
            <a:xfrm rot="5400000">
              <a:off x="2057400" y="2800350"/>
              <a:ext cx="91440" cy="91440"/>
            </a:xfrm>
            <a:prstGeom prst="ellipse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93" name="Straight Connector 92"/>
            <p:cNvCxnSpPr/>
            <p:nvPr/>
          </p:nvCxnSpPr>
          <p:spPr>
            <a:xfrm rot="5400000" flipV="1">
              <a:off x="2545741" y="2449169"/>
              <a:ext cx="0" cy="793803"/>
            </a:xfrm>
            <a:prstGeom prst="line">
              <a:avLst/>
            </a:prstGeom>
            <a:grpFill/>
            <a:ln w="12700">
              <a:solidFill>
                <a:schemeClr val="tx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oup 93"/>
          <p:cNvGrpSpPr/>
          <p:nvPr/>
        </p:nvGrpSpPr>
        <p:grpSpPr>
          <a:xfrm rot="16200000">
            <a:off x="8742501" y="2779525"/>
            <a:ext cx="1180323" cy="121920"/>
            <a:chOff x="2057400" y="2800350"/>
            <a:chExt cx="885242" cy="91440"/>
          </a:xfrm>
          <a:solidFill>
            <a:schemeClr val="tx1">
              <a:lumMod val="50000"/>
            </a:schemeClr>
          </a:solidFill>
        </p:grpSpPr>
        <p:sp>
          <p:nvSpPr>
            <p:cNvPr id="95" name="Oval 94"/>
            <p:cNvSpPr/>
            <p:nvPr/>
          </p:nvSpPr>
          <p:spPr>
            <a:xfrm rot="5400000">
              <a:off x="2057400" y="2800350"/>
              <a:ext cx="91440" cy="91440"/>
            </a:xfrm>
            <a:prstGeom prst="ellipse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96" name="Straight Connector 95"/>
            <p:cNvCxnSpPr/>
            <p:nvPr/>
          </p:nvCxnSpPr>
          <p:spPr>
            <a:xfrm rot="5400000" flipV="1">
              <a:off x="2545741" y="2449169"/>
              <a:ext cx="0" cy="793803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55"/>
          <p:cNvSpPr txBox="1"/>
          <p:nvPr/>
        </p:nvSpPr>
        <p:spPr>
          <a:xfrm>
            <a:off x="1026434" y="118897"/>
            <a:ext cx="9043248" cy="8638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lang="cs-CZ" sz="4400" b="1" cap="all" baseline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solidFill>
                  <a:srgbClr val="3F37AD"/>
                </a:solidFill>
                <a:latin typeface="+mn-lt"/>
              </a:rPr>
              <a:t>Kategorie</a:t>
            </a:r>
            <a:r>
              <a:rPr lang="cs-CZ" sz="4800" dirty="0"/>
              <a:t> </a:t>
            </a:r>
            <a:r>
              <a:rPr lang="cs-CZ" dirty="0">
                <a:solidFill>
                  <a:srgbClr val="3F37AD"/>
                </a:solidFill>
                <a:latin typeface="+mn-lt"/>
              </a:rPr>
              <a:t>pracovní schopnosti</a:t>
            </a:r>
            <a:endParaRPr lang="en-US" dirty="0">
              <a:solidFill>
                <a:srgbClr val="3F37AD"/>
              </a:solidFill>
              <a:latin typeface="+mn-lt"/>
            </a:endParaRPr>
          </a:p>
        </p:txBody>
      </p:sp>
      <p:pic>
        <p:nvPicPr>
          <p:cNvPr id="66" name="Picture 4" descr="http://www.dulist.hr/wp-content/uploads/2012/12/shutt-semafor-mal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653" y="278307"/>
            <a:ext cx="2323837" cy="170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4459533" y="2056334"/>
            <a:ext cx="1074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b="1" dirty="0">
                <a:solidFill>
                  <a:prstClr val="black"/>
                </a:solidFill>
                <a:latin typeface="Calibri" panose="020F0502020204030204"/>
              </a:rPr>
              <a:t>28-36</a:t>
            </a: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TextovéPole 66"/>
          <p:cNvSpPr txBox="1"/>
          <p:nvPr/>
        </p:nvSpPr>
        <p:spPr>
          <a:xfrm>
            <a:off x="2260450" y="2628683"/>
            <a:ext cx="1107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b="1" dirty="0">
                <a:solidFill>
                  <a:prstClr val="black"/>
                </a:solidFill>
                <a:latin typeface="Calibri" panose="020F0502020204030204"/>
              </a:rPr>
              <a:t>7-27</a:t>
            </a: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TextovéPole 67"/>
          <p:cNvSpPr txBox="1"/>
          <p:nvPr/>
        </p:nvSpPr>
        <p:spPr>
          <a:xfrm>
            <a:off x="6594591" y="1629384"/>
            <a:ext cx="1170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b="1" dirty="0">
                <a:solidFill>
                  <a:prstClr val="black"/>
                </a:solidFill>
                <a:latin typeface="Calibri" panose="020F0502020204030204"/>
              </a:rPr>
              <a:t>37-43</a:t>
            </a: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TextovéPole 76"/>
          <p:cNvSpPr txBox="1"/>
          <p:nvPr/>
        </p:nvSpPr>
        <p:spPr>
          <a:xfrm>
            <a:off x="8793243" y="1175661"/>
            <a:ext cx="1011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b="1" dirty="0">
                <a:solidFill>
                  <a:prstClr val="black"/>
                </a:solidFill>
                <a:latin typeface="Calibri" panose="020F0502020204030204"/>
              </a:rPr>
              <a:t>44-49</a:t>
            </a: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0" name="Obrázek 7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915691" y="5271086"/>
            <a:ext cx="406022" cy="9317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pic>
        <p:nvPicPr>
          <p:cNvPr id="101" name="Obrázek 10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23035" y="5271086"/>
            <a:ext cx="505297" cy="86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02859" y="0"/>
            <a:ext cx="9222441" cy="10064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5400" dirty="0">
                <a:solidFill>
                  <a:srgbClr val="3F37AD"/>
                </a:solidFill>
                <a:latin typeface="+mn-lt"/>
              </a:rPr>
              <a:t>WAI dle sektorů </a:t>
            </a:r>
            <a:r>
              <a:rPr lang="cs-CZ" sz="2400" dirty="0">
                <a:solidFill>
                  <a:srgbClr val="3F37AD"/>
                </a:solidFill>
                <a:latin typeface="+mn-lt"/>
              </a:rPr>
              <a:t>(</a:t>
            </a:r>
            <a:r>
              <a:rPr lang="cs-CZ" sz="2400" dirty="0" err="1">
                <a:solidFill>
                  <a:srgbClr val="3F37AD"/>
                </a:solidFill>
                <a:latin typeface="+mn-lt"/>
              </a:rPr>
              <a:t>ilmarinen</a:t>
            </a:r>
            <a:r>
              <a:rPr lang="cs-CZ" sz="2400" dirty="0">
                <a:solidFill>
                  <a:srgbClr val="3F37AD"/>
                </a:solidFill>
                <a:latin typeface="+mn-lt"/>
              </a:rPr>
              <a:t>, 2007)</a:t>
            </a:r>
          </a:p>
        </p:txBody>
      </p:sp>
      <p:pic>
        <p:nvPicPr>
          <p:cNvPr id="27650" name="Obrázek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4779" y="1006475"/>
            <a:ext cx="9222441" cy="573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Šipka doprava 11"/>
          <p:cNvSpPr/>
          <p:nvPr/>
        </p:nvSpPr>
        <p:spPr>
          <a:xfrm>
            <a:off x="731771" y="1764894"/>
            <a:ext cx="668740" cy="40943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Šipka doprava 14"/>
          <p:cNvSpPr/>
          <p:nvPr/>
        </p:nvSpPr>
        <p:spPr>
          <a:xfrm>
            <a:off x="527823" y="5973279"/>
            <a:ext cx="668740" cy="40943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263338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2244</TotalTime>
  <Words>624</Words>
  <Application>Microsoft Office PowerPoint</Application>
  <PresentationFormat>Širokoúhlá obrazovka</PresentationFormat>
  <Paragraphs>91</Paragraphs>
  <Slides>12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Lato Light</vt:lpstr>
      <vt:lpstr>Lato regular</vt:lpstr>
      <vt:lpstr>MyriadPro-Regular</vt:lpstr>
      <vt:lpstr>Tw Cen MT</vt:lpstr>
      <vt:lpstr>Wingdings</vt:lpstr>
      <vt:lpstr>Motiv Office</vt:lpstr>
      <vt:lpstr>Představení age managementu a posuzování úrovně pracovní schopnosti</vt:lpstr>
      <vt:lpstr>Historický vývoj  - Finské zkušenosti</vt:lpstr>
      <vt:lpstr>Prezentace aplikace PowerPoint</vt:lpstr>
      <vt:lpstr>Výsledky studie měření  Work ability index (WAI)</vt:lpstr>
      <vt:lpstr>Úspěch finského přístupu  k aktivní politice stárnutí</vt:lpstr>
      <vt:lpstr>Prezentace aplikace PowerPoint</vt:lpstr>
      <vt:lpstr>Pracovní schopnost lze měřit… (na úrovni sektorů, firem, jednotlivců)</vt:lpstr>
      <vt:lpstr>Prezentace aplikace PowerPoint</vt:lpstr>
      <vt:lpstr>WAI dle sektorů (ilmarinen, 2007)</vt:lpstr>
      <vt:lpstr>Prezentace aplikace PowerPoint</vt:lpstr>
      <vt:lpstr>Dostupné zdroje  </vt:lpstr>
      <vt:lpstr>Kontaktní informace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Ilona Štorová</dc:creator>
  <cp:lastModifiedBy>Ilona Štorová</cp:lastModifiedBy>
  <cp:revision>162</cp:revision>
  <cp:lastPrinted>2021-03-16T07:15:17Z</cp:lastPrinted>
  <dcterms:created xsi:type="dcterms:W3CDTF">2016-03-11T12:58:19Z</dcterms:created>
  <dcterms:modified xsi:type="dcterms:W3CDTF">2024-04-23T16:34:46Z</dcterms:modified>
</cp:coreProperties>
</file>